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262" r:id="rId11"/>
    <p:sldId id="263" r:id="rId12"/>
    <p:sldId id="266" r:id="rId13"/>
    <p:sldId id="267" r:id="rId14"/>
    <p:sldId id="323" r:id="rId15"/>
    <p:sldId id="324" r:id="rId16"/>
    <p:sldId id="321" r:id="rId17"/>
    <p:sldId id="322" r:id="rId18"/>
    <p:sldId id="268" r:id="rId19"/>
    <p:sldId id="269" r:id="rId20"/>
  </p:sldIdLst>
  <p:sldSz cx="12192000" cy="6858000"/>
  <p:notesSz cx="6858000" cy="9144000"/>
  <p:embeddedFontLst>
    <p:embeddedFont>
      <p:font typeface="Proxima Nova Lt" panose="0200050603000002000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Proxima Nova Rg" panose="02000506030000020004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otham Medium" pitchFamily="50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 autoAdjust="0"/>
    <p:restoredTop sz="94656"/>
  </p:normalViewPr>
  <p:slideViewPr>
    <p:cSldViewPr snapToGrid="0">
      <p:cViewPr varScale="1">
        <p:scale>
          <a:sx n="81" d="100"/>
          <a:sy n="81" d="100"/>
        </p:scale>
        <p:origin x="4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5E25FEEF-A402-E242-B9A1-80351EBCE19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A496960D-B131-6341-901B-469DB5B851BE}" type="parTrans" cxnId="{01E3D2AD-F2B8-BB43-B0D9-9E57FEED5D64}">
      <dgm:prSet/>
      <dgm:spPr/>
      <dgm:t>
        <a:bodyPr/>
        <a:lstStyle/>
        <a:p>
          <a:endParaRPr lang="en-US"/>
        </a:p>
      </dgm:t>
    </dgm:pt>
    <dgm:pt modelId="{C2BE6D40-4B78-664A-B4F3-0022B8A91DFF}" type="sibTrans" cxnId="{01E3D2AD-F2B8-BB43-B0D9-9E57FEED5D64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01E3D2AD-F2B8-BB43-B0D9-9E57FEED5D64}" srcId="{AAAC6DBC-4801-9146-828E-827BB292A4E8}" destId="{5E25FEEF-A402-E242-B9A1-80351EBCE194}" srcOrd="1" destOrd="0" parTransId="{A496960D-B131-6341-901B-469DB5B851BE}" sibTransId="{C2BE6D40-4B78-664A-B4F3-0022B8A91DFF}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1D860640-FB69-6A4D-979C-A7D5D1691E2C}" type="presOf" srcId="{5E25FEEF-A402-E242-B9A1-80351EBCE194}" destId="{2BC19969-2C76-8D45-A55D-078E3B83647D}" srcOrd="0" destOrd="1" presId="urn:microsoft.com/office/officeart/2005/8/layout/list1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00504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sp:txBody>
      <dsp:txXfrm>
        <a:off x="0" y="300504"/>
        <a:ext cx="5561034" cy="1162350"/>
      </dsp:txXfrm>
    </dsp:sp>
    <dsp:sp modelId="{96D449A5-8CF5-0D4C-9470-7C2F22AB24CE}">
      <dsp:nvSpPr>
        <dsp:cNvPr id="0" name=""/>
        <dsp:cNvSpPr/>
      </dsp:nvSpPr>
      <dsp:spPr>
        <a:xfrm>
          <a:off x="278051" y="34824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60763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825734"/>
          <a:ext cx="556103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sp:txBody>
      <dsp:txXfrm>
        <a:off x="0" y="1825734"/>
        <a:ext cx="5561034" cy="935550"/>
      </dsp:txXfrm>
    </dsp:sp>
    <dsp:sp modelId="{13086218-E288-3044-B21D-7C4BF082C728}">
      <dsp:nvSpPr>
        <dsp:cNvPr id="0" name=""/>
        <dsp:cNvSpPr/>
      </dsp:nvSpPr>
      <dsp:spPr>
        <a:xfrm>
          <a:off x="278051" y="1560054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585993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3124165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</dsp:txBody>
      <dsp:txXfrm>
        <a:off x="0" y="3124165"/>
        <a:ext cx="5561034" cy="963900"/>
      </dsp:txXfrm>
    </dsp:sp>
    <dsp:sp modelId="{8D4DE655-2605-8B4B-B4BD-0414015C16E0}">
      <dsp:nvSpPr>
        <dsp:cNvPr id="0" name=""/>
        <dsp:cNvSpPr/>
      </dsp:nvSpPr>
      <dsp:spPr>
        <a:xfrm>
          <a:off x="278051" y="2858484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884423"/>
        <a:ext cx="3840845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7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7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7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3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4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4"/>
        <a:ext cx="5561034" cy="1159200"/>
      </dsp:txXfrm>
    </dsp:sp>
    <dsp:sp modelId="{96D449A5-8CF5-0D4C-9470-7C2F22AB24CE}">
      <dsp:nvSpPr>
        <dsp:cNvPr id="0" name=""/>
        <dsp:cNvSpPr/>
      </dsp:nvSpPr>
      <dsp:spPr>
        <a:xfrm>
          <a:off x="278051" y="8004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1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4"/>
          <a:ext cx="556103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4"/>
        <a:ext cx="5561034" cy="907200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200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8632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86329"/>
        <a:ext cx="5561034" cy="963900"/>
      </dsp:txXfrm>
    </dsp:sp>
    <dsp:sp modelId="{96D449A5-8CF5-0D4C-9470-7C2F22AB24CE}">
      <dsp:nvSpPr>
        <dsp:cNvPr id="0" name=""/>
        <dsp:cNvSpPr/>
      </dsp:nvSpPr>
      <dsp:spPr>
        <a:xfrm>
          <a:off x="278051" y="2064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46588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61310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613109"/>
        <a:ext cx="5561034" cy="963900"/>
      </dsp:txXfrm>
    </dsp:sp>
    <dsp:sp modelId="{13086218-E288-3044-B21D-7C4BF082C728}">
      <dsp:nvSpPr>
        <dsp:cNvPr id="0" name=""/>
        <dsp:cNvSpPr/>
      </dsp:nvSpPr>
      <dsp:spPr>
        <a:xfrm>
          <a:off x="278051" y="134742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373368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2939890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939890"/>
        <a:ext cx="5561034" cy="1162350"/>
      </dsp:txXfrm>
    </dsp:sp>
    <dsp:sp modelId="{8D4DE655-2605-8B4B-B4BD-0414015C16E0}">
      <dsp:nvSpPr>
        <dsp:cNvPr id="0" name=""/>
        <dsp:cNvSpPr/>
      </dsp:nvSpPr>
      <dsp:spPr>
        <a:xfrm>
          <a:off x="278051" y="267420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700148"/>
        <a:ext cx="3840845" cy="479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QuickStyle" Target="../diagrams/quickStyle10.xml"/><Relationship Id="rId5" Type="http://schemas.openxmlformats.org/officeDocument/2006/relationships/diagramQuickStyle" Target="../diagrams/quickStyle9.xml"/><Relationship Id="rId10" Type="http://schemas.openxmlformats.org/officeDocument/2006/relationships/diagramLayout" Target="../diagrams/layout10.xml"/><Relationship Id="rId4" Type="http://schemas.openxmlformats.org/officeDocument/2006/relationships/diagramLayout" Target="../diagrams/layout9.xml"/><Relationship Id="rId9" Type="http://schemas.openxmlformats.org/officeDocument/2006/relationships/diagramData" Target="../diagrams/data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xmlns="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xmlns="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667443" y="399454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Collect Plant B or C and placing them on their respective drop sites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xmlns="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420849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xmlns="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xmlns="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xmlns="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</a:t>
            </a:r>
            <a:r>
              <a:rPr lang="en-US" sz="2800" dirty="0" smtClean="0">
                <a:solidFill>
                  <a:srgbClr val="57068C"/>
                </a:solidFill>
                <a:latin typeface="Proxima Nova Lt" panose="02000506030000020004" pitchFamily="50" charset="0"/>
              </a:rPr>
              <a:t>for an </a:t>
            </a:r>
            <a:r>
              <a:rPr lang="en-US" sz="2800" dirty="0" smtClean="0">
                <a:solidFill>
                  <a:srgbClr val="57068C"/>
                </a:solidFill>
                <a:latin typeface="Proxima Nova Lt" panose="02000506030000020004" pitchFamily="50" charset="0"/>
              </a:rPr>
              <a:t>Effective Notebook</a:t>
            </a:r>
            <a:endParaRPr lang="en-US" sz="28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</a:t>
            </a:r>
            <a:r>
              <a:rPr lang="en-US" sz="2800" dirty="0" smtClean="0">
                <a:latin typeface="Proxima Nova Rg" panose="02000506030000020004" pitchFamily="2" charset="0"/>
              </a:rPr>
              <a:t>notes,</a:t>
            </a:r>
            <a:r>
              <a:rPr lang="en-US" sz="2800" dirty="0">
                <a:latin typeface="Proxima Nova Rg" panose="02000506030000020004" pitchFamily="2" charset="0"/>
              </a:rPr>
              <a:t> </a:t>
            </a:r>
            <a:r>
              <a:rPr lang="en-US" sz="2800" dirty="0" smtClean="0">
                <a:latin typeface="Proxima Nova Rg" panose="02000506030000020004" pitchFamily="2" charset="0"/>
              </a:rPr>
              <a:t>ideas</a:t>
            </a:r>
            <a:r>
              <a:rPr lang="en-US" sz="2800" dirty="0">
                <a:latin typeface="Proxima Nova Rg" panose="02000506030000020004" pitchFamily="2" charset="0"/>
              </a:rPr>
              <a:t>, </a:t>
            </a:r>
            <a:r>
              <a:rPr lang="en-US" sz="2800" dirty="0" smtClean="0">
                <a:latin typeface="Proxima Nova Rg" panose="02000506030000020004" pitchFamily="2" charset="0"/>
              </a:rPr>
              <a:t>brainstorming, tasks, roles, and deadlines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Technical notes, design drawings, and software code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Record &amp; </a:t>
            </a:r>
            <a:r>
              <a:rPr lang="en-US" sz="2800" dirty="0">
                <a:latin typeface="Proxima Nova Rg" panose="02000506030000020004" pitchFamily="2" charset="0"/>
              </a:rPr>
              <a:t>briefly describe </a:t>
            </a:r>
            <a:r>
              <a:rPr lang="en-US" sz="2800" dirty="0" smtClean="0">
                <a:latin typeface="Proxima Nova Rg" panose="02000506030000020004" pitchFamily="2" charset="0"/>
              </a:rPr>
              <a:t>references (e.g. </a:t>
            </a:r>
            <a:r>
              <a:rPr lang="en-US" sz="2800" dirty="0" err="1" smtClean="0">
                <a:latin typeface="Proxima Nova Rg" panose="02000506030000020004" pitchFamily="2" charset="0"/>
              </a:rPr>
              <a:t>SparkFun</a:t>
            </a:r>
            <a:r>
              <a:rPr lang="en-US" sz="2800" dirty="0" smtClean="0">
                <a:latin typeface="Proxima Nova Rg" panose="02000506030000020004" pitchFamily="2" charset="0"/>
              </a:rPr>
              <a:t> sensor guide)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Updates </a:t>
            </a:r>
            <a:r>
              <a:rPr lang="en-US" sz="2800" dirty="0">
                <a:latin typeface="Proxima Nova Rg" panose="02000506030000020004" pitchFamily="2" charset="0"/>
              </a:rPr>
              <a:t>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</a:t>
            </a:r>
            <a:r>
              <a:rPr lang="en-US" sz="2800" dirty="0" smtClean="0">
                <a:latin typeface="Proxima Nova Rg" panose="02000506030000020004" pitchFamily="2" charset="0"/>
              </a:rPr>
              <a:t>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Design artifacts: design thinking, design canvas, and design pitch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ENGINEERING NOTEBOOK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MILESTONE CHECKPOINTS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roxima Nova Rg" panose="02000506030000020004" pitchFamily="2" charset="0"/>
              </a:rPr>
              <a:t>Milestone 1: Design Thinking</a:t>
            </a:r>
            <a:endParaRPr lang="en-US" dirty="0">
              <a:latin typeface="Proxima Nova Rg" panose="0200050603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professors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roxima Nova Rg" panose="02000506030000020004" pitchFamily="2" charset="0"/>
              </a:rPr>
              <a:t>Milestone 2: Design Canvas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roxima Nova Rg" panose="02000506030000020004" pitchFamily="2" charset="0"/>
              </a:rPr>
              <a:t>Milestone 3: Design Pitch</a:t>
            </a:r>
            <a:endParaRPr lang="en-US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SLDP Team </a:t>
            </a:r>
            <a:r>
              <a:rPr lang="en-US" sz="5400" dirty="0" smtClean="0">
                <a:latin typeface="Gotham Medium" panose="02000603030000020004" pitchFamily="2" charset="0"/>
              </a:rPr>
              <a:t>Google Drive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</a:t>
            </a:r>
            <a:r>
              <a:rPr lang="en-US" sz="2800" dirty="0" smtClean="0">
                <a:solidFill>
                  <a:srgbClr val="57068C"/>
                </a:solidFill>
                <a:latin typeface="Proxima Nova Lt" panose="02000506030000020004" pitchFamily="50" charset="0"/>
              </a:rPr>
              <a:t>for your SLDP must be </a:t>
            </a: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in this Drive folder</a:t>
            </a:r>
            <a:r>
              <a:rPr lang="en-US" sz="2800" dirty="0" smtClean="0">
                <a:solidFill>
                  <a:srgbClr val="57068C"/>
                </a:solidFill>
                <a:latin typeface="Proxima Nova Lt" panose="02000506030000020004" pitchFamily="50" charset="0"/>
              </a:rPr>
              <a:t>:</a:t>
            </a:r>
            <a:endParaRPr lang="en-US" sz="2800" dirty="0">
              <a:solidFill>
                <a:srgbClr val="57068C"/>
              </a:solidFill>
              <a:latin typeface="Proxima Nova Lt" panose="02000506030000020004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Microsoft </a:t>
            </a:r>
            <a:r>
              <a:rPr lang="en-US" sz="2800" dirty="0">
                <a:latin typeface="Proxima Nova Rg" panose="02000506030000020004" pitchFamily="2" charset="0"/>
              </a:rPr>
              <a:t>Project </a:t>
            </a:r>
            <a:r>
              <a:rPr lang="en-US" sz="2800" dirty="0" smtClean="0">
                <a:latin typeface="Proxima Nova Rg" panose="02000506030000020004" pitchFamily="2" charset="0"/>
              </a:rPr>
              <a:t>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Preliminary </a:t>
            </a:r>
            <a:r>
              <a:rPr lang="en-US" sz="2800" dirty="0">
                <a:latin typeface="Proxima Nova Rg" panose="02000506030000020004" pitchFamily="2" charset="0"/>
              </a:rPr>
              <a:t>Design </a:t>
            </a:r>
            <a:r>
              <a:rPr lang="en-US" sz="2800" dirty="0" smtClean="0">
                <a:latin typeface="Proxima Nova Rg" panose="02000506030000020004" pitchFamily="2" charset="0"/>
              </a:rPr>
              <a:t>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Final </a:t>
            </a:r>
            <a:r>
              <a:rPr lang="en-US" sz="2800" dirty="0">
                <a:latin typeface="Proxima Nova Rg" panose="02000506030000020004" pitchFamily="2" charset="0"/>
              </a:rPr>
              <a:t>Design Report</a:t>
            </a:r>
            <a:endParaRPr lang="en-US" sz="2800" dirty="0" smtClean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824</Words>
  <Application>Microsoft Office PowerPoint</Application>
  <PresentationFormat>Widescreen</PresentationFormat>
  <Paragraphs>199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Proxima Nova Lt</vt:lpstr>
      <vt:lpstr>Calibri Light</vt:lpstr>
      <vt:lpstr>Proxima Nova Rg</vt:lpstr>
      <vt:lpstr>Arial</vt:lpstr>
      <vt:lpstr>Calibri</vt:lpstr>
      <vt:lpstr>Gotham Medium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User</cp:lastModifiedBy>
  <cp:revision>17</cp:revision>
  <dcterms:created xsi:type="dcterms:W3CDTF">2020-08-26T09:12:07Z</dcterms:created>
  <dcterms:modified xsi:type="dcterms:W3CDTF">2022-09-05T19:55:08Z</dcterms:modified>
</cp:coreProperties>
</file>