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0" r:id="rId2"/>
    <p:sldId id="271" r:id="rId3"/>
    <p:sldId id="258" r:id="rId4"/>
    <p:sldId id="259" r:id="rId5"/>
    <p:sldId id="260" r:id="rId6"/>
    <p:sldId id="261" r:id="rId7"/>
    <p:sldId id="325" r:id="rId8"/>
    <p:sldId id="328" r:id="rId9"/>
    <p:sldId id="327" r:id="rId10"/>
    <p:sldId id="330" r:id="rId11"/>
    <p:sldId id="266" r:id="rId12"/>
    <p:sldId id="267" r:id="rId13"/>
    <p:sldId id="323" r:id="rId14"/>
    <p:sldId id="324" r:id="rId15"/>
    <p:sldId id="321" r:id="rId16"/>
    <p:sldId id="322" r:id="rId17"/>
    <p:sldId id="329" r:id="rId18"/>
    <p:sldId id="262" r:id="rId19"/>
    <p:sldId id="263" r:id="rId20"/>
    <p:sldId id="268" r:id="rId21"/>
    <p:sldId id="269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Gotham Medium" panose="02000604030000020004" pitchFamily="50" charset="0"/>
      <p:regular r:id="rId30"/>
      <p:italic r:id="rId31"/>
    </p:embeddedFont>
    <p:embeddedFont>
      <p:font typeface="Proxima Nova Lt" panose="02000506030000020004" pitchFamily="50" charset="0"/>
      <p:regular r:id="rId32"/>
      <p:bold r:id="rId33"/>
      <p:italic r:id="rId34"/>
      <p:boldItalic r:id="rId35"/>
    </p:embeddedFont>
    <p:embeddedFont>
      <p:font typeface="Proxima Nova Rg" panose="02000506030000020004" pitchFamily="50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6" autoAdjust="0"/>
    <p:restoredTop sz="94618"/>
  </p:normalViewPr>
  <p:slideViewPr>
    <p:cSldViewPr snapToGrid="0">
      <p:cViewPr varScale="1">
        <p:scale>
          <a:sx n="72" d="100"/>
          <a:sy n="72" d="100"/>
        </p:scale>
        <p:origin x="5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 CAD model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 assembled CAD model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CBBBD36-0F92-4EBB-8E78-3636FB5DA6C2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gm:t>
    </dgm:pt>
    <dgm:pt modelId="{D51374FC-BD74-4D03-8DD7-F93D12A12094}" type="parTrans" cxnId="{E1131DFF-C244-40CD-AC75-AE6FB5F4256D}">
      <dgm:prSet/>
      <dgm:spPr/>
      <dgm:t>
        <a:bodyPr/>
        <a:lstStyle/>
        <a:p>
          <a:endParaRPr lang="en-US" sz="2100"/>
        </a:p>
      </dgm:t>
    </dgm:pt>
    <dgm:pt modelId="{E3796A8A-1272-4572-B864-DA68E5FCD11D}" type="sibTrans" cxnId="{E1131DFF-C244-40CD-AC75-AE6FB5F4256D}">
      <dgm:prSet/>
      <dgm:spPr/>
      <dgm:t>
        <a:bodyPr/>
        <a:lstStyle/>
        <a:p>
          <a:endParaRPr lang="en-US" sz="2100"/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31428096-16A4-415B-95E6-3C8AB608FCB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gm:t>
    </dgm:pt>
    <dgm:pt modelId="{B88D7954-29CA-4998-BADF-C2902D5C532E}" type="parTrans" cxnId="{C6BA8985-9573-403C-B0D3-7DFD69D11C1E}">
      <dgm:prSet/>
      <dgm:spPr/>
      <dgm:t>
        <a:bodyPr/>
        <a:lstStyle/>
        <a:p>
          <a:endParaRPr lang="en-US" sz="2100"/>
        </a:p>
      </dgm:t>
    </dgm:pt>
    <dgm:pt modelId="{685F8684-D439-42C5-8AE7-02AAE97ED682}" type="sibTrans" cxnId="{C6BA8985-9573-403C-B0D3-7DFD69D11C1E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New iteration physical prototype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1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C6BA8985-9573-403C-B0D3-7DFD69D11C1E}" srcId="{AAAC6DBC-4801-9146-828E-827BB292A4E8}" destId="{31428096-16A4-415B-95E6-3C8AB608FCB4}" srcOrd="2" destOrd="0" parTransId="{B88D7954-29CA-4998-BADF-C2902D5C532E}" sibTransId="{685F8684-D439-42C5-8AE7-02AAE97ED682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D015C2AE-1EAD-40A2-893D-11D28831C5C7}" type="presOf" srcId="{31428096-16A4-415B-95E6-3C8AB608FCB4}" destId="{2BC19969-2C76-8D45-A55D-078E3B83647D}" srcOrd="0" destOrd="2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1BC6CF6-1EBD-4305-A218-4BBFF2ABAE4B}" type="presOf" srcId="{0CBBBD36-0F92-4EBB-8E78-3636FB5DA6C2}" destId="{EC148BCD-CD9D-DA4C-9F72-BDD23CC07C98}" srcOrd="0" destOrd="2" presId="urn:microsoft.com/office/officeart/2005/8/layout/list1"/>
    <dgm:cxn modelId="{E1131DFF-C244-40CD-AC75-AE6FB5F4256D}" srcId="{8ED78BA0-96E7-B043-A20E-21FA78203FDB}" destId="{0CBBBD36-0F92-4EBB-8E78-3636FB5DA6C2}" srcOrd="2" destOrd="0" parTransId="{D51374FC-BD74-4D03-8DD7-F93D12A12094}" sibTransId="{E3796A8A-1272-4572-B864-DA68E5FCD11D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</a:t>
          </a:r>
          <a:r>
            <a:rPr lang="en-US" sz="1800" b="0" i="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12C73595-759F-46B9-9D4B-9B01DBC823C1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gm:t>
    </dgm:pt>
    <dgm:pt modelId="{818E9560-6B8C-4156-BB11-D19C53F723B3}" type="parTrans" cxnId="{F9AFA18E-71A6-4EFA-96D6-134966226A9C}">
      <dgm:prSet/>
      <dgm:spPr/>
      <dgm:t>
        <a:bodyPr/>
        <a:lstStyle/>
        <a:p>
          <a:endParaRPr lang="en-US"/>
        </a:p>
      </dgm:t>
    </dgm:pt>
    <dgm:pt modelId="{785630E6-3BE1-4668-8DC0-2C3D187035AC}" type="sibTrans" cxnId="{F9AFA18E-71A6-4EFA-96D6-134966226A9C}">
      <dgm:prSet/>
      <dgm:spPr/>
      <dgm:t>
        <a:bodyPr/>
        <a:lstStyle/>
        <a:p>
          <a:endParaRPr lang="en-US"/>
        </a:p>
      </dgm:t>
    </dgm:pt>
    <dgm:pt modelId="{D8A643CE-A47A-4CA1-B7B5-632242C3069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drops rock sample at start tile</a:t>
          </a:r>
        </a:p>
      </dgm:t>
    </dgm:pt>
    <dgm:pt modelId="{E5FE8D67-6312-44CC-A9DE-920DDCBD617B}" type="parTrans" cxnId="{6800556A-0473-486B-83F4-A7936E8D1685}">
      <dgm:prSet/>
      <dgm:spPr/>
      <dgm:t>
        <a:bodyPr/>
        <a:lstStyle/>
        <a:p>
          <a:endParaRPr lang="en-US"/>
        </a:p>
      </dgm:t>
    </dgm:pt>
    <dgm:pt modelId="{A1B95B6B-8CD9-4E92-A3AF-40FA5EFCBBAD}" type="sibTrans" cxnId="{6800556A-0473-486B-83F4-A7936E8D1685}">
      <dgm:prSet/>
      <dgm:spPr/>
      <dgm:t>
        <a:bodyPr/>
        <a:lstStyle/>
        <a:p>
          <a:endParaRPr lang="en-US"/>
        </a:p>
      </dgm:t>
    </dgm:pt>
    <dgm:pt modelId="{48E9FCED-B798-47CE-8C7D-20B06A87D82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gm:t>
    </dgm:pt>
    <dgm:pt modelId="{4CC9137D-5158-4508-9EAB-DD70AC270872}" type="parTrans" cxnId="{9A1B4369-B103-48EE-96F0-ABD63986A97A}">
      <dgm:prSet/>
      <dgm:spPr/>
      <dgm:t>
        <a:bodyPr/>
        <a:lstStyle/>
        <a:p>
          <a:endParaRPr lang="en-US"/>
        </a:p>
      </dgm:t>
    </dgm:pt>
    <dgm:pt modelId="{C2B8DE70-B58F-48E8-AECC-469FF00755CD}" type="sibTrans" cxnId="{9A1B4369-B103-48EE-96F0-ABD63986A97A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5C597C1B-6115-4C8C-A6C4-BAF8576EB1C9}" type="presOf" srcId="{12C73595-759F-46B9-9D4B-9B01DBC823C1}" destId="{EC148BCD-CD9D-DA4C-9F72-BDD23CC07C98}" srcOrd="0" destOrd="1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9A1B4369-B103-48EE-96F0-ABD63986A97A}" srcId="{AAAC6DBC-4801-9146-828E-827BB292A4E8}" destId="{48E9FCED-B798-47CE-8C7D-20B06A87D82C}" srcOrd="1" destOrd="0" parTransId="{4CC9137D-5158-4508-9EAB-DD70AC270872}" sibTransId="{C2B8DE70-B58F-48E8-AECC-469FF00755CD}"/>
    <dgm:cxn modelId="{6800556A-0473-486B-83F4-A7936E8D1685}" srcId="{1D9D6C1B-8764-3C4C-B47B-CB3F49D7084D}" destId="{D8A643CE-A47A-4CA1-B7B5-632242C30690}" srcOrd="1" destOrd="0" parTransId="{E5FE8D67-6312-44CC-A9DE-920DDCBD617B}" sibTransId="{A1B95B6B-8CD9-4E92-A3AF-40FA5EFCBBAD}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1EA0683-1EF0-4448-BEC7-D0FB530E3E81}" type="presOf" srcId="{D8A643CE-A47A-4CA1-B7B5-632242C30690}" destId="{5320A93E-E9A1-244D-A69C-7BEAD76D8D8B}" srcOrd="0" destOrd="1" presId="urn:microsoft.com/office/officeart/2005/8/layout/list1"/>
    <dgm:cxn modelId="{F9AFA18E-71A6-4EFA-96D6-134966226A9C}" srcId="{8ED78BA0-96E7-B043-A20E-21FA78203FDB}" destId="{12C73595-759F-46B9-9D4B-9B01DBC823C1}" srcOrd="1" destOrd="0" parTransId="{818E9560-6B8C-4156-BB11-D19C53F723B3}" sibTransId="{785630E6-3BE1-4668-8DC0-2C3D187035AC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A9380B1-64AA-4B47-8DB2-61D65C8277BC}" type="presOf" srcId="{48E9FCED-B798-47CE-8C7D-20B06A87D82C}" destId="{2BC19969-2C76-8D45-A55D-078E3B83647D}" srcOrd="0" destOrd="1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 custScaleY="90569" custLinFactNeighborY="21012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8203" custLinFactNeighborY="-11504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deliver Plant 1 to the Plant 1 drop site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C4A40A9B-2695-264E-BB5C-63A32366F28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</dgm:t>
    </dgm:pt>
    <dgm:pt modelId="{314D047C-182F-2545-9209-9A9B225A05DB}" type="parTrans" cxnId="{F78A5A37-D4B0-0742-B03E-3434700E49D9}">
      <dgm:prSet/>
      <dgm:spPr/>
      <dgm:t>
        <a:bodyPr/>
        <a:lstStyle/>
        <a:p>
          <a:endParaRPr lang="en-US"/>
        </a:p>
      </dgm:t>
    </dgm:pt>
    <dgm:pt modelId="{CCA5285C-E9A7-E343-B6F8-BFAC7A55F6C5}" type="sibTrans" cxnId="{F78A5A37-D4B0-0742-B03E-3434700E49D9}">
      <dgm:prSet/>
      <dgm:spPr/>
      <dgm:t>
        <a:bodyPr/>
        <a:lstStyle/>
        <a:p>
          <a:endParaRPr lang="en-US"/>
        </a:p>
      </dgm:t>
    </dgm:pt>
    <dgm:pt modelId="{4C76A0B9-ACBF-434E-854E-BE062A628437}">
      <dgm:prSet custT="1"/>
      <dgm:spPr/>
      <dgm:t>
        <a:bodyPr/>
        <a:lstStyle/>
        <a:p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28BB6E3E-B9E6-234E-9A70-A8CB1BC7ECB1}" type="parTrans" cxnId="{ED28B842-A24A-DA42-B7DC-ED88268501E1}">
      <dgm:prSet/>
      <dgm:spPr/>
      <dgm:t>
        <a:bodyPr/>
        <a:lstStyle/>
        <a:p>
          <a:endParaRPr lang="en-US"/>
        </a:p>
      </dgm:t>
    </dgm:pt>
    <dgm:pt modelId="{74E4BE35-EA4E-4C42-ABDF-E03C01E06F14}" type="sibTrans" cxnId="{ED28B842-A24A-DA42-B7DC-ED88268501E1}">
      <dgm:prSet/>
      <dgm:spPr/>
      <dgm:t>
        <a:bodyPr/>
        <a:lstStyle/>
        <a:p>
          <a:endParaRPr lang="en-US"/>
        </a:p>
      </dgm:t>
    </dgm:pt>
    <dgm:pt modelId="{6B0F54FC-7968-BE4D-A617-803951CED06A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</dgm:t>
    </dgm:pt>
    <dgm:pt modelId="{1E1B47C2-6AAF-314E-AC5E-7551085EB660}" type="parTrans" cxnId="{11DC6D36-A28A-6A48-9ACD-2299341F10ED}">
      <dgm:prSet/>
      <dgm:spPr/>
      <dgm:t>
        <a:bodyPr/>
        <a:lstStyle/>
        <a:p>
          <a:endParaRPr lang="en-US"/>
        </a:p>
      </dgm:t>
    </dgm:pt>
    <dgm:pt modelId="{F23CC9B2-28D9-2F4E-BD1B-91B9D2026ECC}" type="sibTrans" cxnId="{11DC6D36-A28A-6A48-9ACD-2299341F10ED}">
      <dgm:prSet/>
      <dgm:spPr/>
      <dgm:t>
        <a:bodyPr/>
        <a:lstStyle/>
        <a:p>
          <a:endParaRPr lang="en-US"/>
        </a:p>
      </dgm:t>
    </dgm:pt>
    <dgm:pt modelId="{EF1CC2CD-71CA-8940-861A-AC06BC39898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travel to and touch Plant 2</a:t>
          </a:r>
        </a:p>
      </dgm:t>
    </dgm:pt>
    <dgm:pt modelId="{946FDB6E-CBCC-A646-8A08-466839B2D451}" type="parTrans" cxnId="{D524077B-183F-664B-A750-F7309A90FB38}">
      <dgm:prSet/>
      <dgm:spPr/>
      <dgm:t>
        <a:bodyPr/>
        <a:lstStyle/>
        <a:p>
          <a:endParaRPr lang="en-US"/>
        </a:p>
      </dgm:t>
    </dgm:pt>
    <dgm:pt modelId="{C3F6CA53-D82C-584B-9F71-17796804E270}" type="sibTrans" cxnId="{D524077B-183F-664B-A750-F7309A90FB38}">
      <dgm:prSet/>
      <dgm:spPr/>
      <dgm:t>
        <a:bodyPr/>
        <a:lstStyle/>
        <a:p>
          <a:endParaRPr lang="en-US"/>
        </a:p>
      </dgm:t>
    </dgm:pt>
    <dgm:pt modelId="{EB38D7F5-78E9-D642-9028-8F169E84EDD6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gm:t>
    </dgm:pt>
    <dgm:pt modelId="{991906D7-D61C-8E49-8577-B2A85B40B8D7}" type="parTrans" cxnId="{C3639AB8-5742-7C4E-AD77-1B57A925165D}">
      <dgm:prSet/>
      <dgm:spPr/>
      <dgm:t>
        <a:bodyPr/>
        <a:lstStyle/>
        <a:p>
          <a:endParaRPr lang="en-US"/>
        </a:p>
      </dgm:t>
    </dgm:pt>
    <dgm:pt modelId="{D06E826E-22A2-3649-BE15-77071C79FCE9}" type="sibTrans" cxnId="{C3639AB8-5742-7C4E-AD77-1B57A925165D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 custScaleY="81634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11DC6D36-A28A-6A48-9ACD-2299341F10ED}" srcId="{8ED78BA0-96E7-B043-A20E-21FA78203FDB}" destId="{6B0F54FC-7968-BE4D-A617-803951CED06A}" srcOrd="2" destOrd="0" parTransId="{1E1B47C2-6AAF-314E-AC5E-7551085EB660}" sibTransId="{F23CC9B2-28D9-2F4E-BD1B-91B9D2026ECC}"/>
    <dgm:cxn modelId="{F78A5A37-D4B0-0742-B03E-3434700E49D9}" srcId="{8ED78BA0-96E7-B043-A20E-21FA78203FDB}" destId="{C4A40A9B-2695-264E-BB5C-63A32366F285}" srcOrd="1" destOrd="0" parTransId="{314D047C-182F-2545-9209-9A9B225A05DB}" sibTransId="{CCA5285C-E9A7-E343-B6F8-BFAC7A55F6C5}"/>
    <dgm:cxn modelId="{ED28B842-A24A-DA42-B7DC-ED88268501E1}" srcId="{8ED78BA0-96E7-B043-A20E-21FA78203FDB}" destId="{4C76A0B9-ACBF-434E-854E-BE062A628437}" srcOrd="3" destOrd="0" parTransId="{28BB6E3E-B9E6-234E-9A70-A8CB1BC7ECB1}" sibTransId="{74E4BE35-EA4E-4C42-ABDF-E03C01E06F14}"/>
    <dgm:cxn modelId="{C3758564-A89C-3E40-9D11-A0D7AF7D1DC4}" type="presOf" srcId="{4C76A0B9-ACBF-434E-854E-BE062A628437}" destId="{EC148BCD-CD9D-DA4C-9F72-BDD23CC07C98}" srcOrd="0" destOrd="3" presId="urn:microsoft.com/office/officeart/2005/8/layout/list1"/>
    <dgm:cxn modelId="{C7EB1948-E0C6-2A41-9CE8-BCF7713DB0FE}" type="presOf" srcId="{EB38D7F5-78E9-D642-9028-8F169E84EDD6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D524077B-183F-664B-A750-F7309A90FB38}" srcId="{1D9D6C1B-8764-3C4C-B47B-CB3F49D7084D}" destId="{EF1CC2CD-71CA-8940-861A-AC06BC39898E}" srcOrd="1" destOrd="0" parTransId="{946FDB6E-CBCC-A646-8A08-466839B2D451}" sibTransId="{C3F6CA53-D82C-584B-9F71-17796804E270}"/>
    <dgm:cxn modelId="{9B950B7C-051F-F14C-AEAA-0A3BA84E4942}" type="presOf" srcId="{EF1CC2CD-71CA-8940-861A-AC06BC39898E}" destId="{5320A93E-E9A1-244D-A69C-7BEAD76D8D8B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1EC3B7A3-990A-AF48-A5ED-269E1C00CF96}" type="presOf" srcId="{C4A40A9B-2695-264E-BB5C-63A32366F285}" destId="{EC148BCD-CD9D-DA4C-9F72-BDD23CC07C98}" srcOrd="0" destOrd="1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C3639AB8-5742-7C4E-AD77-1B57A925165D}" srcId="{AAAC6DBC-4801-9146-828E-827BB292A4E8}" destId="{EB38D7F5-78E9-D642-9028-8F169E84EDD6}" srcOrd="1" destOrd="0" parTransId="{991906D7-D61C-8E49-8577-B2A85B40B8D7}" sibTransId="{D06E826E-22A2-3649-BE15-77071C79FCE9}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98482AF1-9036-6046-A096-00A87D42F635}" type="presOf" srcId="{6B0F54FC-7968-BE4D-A617-803951CED06A}" destId="{EC148BCD-CD9D-DA4C-9F72-BDD23CC07C98}" srcOrd="0" destOrd="2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Preliminary</a:t>
          </a:r>
          <a:r>
            <a:rPr lang="en-US" sz="1800" b="0" i="0" baseline="0" dirty="0">
              <a:latin typeface="Proxima Nova Rg" panose="02000506030000020004" pitchFamily="2" charset="0"/>
            </a:rPr>
            <a:t>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All</a:t>
          </a:r>
          <a:r>
            <a:rPr lang="en-US" sz="1800" b="0" i="0" baseline="0" dirty="0">
              <a:latin typeface="Proxima Nova Rg" panose="02000506030000020004" pitchFamily="2" charset="0"/>
            </a:rPr>
            <a:t> classroom spaces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Floor</a:t>
          </a:r>
          <a:r>
            <a:rPr lang="en-US" sz="18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 sz="2100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 sz="2100"/>
        </a:p>
      </dgm:t>
    </dgm:pt>
    <dgm:pt modelId="{ECAC28AD-6F7F-5043-9411-CBCF11DE1D5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 sz="2100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 sz="2100"/>
        </a:p>
      </dgm:t>
    </dgm:pt>
    <dgm:pt modelId="{76D7A9F5-8C09-CA4D-98BA-BF1B701D610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 sz="2100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 sz="2100"/>
        </a:p>
      </dgm:t>
    </dgm:pt>
    <dgm:pt modelId="{36CB1C83-A8BD-6047-8C5E-DE8E140A7CD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 sz="2100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 sz="2100"/>
        </a:p>
      </dgm:t>
    </dgm:pt>
    <dgm:pt modelId="{D021E6BA-74D4-7047-91D6-5AFEC38B10CA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 sz="2100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 sz="2100"/>
        </a:p>
      </dgm:t>
    </dgm:pt>
    <dgm:pt modelId="{94401339-D1CB-46D5-94C6-F7C6B443CC67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Model of building</a:t>
          </a:r>
        </a:p>
      </dgm:t>
    </dgm:pt>
    <dgm:pt modelId="{218351EE-BDE7-42BC-9F68-EFDECD365070}" type="parTrans" cxnId="{A1A57B31-7D7E-4AC3-B405-4A24DC6AB5DF}">
      <dgm:prSet/>
      <dgm:spPr/>
      <dgm:t>
        <a:bodyPr/>
        <a:lstStyle/>
        <a:p>
          <a:endParaRPr lang="en-US"/>
        </a:p>
      </dgm:t>
    </dgm:pt>
    <dgm:pt modelId="{5164DAD4-7932-4EB9-9745-CA8AACBCB18F}" type="sibTrans" cxnId="{A1A57B31-7D7E-4AC3-B405-4A24DC6AB5DF}">
      <dgm:prSet/>
      <dgm:spPr/>
      <dgm:t>
        <a:bodyPr/>
        <a:lstStyle/>
        <a:p>
          <a:endParaRPr lang="en-US"/>
        </a:p>
      </dgm:t>
    </dgm:pt>
    <dgm:pt modelId="{128E1863-5AFD-4EA0-AAC1-DB17B555D21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8729A2F9-ADFF-496E-84C3-C2F697D64B34}" type="sibTrans" cxnId="{E35492C9-C29A-40DC-8925-7A7030644D08}">
      <dgm:prSet/>
      <dgm:spPr/>
      <dgm:t>
        <a:bodyPr/>
        <a:lstStyle/>
        <a:p>
          <a:endParaRPr lang="en-US"/>
        </a:p>
      </dgm:t>
    </dgm:pt>
    <dgm:pt modelId="{D64ECC7E-9DBF-4752-A292-1227F83C954D}" type="parTrans" cxnId="{E35492C9-C29A-40DC-8925-7A7030644D08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AF02C427-6DD8-424A-AE8C-46E7C53089B0}" type="presOf" srcId="{128E1863-5AFD-4EA0-AAC1-DB17B555D213}" destId="{EC148BCD-CD9D-DA4C-9F72-BDD23CC07C98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3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A1A57B31-7D7E-4AC3-B405-4A24DC6AB5DF}" srcId="{AAAC6DBC-4801-9146-828E-827BB292A4E8}" destId="{94401339-D1CB-46D5-94C6-F7C6B443CC67}" srcOrd="2" destOrd="0" parTransId="{218351EE-BDE7-42BC-9F68-EFDECD365070}" sibTransId="{5164DAD4-7932-4EB9-9745-CA8AACBCB18F}"/>
    <dgm:cxn modelId="{4A50F23E-A274-1E47-B4C9-D95B24A2FF60}" type="presOf" srcId="{0846D398-F1B5-1F45-AC79-C00830B072A1}" destId="{EC148BCD-CD9D-DA4C-9F72-BDD23CC07C98}" srcOrd="0" destOrd="2" presId="urn:microsoft.com/office/officeart/2005/8/layout/list1"/>
    <dgm:cxn modelId="{61F33D60-ADB1-0140-AB44-CCF0812D932A}" type="presOf" srcId="{ECAC28AD-6F7F-5043-9411-CBCF11DE1D5E}" destId="{EC148BCD-CD9D-DA4C-9F72-BDD23CC07C98}" srcOrd="0" destOrd="3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43D54272-8756-4B4B-AB66-D7A6766C3490}" type="presOf" srcId="{94401339-D1CB-46D5-94C6-F7C6B443CC67}" destId="{2BC19969-2C76-8D45-A55D-078E3B83647D}" srcOrd="0" destOrd="2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D5A74653-F456-8349-A2E1-3F736276D781}" srcId="{8ED78BA0-96E7-B043-A20E-21FA78203FDB}" destId="{0846D398-F1B5-1F45-AC79-C00830B072A1}" srcOrd="2" destOrd="0" parTransId="{FEF57D1A-DA16-554E-AC67-534A14062C5B}" sibTransId="{850E569B-F29C-DD41-9D0E-A2A3F12CAA09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E35492C9-C29A-40DC-8925-7A7030644D08}" srcId="{8ED78BA0-96E7-B043-A20E-21FA78203FDB}" destId="{128E1863-5AFD-4EA0-AAC1-DB17B555D213}" srcOrd="1" destOrd="0" parTransId="{D64ECC7E-9DBF-4752-A292-1227F83C954D}" sibTransId="{8729A2F9-ADFF-496E-84C3-C2F697D64B34}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44164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sp:txBody>
      <dsp:txXfrm>
        <a:off x="0" y="244164"/>
        <a:ext cx="5561034" cy="1159200"/>
      </dsp:txXfrm>
    </dsp:sp>
    <dsp:sp modelId="{96D449A5-8CF5-0D4C-9470-7C2F22AB24CE}">
      <dsp:nvSpPr>
        <dsp:cNvPr id="0" name=""/>
        <dsp:cNvSpPr/>
      </dsp:nvSpPr>
      <dsp:spPr>
        <a:xfrm>
          <a:off x="278051" y="8004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1108" y="31061"/>
        <a:ext cx="3846609" cy="426206"/>
      </dsp:txXfrm>
    </dsp:sp>
    <dsp:sp modelId="{5320A93E-E9A1-244D-A69C-7BEAD76D8D8B}">
      <dsp:nvSpPr>
        <dsp:cNvPr id="0" name=""/>
        <dsp:cNvSpPr/>
      </dsp:nvSpPr>
      <dsp:spPr>
        <a:xfrm>
          <a:off x="0" y="1725924"/>
          <a:ext cx="5561034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New iteration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Updated CAD model</a:t>
          </a:r>
        </a:p>
      </dsp:txBody>
      <dsp:txXfrm>
        <a:off x="0" y="1725924"/>
        <a:ext cx="5561034" cy="907200"/>
      </dsp:txXfrm>
    </dsp:sp>
    <dsp:sp modelId="{13086218-E288-3044-B21D-7C4BF082C728}">
      <dsp:nvSpPr>
        <dsp:cNvPr id="0" name=""/>
        <dsp:cNvSpPr/>
      </dsp:nvSpPr>
      <dsp:spPr>
        <a:xfrm>
          <a:off x="278051" y="148976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1108" y="1512822"/>
        <a:ext cx="3846609" cy="426206"/>
      </dsp:txXfrm>
    </dsp:sp>
    <dsp:sp modelId="{2BC19969-2C76-8D45-A55D-078E3B83647D}">
      <dsp:nvSpPr>
        <dsp:cNvPr id="0" name=""/>
        <dsp:cNvSpPr/>
      </dsp:nvSpPr>
      <dsp:spPr>
        <a:xfrm>
          <a:off x="0" y="2955685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Final assembled CAD model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sp:txBody>
      <dsp:txXfrm>
        <a:off x="0" y="2955685"/>
        <a:ext cx="5561034" cy="1159200"/>
      </dsp:txXfrm>
    </dsp:sp>
    <dsp:sp modelId="{8D4DE655-2605-8B4B-B4BD-0414015C16E0}">
      <dsp:nvSpPr>
        <dsp:cNvPr id="0" name=""/>
        <dsp:cNvSpPr/>
      </dsp:nvSpPr>
      <dsp:spPr>
        <a:xfrm>
          <a:off x="278051" y="271952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1108" y="2742582"/>
        <a:ext cx="3846609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86329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sp:txBody>
      <dsp:txXfrm>
        <a:off x="0" y="286329"/>
        <a:ext cx="5561034" cy="963900"/>
      </dsp:txXfrm>
    </dsp:sp>
    <dsp:sp modelId="{96D449A5-8CF5-0D4C-9470-7C2F22AB24CE}">
      <dsp:nvSpPr>
        <dsp:cNvPr id="0" name=""/>
        <dsp:cNvSpPr/>
      </dsp:nvSpPr>
      <dsp:spPr>
        <a:xfrm>
          <a:off x="278051" y="2064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3990" y="46588"/>
        <a:ext cx="3840845" cy="479482"/>
      </dsp:txXfrm>
    </dsp:sp>
    <dsp:sp modelId="{5320A93E-E9A1-244D-A69C-7BEAD76D8D8B}">
      <dsp:nvSpPr>
        <dsp:cNvPr id="0" name=""/>
        <dsp:cNvSpPr/>
      </dsp:nvSpPr>
      <dsp:spPr>
        <a:xfrm>
          <a:off x="0" y="1613109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drops rock sample at start tile</a:t>
          </a:r>
        </a:p>
      </dsp:txBody>
      <dsp:txXfrm>
        <a:off x="0" y="1613109"/>
        <a:ext cx="5561034" cy="963900"/>
      </dsp:txXfrm>
    </dsp:sp>
    <dsp:sp modelId="{13086218-E288-3044-B21D-7C4BF082C728}">
      <dsp:nvSpPr>
        <dsp:cNvPr id="0" name=""/>
        <dsp:cNvSpPr/>
      </dsp:nvSpPr>
      <dsp:spPr>
        <a:xfrm>
          <a:off x="278051" y="134742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3990" y="1373368"/>
        <a:ext cx="3840845" cy="479482"/>
      </dsp:txXfrm>
    </dsp:sp>
    <dsp:sp modelId="{2BC19969-2C76-8D45-A55D-078E3B83647D}">
      <dsp:nvSpPr>
        <dsp:cNvPr id="0" name=""/>
        <dsp:cNvSpPr/>
      </dsp:nvSpPr>
      <dsp:spPr>
        <a:xfrm>
          <a:off x="0" y="2939890"/>
          <a:ext cx="5561034" cy="1162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sp:txBody>
      <dsp:txXfrm>
        <a:off x="0" y="2939890"/>
        <a:ext cx="5561034" cy="1162350"/>
      </dsp:txXfrm>
    </dsp:sp>
    <dsp:sp modelId="{8D4DE655-2605-8B4B-B4BD-0414015C16E0}">
      <dsp:nvSpPr>
        <dsp:cNvPr id="0" name=""/>
        <dsp:cNvSpPr/>
      </dsp:nvSpPr>
      <dsp:spPr>
        <a:xfrm>
          <a:off x="278051" y="267420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3990" y="2700148"/>
        <a:ext cx="3840845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38101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0"/>
          <a:ext cx="1777081" cy="1517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540206"/>
          <a:ext cx="5046968" cy="15287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818" y="1540206"/>
        <a:ext cx="4952940" cy="14817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52830"/>
          <a:ext cx="5561034" cy="13975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16662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</dsp:txBody>
      <dsp:txXfrm>
        <a:off x="0" y="152830"/>
        <a:ext cx="5561034" cy="1397514"/>
      </dsp:txXfrm>
    </dsp:sp>
    <dsp:sp modelId="{96D449A5-8CF5-0D4C-9470-7C2F22AB24CE}">
      <dsp:nvSpPr>
        <dsp:cNvPr id="0" name=""/>
        <dsp:cNvSpPr/>
      </dsp:nvSpPr>
      <dsp:spPr>
        <a:xfrm>
          <a:off x="278051" y="34865"/>
          <a:ext cx="3892723" cy="23592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89568" y="46382"/>
        <a:ext cx="3869689" cy="212895"/>
      </dsp:txXfrm>
    </dsp:sp>
    <dsp:sp modelId="{5320A93E-E9A1-244D-A69C-7BEAD76D8D8B}">
      <dsp:nvSpPr>
        <dsp:cNvPr id="0" name=""/>
        <dsp:cNvSpPr/>
      </dsp:nvSpPr>
      <dsp:spPr>
        <a:xfrm>
          <a:off x="0" y="1711467"/>
          <a:ext cx="5561034" cy="11077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16662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deliver Plant 1 to the Plant 1 drop site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travel to and touch Plant 2</a:t>
          </a:r>
        </a:p>
      </dsp:txBody>
      <dsp:txXfrm>
        <a:off x="0" y="1711467"/>
        <a:ext cx="5561034" cy="1107717"/>
      </dsp:txXfrm>
    </dsp:sp>
    <dsp:sp modelId="{13086218-E288-3044-B21D-7C4BF082C728}">
      <dsp:nvSpPr>
        <dsp:cNvPr id="0" name=""/>
        <dsp:cNvSpPr/>
      </dsp:nvSpPr>
      <dsp:spPr>
        <a:xfrm>
          <a:off x="278051" y="1593502"/>
          <a:ext cx="3892723" cy="23592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89568" y="1605019"/>
        <a:ext cx="3869689" cy="212895"/>
      </dsp:txXfrm>
    </dsp:sp>
    <dsp:sp modelId="{2BC19969-2C76-8D45-A55D-078E3B83647D}">
      <dsp:nvSpPr>
        <dsp:cNvPr id="0" name=""/>
        <dsp:cNvSpPr/>
      </dsp:nvSpPr>
      <dsp:spPr>
        <a:xfrm>
          <a:off x="0" y="2980306"/>
          <a:ext cx="5561034" cy="11077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16662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sp:txBody>
      <dsp:txXfrm>
        <a:off x="0" y="2980306"/>
        <a:ext cx="5561034" cy="1107717"/>
      </dsp:txXfrm>
    </dsp:sp>
    <dsp:sp modelId="{8D4DE655-2605-8B4B-B4BD-0414015C16E0}">
      <dsp:nvSpPr>
        <dsp:cNvPr id="0" name=""/>
        <dsp:cNvSpPr/>
      </dsp:nvSpPr>
      <dsp:spPr>
        <a:xfrm>
          <a:off x="278051" y="2862342"/>
          <a:ext cx="3892723" cy="23592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89568" y="2873859"/>
        <a:ext cx="3869689" cy="2128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73557"/>
          <a:ext cx="5467927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Preliminary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273557"/>
        <a:ext cx="5467927" cy="1370250"/>
      </dsp:txXfrm>
    </dsp:sp>
    <dsp:sp modelId="{96D449A5-8CF5-0D4C-9470-7C2F22AB24CE}">
      <dsp:nvSpPr>
        <dsp:cNvPr id="0" name=""/>
        <dsp:cNvSpPr/>
      </dsp:nvSpPr>
      <dsp:spPr>
        <a:xfrm>
          <a:off x="273396" y="52157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5012" y="73773"/>
        <a:ext cx="3784316" cy="399568"/>
      </dsp:txXfrm>
    </dsp:sp>
    <dsp:sp modelId="{5320A93E-E9A1-244D-A69C-7BEAD76D8D8B}">
      <dsp:nvSpPr>
        <dsp:cNvPr id="0" name=""/>
        <dsp:cNvSpPr/>
      </dsp:nvSpPr>
      <dsp:spPr>
        <a:xfrm>
          <a:off x="0" y="1946208"/>
          <a:ext cx="5467927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All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946208"/>
        <a:ext cx="5467927" cy="1134000"/>
      </dsp:txXfrm>
    </dsp:sp>
    <dsp:sp modelId="{13086218-E288-3044-B21D-7C4BF082C728}">
      <dsp:nvSpPr>
        <dsp:cNvPr id="0" name=""/>
        <dsp:cNvSpPr/>
      </dsp:nvSpPr>
      <dsp:spPr>
        <a:xfrm>
          <a:off x="273396" y="17248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5012" y="1746424"/>
        <a:ext cx="3784316" cy="399568"/>
      </dsp:txXfrm>
    </dsp:sp>
    <dsp:sp modelId="{2BC19969-2C76-8D45-A55D-078E3B83647D}">
      <dsp:nvSpPr>
        <dsp:cNvPr id="0" name=""/>
        <dsp:cNvSpPr/>
      </dsp:nvSpPr>
      <dsp:spPr>
        <a:xfrm>
          <a:off x="0" y="3382608"/>
          <a:ext cx="5467927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Floor</a:t>
          </a:r>
          <a:r>
            <a:rPr lang="en-US" sz="18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LEED Gold and implementation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Model of building</a:t>
          </a:r>
        </a:p>
      </dsp:txBody>
      <dsp:txXfrm>
        <a:off x="0" y="3382608"/>
        <a:ext cx="5467927" cy="1346625"/>
      </dsp:txXfrm>
    </dsp:sp>
    <dsp:sp modelId="{8D4DE655-2605-8B4B-B4BD-0414015C16E0}">
      <dsp:nvSpPr>
        <dsp:cNvPr id="0" name=""/>
        <dsp:cNvSpPr/>
      </dsp:nvSpPr>
      <dsp:spPr>
        <a:xfrm>
          <a:off x="273396" y="31612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5012" y="3182824"/>
        <a:ext cx="3784316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A1D0-41DC-4A22-B9C6-8F6BC1091DD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3C56-C3F6-4F5F-A134-F19B38EE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3C56-C3F6-4F5F-A134-F19B38EE97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5.xml"/><Relationship Id="rId10" Type="http://schemas.openxmlformats.org/officeDocument/2006/relationships/diagramLayout" Target="../diagrams/layout6.xml"/><Relationship Id="rId4" Type="http://schemas.openxmlformats.org/officeDocument/2006/relationships/diagramLayout" Target="../diagrams/layout5.xml"/><Relationship Id="rId9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PlnBfdH-CP_zdfLqQ4We6DWdkE_h9oSS8RtksyrPX-4I-qg/viewform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google.com/forms/d/e/1FAIpQLScfj4LoKsBdKsZIC4B2975ebMrigmixsDFde7ni569lSS13Nw/viewform" TargetMode="External"/><Relationship Id="rId5" Type="http://schemas.openxmlformats.org/officeDocument/2006/relationships/hyperlink" Target="https://eg.poly.edu/syllabus.php" TargetMode="External"/><Relationship Id="rId4" Type="http://schemas.openxmlformats.org/officeDocument/2006/relationships/hyperlink" Target="https://docs.google.com/document/d/1BBSNUqP8Km-ZWUfmNcJbAfgTkfYmRVzxyfj7WiHOYfc/edit?usp=shari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22" y="1316372"/>
            <a:ext cx="920755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 LONG DESIGN PROJECT (SLDP)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32312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Gotham Medium" panose="02000603030000020004" pitchFamily="2" charset="0"/>
              </a:rPr>
              <a:t>Scheduling Meetings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3237" y="1181143"/>
            <a:ext cx="12192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When2Meet is a useful tool to determine the availability of your team members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8F282851-074B-2393-9294-73F1FD97B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175" y="1839744"/>
            <a:ext cx="2586446" cy="4340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5C5FB-39C9-B506-F8A8-C3C98B0EADEF}"/>
              </a:ext>
            </a:extLst>
          </p:cNvPr>
          <p:cNvSpPr txBox="1"/>
          <p:nvPr/>
        </p:nvSpPr>
        <p:spPr>
          <a:xfrm>
            <a:off x="3964070" y="2568314"/>
            <a:ext cx="4430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Steps to use: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One person creates the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link to the when2meet is sent to group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Group members enter their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Click and drag on times you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darkest colors indicate where the most people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B0FEC37-54FC-6756-BB06-6AADE511F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1" y="1996048"/>
            <a:ext cx="3258355" cy="334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77835" y="2228273"/>
            <a:ext cx="619082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Additional resources: RAD Mentor, EG workshops, </a:t>
            </a:r>
            <a:r>
              <a:rPr lang="en-US" sz="2300" dirty="0" err="1">
                <a:latin typeface="Proxima Nova Rg" panose="02000506030000020004" pitchFamily="2" charset="0"/>
              </a:rPr>
              <a:t>MakerSpace</a:t>
            </a:r>
            <a:r>
              <a:rPr lang="en-US" sz="23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3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49934" y="5489546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843260" y="2395871"/>
            <a:ext cx="4362718" cy="30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3605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26" y="1599070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8904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873"/>
              </p:ext>
            </p:extLst>
          </p:nvPr>
        </p:nvGraphicFramePr>
        <p:xfrm>
          <a:off x="5980303" y="1741287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18575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602432" y="5538077"/>
            <a:ext cx="44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4: Labeled View of the MRR course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5019" y="2351913"/>
            <a:ext cx="3952696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470757" y="1583508"/>
            <a:ext cx="3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Mars Rover Robot (MRR)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0E6C28-E392-460F-B8DB-0FEAA36E00EB}"/>
              </a:ext>
            </a:extLst>
          </p:cNvPr>
          <p:cNvSpPr/>
          <p:nvPr/>
        </p:nvSpPr>
        <p:spPr>
          <a:xfrm>
            <a:off x="420276" y="2843414"/>
            <a:ext cx="6318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 and bring it back to the start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obtain a photo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0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Return to start or climb the secondary platform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A21DC0A-801B-489F-805C-A43D3738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966391"/>
              </p:ext>
            </p:extLst>
          </p:nvPr>
        </p:nvGraphicFramePr>
        <p:xfrm>
          <a:off x="6167324" y="1680166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976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35601" y="2330968"/>
            <a:ext cx="6068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Locate and collect all the plants in the Lunar Agricultural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Pick up and deposit three different samples to designated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25345" y="5538077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5: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872" y="2351913"/>
            <a:ext cx="4018991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200806" y="1583508"/>
            <a:ext cx="3790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Lu</a:t>
            </a:r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nar Agricultural Zone (LAZ)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1489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446800"/>
              </p:ext>
            </p:extLst>
          </p:nvPr>
        </p:nvGraphicFramePr>
        <p:xfrm>
          <a:off x="324703" y="2546256"/>
          <a:ext cx="5372578" cy="3068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585862" y="4192162"/>
            <a:ext cx="4850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Retrieve Plant 3 and deliver it to its drop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Complete Benchmark A or B in reverse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Implement an additional sensor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Lunar Agriculture Zone (LAZ)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4E632FE-3005-44E6-936A-7E61DF571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406996"/>
              </p:ext>
            </p:extLst>
          </p:nvPr>
        </p:nvGraphicFramePr>
        <p:xfrm>
          <a:off x="6096000" y="1696495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2274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696082" y="2009350"/>
            <a:ext cx="1055424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VEX &amp; RAD application assigned after you form SLDP groups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Proxima Nova Rg" panose="02000506030000020004" pitchFamily="2" charset="0"/>
              </a:rPr>
              <a:t>Both forms are due Tuesday, February 7 at 11:59 PM EST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33333"/>
                </a:solidFill>
                <a:latin typeface="Proxima Nova Rg" panose="02000506030000020004" pitchFamily="2" charset="0"/>
              </a:rPr>
              <a:t>To apply for RAD: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Please fill out </a:t>
            </a:r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  <a:hlinkClick r:id="rId3"/>
              </a:rPr>
              <a:t>this form</a:t>
            </a:r>
            <a:endParaRPr lang="en-US" sz="2800" dirty="0">
              <a:solidFill>
                <a:srgbClr val="333333"/>
              </a:solidFill>
              <a:latin typeface="Proxima Nova Rg" panose="02000506030000020004" pitchFamily="2" charset="0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4"/>
              </a:rPr>
              <a:t>EG 1004 inspiration guide for project ideas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You need to attend an 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5"/>
              </a:rPr>
              <a:t>Open Lab ideation session</a:t>
            </a:r>
            <a:endParaRPr lang="en-US" sz="2800" dirty="0">
              <a:solidFill>
                <a:srgbClr val="333333"/>
              </a:solidFill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33333"/>
                </a:solidFill>
                <a:latin typeface="Proxima Nova Rg" panose="02000506030000020004" pitchFamily="2" charset="0"/>
              </a:rPr>
              <a:t>To apply for VEX (either MRR or LAZ):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Please fill out </a:t>
            </a:r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  <a:hlinkClick r:id="rId6"/>
              </a:rPr>
              <a:t>this form</a:t>
            </a:r>
            <a:endParaRPr lang="en-US" sz="2800" b="0" i="0" dirty="0">
              <a:solidFill>
                <a:srgbClr val="333333"/>
              </a:solidFill>
              <a:effectLst/>
              <a:latin typeface="Proxima Nova Rg" panose="0200050603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RAD &amp; VEX APPLICATIONS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062441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Obtain LEED Gold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63005" y="5538077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2351913"/>
            <a:ext cx="5185718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583508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  <a:p>
            <a:pPr algn="r"/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2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57557"/>
              </p:ext>
            </p:extLst>
          </p:nvPr>
        </p:nvGraphicFramePr>
        <p:xfrm>
          <a:off x="869324" y="1513302"/>
          <a:ext cx="5467927" cy="478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88064" y="4395765"/>
            <a:ext cx="422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643811" y="2032116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62823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782781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582980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1831677"/>
            <a:ext cx="9435151" cy="3911956"/>
          </a:xfrm>
        </p:spPr>
        <p:txBody>
          <a:bodyPr anchor="ctr"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Additional Information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214563"/>
            <a:ext cx="0" cy="33318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C7CA70-4296-46A3-B32D-45D24705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564107" y="2226167"/>
            <a:ext cx="10554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Which projects interest you?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</a:t>
            </a:r>
            <a:r>
              <a:rPr lang="en-US" sz="2800" dirty="0">
                <a:latin typeface="Proxima Nova Lt" panose="02000506030000020004" charset="0"/>
              </a:rPr>
              <a:t>manual.eg.poly.edu</a:t>
            </a:r>
            <a:r>
              <a:rPr lang="en-US" sz="28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requirements for each project are stated in the manual</a:t>
            </a:r>
          </a:p>
          <a:p>
            <a:pPr lvl="1"/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ADDITIONAL INFORMATION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428628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95068" y="2202334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Rapid Assembly &amp; Design (RAD)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Mars Rover Robot (MRR)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Lunar Agricultural Zone (LAZ)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797462" y="1810933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282830" y="3756700"/>
            <a:ext cx="30141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25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6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2" y="4712249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4" y="63435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2613552"/>
          <a:ext cx="1172391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02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564107" y="2069599"/>
            <a:ext cx="65565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624461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/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09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/>
        </p:nvGraphicFramePr>
        <p:xfrm>
          <a:off x="6311512" y="1797805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32728" y="1751833"/>
            <a:ext cx="70117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Lt" panose="02000506030000020004" pitchFamily="50" charset="0"/>
            </a:endParaRPr>
          </a:p>
          <a:p>
            <a:r>
              <a:rPr lang="en-US" sz="28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564107" y="2504915"/>
            <a:ext cx="110865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Required Contents for an Effective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Meeting notes, ideas, brainstorming, tasks, roles, and deadlines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Technical notes, design drawings, and software 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Screenshots or pictures of your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Record &amp; briefly describe references (e.g. </a:t>
            </a:r>
            <a:r>
              <a:rPr lang="en-US" sz="2800" dirty="0" err="1">
                <a:latin typeface="Proxima Nova Rg" panose="02000506030000020004" pitchFamily="2" charset="0"/>
              </a:rPr>
              <a:t>SparkFun</a:t>
            </a:r>
            <a:r>
              <a:rPr lang="en-US" sz="2800" dirty="0">
                <a:latin typeface="Proxima Nova Rg" panose="02000506030000020004" pitchFamily="2" charset="0"/>
              </a:rPr>
              <a:t> sensor guide)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Updates to cost or project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Plans for the future and to-do lists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Design artifacts: design thinking, design canvas, and design pitch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ENGINEERING NOTEBOOK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245096" y="1590568"/>
            <a:ext cx="9701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Use your engineering notebook as an outline &amp; repository for milestone &amp; final presentations and your Final Design Report!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7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MILESTONE CHECKPOINTS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18" y="2457959"/>
            <a:ext cx="3610466" cy="27944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185969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1: Design Thinking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302" y="2560712"/>
            <a:ext cx="3971826" cy="2598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612" y="2134680"/>
            <a:ext cx="3506194" cy="3385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374415" y="1626515"/>
            <a:ext cx="114431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 will complete these exercises in recitation with professor input!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4154633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2: Design Canvas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8091128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3: Design Pitch</a:t>
            </a:r>
          </a:p>
        </p:txBody>
      </p:sp>
    </p:spTree>
    <p:extLst>
      <p:ext uri="{BB962C8B-B14F-4D97-AF65-F5344CB8AC3E}">
        <p14:creationId xmlns:p14="http://schemas.microsoft.com/office/powerpoint/2010/main" val="213160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Team Google Drive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51095" y="1725076"/>
            <a:ext cx="101397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Your team must create a Drive folder for your team by Milestone 1 and share it with your professors &amp; TAs!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045145" y="2885644"/>
            <a:ext cx="10101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All files you create for your SLDP must be in this Drive folder: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376460" y="3502140"/>
            <a:ext cx="10213872" cy="310854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CAD 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Circuit diagrams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Progress pictures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Product videos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Presentations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Budget spreadsheets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Microsoft Project schedules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Preliminary Design Investigation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Final Design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37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954</Words>
  <Application>Microsoft Office PowerPoint</Application>
  <PresentationFormat>Widescreen</PresentationFormat>
  <Paragraphs>221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 Light</vt:lpstr>
      <vt:lpstr>Gotham Medium</vt:lpstr>
      <vt:lpstr>Proxima Nova Rg</vt:lpstr>
      <vt:lpstr>Calibri</vt:lpstr>
      <vt:lpstr>Arial</vt:lpstr>
      <vt:lpstr>Proxima Nova Lt</vt:lpstr>
      <vt:lpstr>Office Theme</vt:lpstr>
      <vt:lpstr>INTRODUCTION TO THE SEMESTER LONG DESIGN PROJECT (SLDP)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SEMESTER LONG DESIGN PROJECT (SLDP)</dc:title>
  <dc:creator>Diya Mulay</dc:creator>
  <cp:lastModifiedBy>Hillary Abordo</cp:lastModifiedBy>
  <cp:revision>24</cp:revision>
  <dcterms:created xsi:type="dcterms:W3CDTF">2020-08-26T09:12:07Z</dcterms:created>
  <dcterms:modified xsi:type="dcterms:W3CDTF">2023-02-01T02:37:09Z</dcterms:modified>
</cp:coreProperties>
</file>