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sldIdLst>
    <p:sldId id="256" r:id="rId2"/>
    <p:sldId id="257" r:id="rId3"/>
    <p:sldId id="270" r:id="rId4"/>
    <p:sldId id="258" r:id="rId5"/>
    <p:sldId id="259" r:id="rId6"/>
    <p:sldId id="269" r:id="rId7"/>
    <p:sldId id="268" r:id="rId8"/>
    <p:sldId id="266" r:id="rId9"/>
    <p:sldId id="265" r:id="rId10"/>
    <p:sldId id="264" r:id="rId11"/>
    <p:sldId id="263" r:id="rId12"/>
    <p:sldId id="262" r:id="rId13"/>
    <p:sldId id="261" r:id="rId14"/>
    <p:sldId id="260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7068C"/>
    <a:srgbClr val="00B05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3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angle 2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0"/>
          </p:nvPr>
        </p:nvSpPr>
        <p:spPr>
          <a:xfrm>
            <a:off x="4240924" y="3543300"/>
            <a:ext cx="3710152" cy="2743200"/>
          </a:xfrm>
        </p:spPr>
        <p:txBody>
          <a:bodyPr/>
          <a:lstStyle/>
          <a:p>
            <a:r>
              <a:rPr lang="en-US" dirty="0"/>
              <a:t>Click icon to add picture</a:t>
            </a:r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11" name="Picture 1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17" name="Title 15"/>
          <p:cNvSpPr>
            <a:spLocks noGrp="1"/>
          </p:cNvSpPr>
          <p:nvPr>
            <p:ph type="title" hasCustomPrompt="1"/>
          </p:nvPr>
        </p:nvSpPr>
        <p:spPr>
          <a:xfrm>
            <a:off x="0" y="228600"/>
            <a:ext cx="12192000" cy="3195881"/>
          </a:xfrm>
        </p:spPr>
        <p:txBody>
          <a:bodyPr>
            <a:noAutofit/>
          </a:bodyPr>
          <a:lstStyle>
            <a:lvl1pPr algn="ctr">
              <a:defRPr sz="8800"/>
            </a:lvl1pPr>
          </a:lstStyle>
          <a:p>
            <a:r>
              <a:rPr lang="en-US" dirty="0"/>
              <a:t>Click to edit title</a:t>
            </a:r>
          </a:p>
        </p:txBody>
      </p:sp>
      <p:pic>
        <p:nvPicPr>
          <p:cNvPr id="20" name="Picture 1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100029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 userDrawn="1"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Rectangle 8"/>
            <p:cNvSpPr>
              <a:spLocks noChangeArrowheads="1"/>
            </p:cNvSpPr>
            <p:nvPr userDrawn="1"/>
          </p:nvSpPr>
          <p:spPr bwMode="auto">
            <a:xfrm>
              <a:off x="0" y="0"/>
              <a:ext cx="12192000" cy="731520"/>
            </a:xfrm>
            <a:prstGeom prst="rect">
              <a:avLst/>
            </a:prstGeom>
            <a:solidFill>
              <a:srgbClr val="57068C"/>
            </a:solidFill>
            <a:ln>
              <a:noFill/>
            </a:ln>
            <a:effectLst>
              <a:outerShdw blurRad="40000" dist="23000" dir="5400000" rotWithShape="0">
                <a:srgbClr val="808080">
                  <a:alpha val="34999"/>
                </a:srgbClr>
              </a:outerShdw>
            </a:effectLst>
            <a:extLst/>
          </p:spPr>
          <p:txBody>
            <a:bodyPr anchor="ctr"/>
            <a:lstStyle/>
            <a:p>
              <a:pPr algn="ctr" defTabSz="914377">
                <a:defRPr/>
              </a:pPr>
              <a:endParaRPr lang="en-US" sz="2400" dirty="0">
                <a:solidFill>
                  <a:prstClr val="white"/>
                </a:solidFill>
                <a:ea typeface="MS PGothic" pitchFamily="34" charset="-128"/>
              </a:endParaRPr>
            </a:p>
          </p:txBody>
        </p:sp>
        <p:pic>
          <p:nvPicPr>
            <p:cNvPr id="11" name="Picture 10" descr="C:\Users\Rondell\Desktop\Benchmark A\EG newlogo v4 2048x789.png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sharpenSoften amount="42000"/>
                      </a14:imgEffect>
                      <a14:imgEffect>
                        <a14:brightnessContrast bright="1000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6362" t="16378" r="6138" b="16362"/>
            <a:stretch/>
          </p:blipFill>
          <p:spPr bwMode="auto">
            <a:xfrm>
              <a:off x="11140006" y="6400800"/>
              <a:ext cx="772759" cy="228600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17" name="Text Placeholder 14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0"/>
            <a:ext cx="12192000" cy="731520"/>
          </a:xfrm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4400" b="1">
                <a:solidFill>
                  <a:schemeClr val="bg1"/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0" i="0" u="none" strike="noStrike" kern="1200" cap="none" spc="0" normalizeH="0" baseline="0" noProof="0" dirty="0">
                <a:ln>
                  <a:noFill/>
                </a:ln>
                <a:solidFill>
                  <a:sysClr val="window" lastClr="FFFFFF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TITLE</a:t>
            </a:r>
          </a:p>
        </p:txBody>
      </p:sp>
      <p:sp>
        <p:nvSpPr>
          <p:cNvPr id="18" name="Rectangle 17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noFill/>
          <a:ln w="28575">
            <a:solidFill>
              <a:srgbClr val="57068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0" name="Content Placeholder 19"/>
          <p:cNvSpPr>
            <a:spLocks noGrp="1"/>
          </p:cNvSpPr>
          <p:nvPr>
            <p:ph sz="quarter" idx="11" hasCustomPrompt="1"/>
          </p:nvPr>
        </p:nvSpPr>
        <p:spPr>
          <a:xfrm>
            <a:off x="0" y="914399"/>
            <a:ext cx="12192000" cy="5339751"/>
          </a:xfrm>
        </p:spPr>
        <p:txBody>
          <a:bodyPr/>
          <a:lstStyle>
            <a:lvl1pPr marL="685800" indent="-228600">
              <a:buSzPct val="100000"/>
              <a:defRPr sz="3600"/>
            </a:lvl1pPr>
            <a:lvl2pPr marL="1143000" indent="-228600">
              <a:defRPr sz="3200"/>
            </a:lvl2pPr>
            <a:lvl3pPr marL="914400" indent="0">
              <a:buNone/>
              <a:defRPr/>
            </a:lvl3pPr>
          </a:lstStyle>
          <a:p>
            <a:pPr lvl="0"/>
            <a:r>
              <a:rPr lang="en-US" dirty="0"/>
              <a:t>Text </a:t>
            </a:r>
          </a:p>
          <a:p>
            <a:pPr lvl="0"/>
            <a:r>
              <a:rPr lang="en-US" dirty="0"/>
              <a:t>Text</a:t>
            </a:r>
          </a:p>
          <a:p>
            <a:pPr lvl="0"/>
            <a:r>
              <a:rPr lang="en-US" dirty="0"/>
              <a:t>Text</a:t>
            </a:r>
          </a:p>
          <a:p>
            <a:pPr lvl="1"/>
            <a:r>
              <a:rPr lang="en-US" dirty="0"/>
              <a:t>Text </a:t>
            </a:r>
          </a:p>
          <a:p>
            <a:pPr lvl="1"/>
            <a:r>
              <a:rPr lang="en-US" dirty="0"/>
              <a:t>Text</a:t>
            </a:r>
          </a:p>
          <a:p>
            <a:pPr lvl="1"/>
            <a:r>
              <a:rPr lang="en-US" dirty="0"/>
              <a:t>Text</a:t>
            </a:r>
          </a:p>
        </p:txBody>
      </p:sp>
      <p:sp>
        <p:nvSpPr>
          <p:cNvPr id="19" name="Rectangle 18"/>
          <p:cNvSpPr>
            <a:spLocks noChangeArrowheads="1"/>
          </p:cNvSpPr>
          <p:nvPr userDrawn="1"/>
        </p:nvSpPr>
        <p:spPr bwMode="auto">
          <a:xfrm>
            <a:off x="0" y="6405319"/>
            <a:ext cx="12192000" cy="457200"/>
          </a:xfrm>
          <a:prstGeom prst="rect">
            <a:avLst/>
          </a:prstGeom>
          <a:solidFill>
            <a:srgbClr val="57068C"/>
          </a:solidFill>
          <a:ln>
            <a:noFill/>
          </a:ln>
          <a:effectLst>
            <a:outerShdw blurRad="40000" dist="23000" dir="5400000" rotWithShape="0">
              <a:srgbClr val="808080">
                <a:alpha val="34999"/>
              </a:srgbClr>
            </a:outerShdw>
          </a:effectLst>
          <a:extLst/>
        </p:spPr>
        <p:txBody>
          <a:bodyPr anchor="ctr"/>
          <a:lstStyle/>
          <a:p>
            <a:pPr algn="ctr" defTabSz="914377">
              <a:defRPr/>
            </a:pPr>
            <a:endParaRPr lang="en-US" sz="2400" dirty="0">
              <a:solidFill>
                <a:prstClr val="white"/>
              </a:solidFill>
              <a:ea typeface="MS PGothic" pitchFamily="34" charset="-128"/>
            </a:endParaRPr>
          </a:p>
        </p:txBody>
      </p:sp>
      <p:pic>
        <p:nvPicPr>
          <p:cNvPr id="21" name="Picture 20" descr="C:\Users\Rondell\Desktop\Benchmark A\EG newlogo v4 2048x789.png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42000"/>
                    </a14:imgEffect>
                    <a14:imgEffect>
                      <a14:brightnessContrast bright="1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6362" t="16378" r="6138" b="16362"/>
          <a:stretch/>
        </p:blipFill>
        <p:spPr bwMode="auto">
          <a:xfrm>
            <a:off x="11320272" y="6517360"/>
            <a:ext cx="772759" cy="2286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2" name="Picture 21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872" y="6517360"/>
            <a:ext cx="1464469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7665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9EC4E8-95F1-4BAF-9024-4DE4F8F5D4A5}" type="datetimeFigureOut">
              <a:rPr lang="en-US" smtClean="0"/>
              <a:t>9/3/2019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441DBA-AC74-4466-8E52-E461CACFA2F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76832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hyperlink" Target="http://www.thingiverse.com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emf"/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Software for Engineers</a:t>
            </a:r>
          </a:p>
        </p:txBody>
      </p:sp>
      <p:pic>
        <p:nvPicPr>
          <p:cNvPr id="4" name="Picture 3" descr="http://androidspin.com/wp-content/uploads/2015/02/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77864" y="2757386"/>
            <a:ext cx="3236272" cy="215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http://www.underconsideration.com/brandnew/archives/autodesk_logo_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2325" y="4914900"/>
            <a:ext cx="5467350" cy="110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62380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Procedure: Fusion 360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7832558" cy="5339751"/>
          </a:xfrm>
        </p:spPr>
        <p:txBody>
          <a:bodyPr>
            <a:normAutofit fontScale="85000"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Use the Fusion 360 template and tutorial to create a 3D model of NYU Tandon School of Engineering keychain</a:t>
            </a:r>
          </a:p>
          <a:p>
            <a:pPr>
              <a:lnSpc>
                <a:spcPct val="150000"/>
              </a:lnSpc>
            </a:pPr>
            <a:r>
              <a:rPr lang="en-US" dirty="0"/>
              <a:t>Convert the .</a:t>
            </a:r>
            <a:r>
              <a:rPr lang="en-US" dirty="0" err="1"/>
              <a:t>stl</a:t>
            </a:r>
            <a:r>
              <a:rPr lang="en-US" dirty="0"/>
              <a:t> files to .</a:t>
            </a:r>
            <a:r>
              <a:rPr lang="en-US" dirty="0" err="1"/>
              <a:t>gcode</a:t>
            </a:r>
            <a:r>
              <a:rPr lang="en-US" dirty="0"/>
              <a:t> 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If time permits, explore </a:t>
            </a:r>
            <a:r>
              <a:rPr lang="en-US" altLang="en-US" dirty="0">
                <a:solidFill>
                  <a:srgbClr val="000066"/>
                </a:solidFill>
                <a:hlinkClick r:id="rId2"/>
              </a:rPr>
              <a:t>www.thingiverse.com</a:t>
            </a:r>
            <a:r>
              <a:rPr lang="en-US" altLang="en-US" dirty="0">
                <a:solidFill>
                  <a:srgbClr val="000066"/>
                </a:solidFill>
              </a:rPr>
              <a:t> </a:t>
            </a:r>
            <a:r>
              <a:rPr lang="en-US" dirty="0"/>
              <a:t>or design your own 3D ideas with </a:t>
            </a:r>
            <a:r>
              <a:rPr lang="en-US" dirty="0" smtClean="0"/>
              <a:t>CAD</a:t>
            </a:r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371" t="10048" r="4003" b="8090"/>
          <a:stretch/>
        </p:blipFill>
        <p:spPr>
          <a:xfrm>
            <a:off x="7906104" y="3332408"/>
            <a:ext cx="3871073" cy="1790008"/>
          </a:xfrm>
          <a:prstGeom prst="rect">
            <a:avLst/>
          </a:prstGeom>
          <a:ln>
            <a:noFill/>
          </a:ln>
        </p:spPr>
      </p:pic>
      <p:pic>
        <p:nvPicPr>
          <p:cNvPr id="6" name="Picture 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67" t="8815" r="97" b="6725"/>
          <a:stretch/>
        </p:blipFill>
        <p:spPr>
          <a:xfrm>
            <a:off x="7906815" y="1445655"/>
            <a:ext cx="3870362" cy="1790559"/>
          </a:xfrm>
          <a:prstGeom prst="rect">
            <a:avLst/>
          </a:prstGeom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8454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Assignment: Written Report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Independent report (one report per student)</a:t>
            </a:r>
          </a:p>
          <a:p>
            <a:pPr>
              <a:lnSpc>
                <a:spcPct val="150000"/>
              </a:lnSpc>
            </a:pPr>
            <a:r>
              <a:rPr lang="en-US" dirty="0"/>
              <a:t>Standard lab report submission (Lab 1C only)</a:t>
            </a:r>
          </a:p>
          <a:p>
            <a:pPr>
              <a:lnSpc>
                <a:spcPct val="150000"/>
              </a:lnSpc>
            </a:pPr>
            <a:r>
              <a:rPr lang="en-US" dirty="0"/>
              <a:t>Submit online (eg.poly.edu) before midnight of day of Lab #2</a:t>
            </a:r>
          </a:p>
          <a:p>
            <a:pPr>
              <a:lnSpc>
                <a:spcPct val="150000"/>
              </a:lnSpc>
            </a:pPr>
            <a:r>
              <a:rPr lang="en-US" dirty="0"/>
              <a:t>Submission includes (1 file, do not include 1A and 1B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3173969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12192000" cy="5339751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Each team member must use software</a:t>
            </a:r>
          </a:p>
          <a:p>
            <a:pPr>
              <a:lnSpc>
                <a:spcPct val="150000"/>
              </a:lnSpc>
            </a:pPr>
            <a:r>
              <a:rPr lang="en-US" dirty="0"/>
              <a:t>Submit all work electronically by 11:59 PM before Lab #2</a:t>
            </a:r>
          </a:p>
          <a:p>
            <a:pPr>
              <a:lnSpc>
                <a:spcPct val="150000"/>
              </a:lnSpc>
            </a:pPr>
            <a:r>
              <a:rPr lang="en-US" dirty="0"/>
              <a:t>Work together with your partner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TA is always available for assistance</a:t>
            </a:r>
          </a:p>
          <a:p>
            <a:pPr>
              <a:lnSpc>
                <a:spcPct val="150000"/>
              </a:lnSpc>
            </a:pPr>
            <a:r>
              <a:rPr lang="en-US" dirty="0" smtClean="0"/>
              <a:t>Team with </a:t>
            </a:r>
            <a:r>
              <a:rPr lang="en-US" dirty="0" smtClean="0"/>
              <a:t>maximum number of ideas for </a:t>
            </a:r>
            <a:r>
              <a:rPr lang="en-US" smtClean="0"/>
              <a:t>task 1(Lab 1B) </a:t>
            </a:r>
            <a:r>
              <a:rPr lang="en-US" dirty="0" smtClean="0"/>
              <a:t>gets 3D printed keychains</a:t>
            </a:r>
          </a:p>
          <a:p>
            <a:pPr lvl="1">
              <a:lnSpc>
                <a:spcPct val="150000"/>
              </a:lnSpc>
            </a:pPr>
            <a:r>
              <a:rPr lang="en-US" sz="3600" dirty="0" smtClean="0"/>
              <a:t>Following </a:t>
            </a:r>
            <a:r>
              <a:rPr lang="en-US" sz="3600" dirty="0"/>
              <a:t>MS Office and Fusion 360 Exercise</a:t>
            </a:r>
          </a:p>
        </p:txBody>
      </p:sp>
    </p:spTree>
    <p:extLst>
      <p:ext uri="{BB962C8B-B14F-4D97-AF65-F5344CB8AC3E}">
        <p14:creationId xmlns:p14="http://schemas.microsoft.com/office/powerpoint/2010/main" val="42847248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866272"/>
            <a:ext cx="12192000" cy="533975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When importing into Microsoft from Google Docs, Slides, and Sheets </a:t>
            </a:r>
            <a:r>
              <a:rPr lang="en-US" sz="2800" b="1" dirty="0"/>
              <a:t>formatting errors may occur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Submission </a:t>
            </a:r>
            <a:r>
              <a:rPr lang="en-US" sz="2800" b="1" dirty="0"/>
              <a:t>must be Microsoft files</a:t>
            </a:r>
            <a:r>
              <a:rPr lang="en-US" sz="2800" dirty="0"/>
              <a:t>, so recheck your final Microsoft formatting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Copy and paste all figures and tables as pictures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All files needed are available in Lab 1A and 1B</a:t>
            </a:r>
          </a:p>
          <a:p>
            <a:pPr lvl="1"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Write-ups on the EG manual (2 PDF templates, 1 Excel file with data, 1 Fusion 360 file)</a:t>
            </a:r>
          </a:p>
        </p:txBody>
      </p:sp>
    </p:spTree>
    <p:extLst>
      <p:ext uri="{BB962C8B-B14F-4D97-AF65-F5344CB8AC3E}">
        <p14:creationId xmlns:p14="http://schemas.microsoft.com/office/powerpoint/2010/main" val="2873268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Closing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9397" t="23291" r="25353" b="42932"/>
          <a:stretch/>
        </p:blipFill>
        <p:spPr>
          <a:xfrm>
            <a:off x="3217043" y="1417930"/>
            <a:ext cx="5757913" cy="43326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511029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Software for Engineers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/>
          <a:lstStyle/>
          <a:p>
            <a:pPr marL="457200" indent="0" algn="ctr">
              <a:buNone/>
            </a:pPr>
            <a:endParaRPr lang="en-US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endParaRPr lang="en-US" sz="4000" dirty="0"/>
          </a:p>
          <a:p>
            <a:pPr marL="457200" indent="0" algn="ctr">
              <a:buNone/>
            </a:pPr>
            <a:r>
              <a:rPr lang="en-US" sz="4000" dirty="0"/>
              <a:t>QUESTIONS?</a:t>
            </a:r>
          </a:p>
        </p:txBody>
      </p:sp>
      <p:pic>
        <p:nvPicPr>
          <p:cNvPr id="6" name="Picture 5" descr="http://androidspin.com/wp-content/uploads/2015/02/Office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263" y="914399"/>
            <a:ext cx="3236272" cy="21575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6" descr="http://www.underconsideration.com/brandnew/archives/autodesk_logo_detail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71208" y="4480408"/>
            <a:ext cx="5467350" cy="11049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677824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Overview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Objective</a:t>
            </a:r>
          </a:p>
          <a:p>
            <a:pPr>
              <a:lnSpc>
                <a:spcPct val="150000"/>
              </a:lnSpc>
            </a:pPr>
            <a:r>
              <a:rPr lang="en-US" dirty="0"/>
              <a:t>Software Tasks</a:t>
            </a:r>
          </a:p>
          <a:p>
            <a:pPr>
              <a:lnSpc>
                <a:spcPct val="150000"/>
              </a:lnSpc>
            </a:pPr>
            <a:r>
              <a:rPr lang="en-US" dirty="0"/>
              <a:t>Background</a:t>
            </a:r>
          </a:p>
          <a:p>
            <a:pPr>
              <a:lnSpc>
                <a:spcPct val="150000"/>
              </a:lnSpc>
            </a:pPr>
            <a:r>
              <a:rPr lang="en-US" dirty="0"/>
              <a:t>Procedure</a:t>
            </a:r>
          </a:p>
          <a:p>
            <a:pPr>
              <a:lnSpc>
                <a:spcPct val="150000"/>
              </a:lnSpc>
            </a:pPr>
            <a:r>
              <a:rPr lang="en-US" dirty="0"/>
              <a:t>Assignment</a:t>
            </a:r>
          </a:p>
          <a:p>
            <a:pPr>
              <a:lnSpc>
                <a:spcPct val="150000"/>
              </a:lnSpc>
            </a:pPr>
            <a:r>
              <a:rPr lang="en-US" dirty="0"/>
              <a:t>Closing</a:t>
            </a:r>
          </a:p>
        </p:txBody>
      </p:sp>
      <p:pic>
        <p:nvPicPr>
          <p:cNvPr id="5" name="Picture 4" descr="http://screenshots.en.sftcdn.net/blog/en/2013/01/office-2013-onehome-white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4222" t="58187"/>
          <a:stretch/>
        </p:blipFill>
        <p:spPr bwMode="auto">
          <a:xfrm>
            <a:off x="6399861" y="3790765"/>
            <a:ext cx="3835531" cy="12276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649D4B8-3F8F-4FAF-AAD5-992DD08F4ED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5938" y="1507557"/>
            <a:ext cx="4143375" cy="219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12717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Objective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en-US" dirty="0"/>
              <a:t>Familiarization with relevant software</a:t>
            </a:r>
          </a:p>
          <a:p>
            <a:pPr>
              <a:lnSpc>
                <a:spcPct val="150000"/>
              </a:lnSpc>
            </a:pPr>
            <a:r>
              <a:rPr lang="en-US" dirty="0"/>
              <a:t>Explore software tools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Word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Excel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PowerPoint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Fusion 360</a:t>
            </a:r>
          </a:p>
        </p:txBody>
      </p:sp>
      <p:pic>
        <p:nvPicPr>
          <p:cNvPr id="4" name="Picture 3" descr="http://core3.staticworld.net/images/article/2012/11/google_apps_intro_slide-100014668-gallery.jpg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602" t="2203" r="762" b="72054"/>
          <a:stretch/>
        </p:blipFill>
        <p:spPr bwMode="auto">
          <a:xfrm>
            <a:off x="5730621" y="4296970"/>
            <a:ext cx="5538281" cy="11269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/>
          </p:cNvPicPr>
          <p:nvPr/>
        </p:nvPicPr>
        <p:blipFill rotWithShape="1">
          <a:blip r:embed="rId3"/>
          <a:srcRect l="73" t="5867" r="88823" b="89799"/>
          <a:stretch/>
        </p:blipFill>
        <p:spPr>
          <a:xfrm>
            <a:off x="6523120" y="2598820"/>
            <a:ext cx="3953282" cy="8679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27347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Software Tasks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quarter" idx="11"/>
            <p:extLst>
              <p:ext uri="{D42A27DB-BD31-4B8C-83A1-F6EECF244321}">
                <p14:modId xmlns:p14="http://schemas.microsoft.com/office/powerpoint/2010/main" val="2769536046"/>
              </p:ext>
            </p:extLst>
          </p:nvPr>
        </p:nvGraphicFramePr>
        <p:xfrm>
          <a:off x="517358" y="914398"/>
          <a:ext cx="10900610" cy="5129063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545030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45030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197143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Microsoft Office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/>
                        <a:t>Autodesk Fusion 360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7143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Enter</a:t>
                      </a:r>
                      <a:r>
                        <a:rPr lang="en-US" sz="3600" baseline="0" dirty="0"/>
                        <a:t> Excel formulas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/>
                        <a:t>Create Word template for lab reports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baseline="0" dirty="0"/>
                        <a:t>Create PowerPoint template for lab presentations</a:t>
                      </a:r>
                      <a:endParaRPr lang="en-US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Learn the basics of CAD software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Practice 2D and 3D drawing functions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Build an NYU Tandon logo keychain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3600" dirty="0"/>
                        <a:t>Export to 3D print file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428486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Background Information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Microsoft Excel or Google Sheets</a:t>
            </a:r>
          </a:p>
          <a:p>
            <a:pPr>
              <a:lnSpc>
                <a:spcPct val="150000"/>
              </a:lnSpc>
            </a:pPr>
            <a:r>
              <a:rPr lang="en-US" dirty="0"/>
              <a:t>For tables, charts/graphs, data analysis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Microsoft Word or Google Docs</a:t>
            </a:r>
          </a:p>
          <a:p>
            <a:pPr>
              <a:lnSpc>
                <a:spcPct val="150000"/>
              </a:lnSpc>
            </a:pPr>
            <a:r>
              <a:rPr lang="en-US" dirty="0"/>
              <a:t>For lab reports, proposals, documents</a:t>
            </a:r>
          </a:p>
          <a:p>
            <a:pPr marL="457200" indent="0">
              <a:lnSpc>
                <a:spcPct val="150000"/>
              </a:lnSpc>
              <a:buNone/>
            </a:pPr>
            <a:r>
              <a:rPr lang="en-US" b="1" dirty="0"/>
              <a:t>Microsoft PowerPoint or Google Slides</a:t>
            </a:r>
          </a:p>
          <a:p>
            <a:pPr>
              <a:lnSpc>
                <a:spcPct val="150000"/>
              </a:lnSpc>
            </a:pPr>
            <a:r>
              <a:rPr lang="en-US" dirty="0"/>
              <a:t> For professional slideshow presentations</a:t>
            </a:r>
          </a:p>
        </p:txBody>
      </p:sp>
    </p:spTree>
    <p:extLst>
      <p:ext uri="{BB962C8B-B14F-4D97-AF65-F5344CB8AC3E}">
        <p14:creationId xmlns:p14="http://schemas.microsoft.com/office/powerpoint/2010/main" val="275443311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Example: Word and PowerPoint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27032" y="1834478"/>
            <a:ext cx="6080945" cy="342053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719" y="969853"/>
            <a:ext cx="3979375" cy="514977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0270951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Example: Excel</a:t>
            </a:r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47685" y="1159766"/>
            <a:ext cx="7551448" cy="2273969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16843" y="3645568"/>
            <a:ext cx="5613132" cy="239674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662961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Procedure: Excel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>
          <a:xfrm>
            <a:off x="0" y="914399"/>
            <a:ext cx="6521116" cy="5943601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Create tables and figure based on Ideal Gas Law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All data values are provided in an Excel file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Calculate volumes at specified temperatures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r>
              <a:rPr lang="en-US" sz="2800" dirty="0"/>
              <a:t>Plot volume vs. temperature based on generated tables</a:t>
            </a:r>
          </a:p>
          <a:p>
            <a:pPr>
              <a:lnSpc>
                <a:spcPct val="150000"/>
              </a:lnSpc>
              <a:spcBef>
                <a:spcPts val="600"/>
              </a:spcBef>
            </a:pPr>
            <a:endParaRPr lang="en-US" sz="28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3184" y="3999198"/>
            <a:ext cx="3584374" cy="224023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3184" y="1278238"/>
            <a:ext cx="3545805" cy="26079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89209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en-US" dirty="0"/>
              <a:t>Procedure: Word and PowerPoint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en-US" dirty="0"/>
              <a:t>Create templates to use for this class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Change highlighted text to your info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Use online resources, partners, and TAs</a:t>
            </a:r>
          </a:p>
          <a:p>
            <a:pPr>
              <a:lnSpc>
                <a:spcPct val="150000"/>
              </a:lnSpc>
            </a:pPr>
            <a:r>
              <a:rPr lang="en-US" dirty="0"/>
              <a:t>Focus on professional formatting (paste as image)</a:t>
            </a:r>
          </a:p>
          <a:p>
            <a:pPr>
              <a:lnSpc>
                <a:spcPct val="150000"/>
              </a:lnSpc>
            </a:pPr>
            <a:r>
              <a:rPr lang="en-US" dirty="0"/>
              <a:t>Attention to detail is a critical skill for engineers</a:t>
            </a:r>
          </a:p>
          <a:p>
            <a:pPr lvl="1">
              <a:lnSpc>
                <a:spcPct val="150000"/>
              </a:lnSpc>
            </a:pPr>
            <a:r>
              <a:rPr lang="en-US" sz="3600" dirty="0"/>
              <a:t>Match the given templates accurately</a:t>
            </a:r>
          </a:p>
        </p:txBody>
      </p:sp>
    </p:spTree>
    <p:extLst>
      <p:ext uri="{BB962C8B-B14F-4D97-AF65-F5344CB8AC3E}">
        <p14:creationId xmlns:p14="http://schemas.microsoft.com/office/powerpoint/2010/main" val="3723352934"/>
      </p:ext>
    </p:extLst>
  </p:cSld>
  <p:clrMapOvr>
    <a:masterClrMapping/>
  </p:clrMapOvr>
</p:sld>
</file>

<file path=ppt/theme/theme1.xml><?xml version="1.0" encoding="utf-8"?>
<a:theme xmlns:a="http://schemas.openxmlformats.org/drawingml/2006/main" name="EG templat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Arial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aster ppt" id="{E8BD0D52-E5DA-4702-BCDB-1B619DC0289C}" vid="{20C0CA4F-22CB-4C99-A5C0-9CF425B76757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Master ppt (3)</Template>
  <TotalTime>100</TotalTime>
  <Words>415</Words>
  <Application>Microsoft Office PowerPoint</Application>
  <PresentationFormat>Widescreen</PresentationFormat>
  <Paragraphs>74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8" baseType="lpstr">
      <vt:lpstr>MS PGothic</vt:lpstr>
      <vt:lpstr>Arial</vt:lpstr>
      <vt:lpstr>EG template</vt:lpstr>
      <vt:lpstr>Software for Engineers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General Engineering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Software for Engineers</dc:title>
  <dc:creator>Eve Fishinevich</dc:creator>
  <cp:lastModifiedBy>EG</cp:lastModifiedBy>
  <cp:revision>48</cp:revision>
  <dcterms:created xsi:type="dcterms:W3CDTF">2016-01-20T23:27:44Z</dcterms:created>
  <dcterms:modified xsi:type="dcterms:W3CDTF">2019-09-03T13:19:19Z</dcterms:modified>
</cp:coreProperties>
</file>