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82" r:id="rId14"/>
    <p:sldId id="283" r:id="rId15"/>
    <p:sldId id="279" r:id="rId16"/>
    <p:sldId id="284" r:id="rId17"/>
    <p:sldId id="267" r:id="rId18"/>
    <p:sldId id="268" r:id="rId19"/>
    <p:sldId id="285" r:id="rId20"/>
    <p:sldId id="269" r:id="rId21"/>
    <p:sldId id="270" r:id="rId22"/>
    <p:sldId id="280" r:id="rId23"/>
    <p:sldId id="271" r:id="rId24"/>
    <p:sldId id="272" r:id="rId25"/>
    <p:sldId id="273" r:id="rId26"/>
    <p:sldId id="274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79430"/>
            <a:ext cx="12192000" cy="3195881"/>
          </a:xfrm>
        </p:spPr>
        <p:txBody>
          <a:bodyPr/>
          <a:lstStyle/>
          <a:p>
            <a:r>
              <a:rPr lang="en-US" b="1" dirty="0" smtClean="0"/>
              <a:t>Product Evaluation (Sensors)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FF6600"/>
                </a:solidFill>
              </a:rPr>
              <a:t>Quality Improvement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Analyzing the design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Testing the design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Through physical or mathematical modeling or computer modeling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Does the robot perform to standard?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If no, what can be done to improve its functionality?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If yes, what can be done to improve its performance beyond the standard?</a:t>
            </a:r>
          </a:p>
          <a:p>
            <a:pPr marL="457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6600"/>
                </a:solidFill>
              </a:rPr>
              <a:t>Reverse Engineering	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Understanding how a product functions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Disassembly of said product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Noting the key components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Carried out in both software and hardware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FF6600"/>
                </a:solidFill>
              </a:rPr>
              <a:t>Sensors	</a:t>
            </a:r>
            <a:endParaRPr lang="en-US" dirty="0" smtClean="0">
              <a:solidFill>
                <a:srgbClr val="FF66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</a:rPr>
              <a:t>Evaluates the robot’s surroundings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Creates inputs to control loops and switches</a:t>
            </a:r>
          </a:p>
          <a:p>
            <a:pPr>
              <a:lnSpc>
                <a:spcPct val="100000"/>
              </a:lnSpc>
            </a:pPr>
            <a:r>
              <a:rPr lang="en-US" dirty="0"/>
              <a:t>Three sensors used in this lab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Light sensor (measures light properties)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Gyro sensor (measures orientation)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Ultrasonic sensor (measures distance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r>
              <a:rPr lang="en-US" b="1" dirty="0" smtClean="0">
                <a:solidFill>
                  <a:srgbClr val="FF6600"/>
                </a:solidFill>
              </a:rPr>
              <a:t>Sensors	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1084667" y="1984074"/>
            <a:ext cx="2803975" cy="2689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4"/>
          <a:stretch/>
        </p:blipFill>
        <p:spPr>
          <a:xfrm>
            <a:off x="4667645" y="1991808"/>
            <a:ext cx="2754679" cy="2687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6"/>
          <a:stretch/>
        </p:blipFill>
        <p:spPr>
          <a:xfrm>
            <a:off x="8271163" y="1991808"/>
            <a:ext cx="2726575" cy="25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Switches perform different actions depending on the input</a:t>
            </a:r>
          </a:p>
          <a:p>
            <a:pPr lvl="1"/>
            <a:r>
              <a:rPr lang="en-US" dirty="0" smtClean="0"/>
              <a:t>“If-else” statements</a:t>
            </a:r>
          </a:p>
          <a:p>
            <a:r>
              <a:rPr lang="en-US" dirty="0" smtClean="0"/>
              <a:t>Loops continuously loop sections of code repeatedly until the end statement occurs</a:t>
            </a:r>
          </a:p>
          <a:p>
            <a:pPr lvl="1"/>
            <a:r>
              <a:rPr lang="en-US" dirty="0" smtClean="0"/>
              <a:t>Set amount of time, distance from wall,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FF6600"/>
                </a:solidFill>
              </a:rPr>
              <a:t>Switches and Loops	</a:t>
            </a:r>
            <a:endParaRPr lang="en-US" dirty="0" smtClean="0">
              <a:solidFill>
                <a:srgbClr val="FF6600"/>
              </a:solidFill>
            </a:endParaRPr>
          </a:p>
          <a:p>
            <a:pPr marL="457200" indent="0">
              <a:lnSpc>
                <a:spcPct val="100000"/>
              </a:lnSpc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69" y="1659955"/>
            <a:ext cx="3973231" cy="4315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197480"/>
            <a:ext cx="3860800" cy="2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Ports 1, 2, 3, and 4 are for sensors and other inputs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Ports A, B, C, and D are for motors and other outputs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Port View</a:t>
            </a:r>
            <a:r>
              <a:rPr lang="en-US" dirty="0" smtClean="0"/>
              <a:t> displays sensor readings in real-time on the EV3 brick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Ex. information for light intensity must be determined using port view to make the line-following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Mindstorms Kit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Computer with Mindstorms Software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Protractor and Ruler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Mini-Course</a:t>
            </a:r>
          </a:p>
        </p:txBody>
      </p:sp>
    </p:spTree>
    <p:extLst>
      <p:ext uri="{BB962C8B-B14F-4D97-AF65-F5344CB8AC3E}">
        <p14:creationId xmlns:p14="http://schemas.microsoft.com/office/powerpoint/2010/main" val="42846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Fix faults in robot designs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Program </a:t>
            </a:r>
            <a:r>
              <a:rPr lang="en-US" dirty="0" smtClean="0"/>
              <a:t>robot to perform four tests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Sections 1 &amp; 2 without sensors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Sections 1 &amp; 2 with sensors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Determine if robot meets the 80% EG Standard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Reverse engineer the robot’s code and make quality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 – Course Diagram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43900" y="2899172"/>
            <a:ext cx="3613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Red = Section 1</a:t>
            </a:r>
          </a:p>
          <a:p>
            <a:r>
              <a:rPr lang="en-US" sz="3600" dirty="0" smtClean="0"/>
              <a:t>Blue = Section 2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94" y="1784687"/>
            <a:ext cx="6736664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Objectives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Background Information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Report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Closing</a:t>
            </a:r>
            <a:endParaRPr lang="en-US" dirty="0"/>
          </a:p>
        </p:txBody>
      </p:sp>
      <p:pic>
        <p:nvPicPr>
          <p:cNvPr id="4" name="Picture 3" descr="http://www.brand5.com/blog/wp-content/uploads/2010/08/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51" y="1915969"/>
            <a:ext cx="4291609" cy="33366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 - Hardcoding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Build assigned robot according to instructions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Spend 15 minutes practicing on mini-course with robot and modify any faults in the robot design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Create </a:t>
            </a:r>
            <a:r>
              <a:rPr lang="en-US" dirty="0" smtClean="0"/>
              <a:t>distance/angle test program without sensors following the manual instructions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Download program to EV3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Test different setting values to find optimal </a:t>
            </a:r>
            <a:r>
              <a:rPr lang="en-US" dirty="0" smtClean="0"/>
              <a:t>settings (</a:t>
            </a:r>
            <a:r>
              <a:rPr lang="en-US" dirty="0" smtClean="0">
                <a:solidFill>
                  <a:srgbClr val="FF0000"/>
                </a:solidFill>
              </a:rPr>
              <a:t>10 min</a:t>
            </a:r>
            <a:r>
              <a:rPr lang="en-US" dirty="0" smtClean="0"/>
              <a:t>)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Rotations, time, power, etc.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Conduct four trials once ideal settings are found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Distance &amp; Angle Deviation results are recorded </a:t>
            </a:r>
            <a:r>
              <a:rPr lang="en-US" dirty="0" smtClean="0"/>
              <a:t>simultaneously in the Datasheet template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Take screenshots of the first two lines of code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Section 1 and Section 2</a:t>
            </a:r>
          </a:p>
        </p:txBody>
      </p:sp>
    </p:spTree>
    <p:extLst>
      <p:ext uri="{BB962C8B-B14F-4D97-AF65-F5344CB8AC3E}">
        <p14:creationId xmlns:p14="http://schemas.microsoft.com/office/powerpoint/2010/main" val="24893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 – Sensors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Assess data collected and any observations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Consider how it works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What can the sensors on the robot accomplish that hardcoding can’t?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Make </a:t>
            </a:r>
            <a:r>
              <a:rPr lang="en-US" dirty="0"/>
              <a:t>necessary adjustments </a:t>
            </a:r>
            <a:r>
              <a:rPr lang="en-US" dirty="0" smtClean="0"/>
              <a:t>by adding sensors to </a:t>
            </a:r>
            <a:r>
              <a:rPr lang="en-US" dirty="0"/>
              <a:t>the </a:t>
            </a:r>
            <a:r>
              <a:rPr lang="en-US" dirty="0" smtClean="0"/>
              <a:t>code following the manual’s </a:t>
            </a:r>
            <a:r>
              <a:rPr lang="en-US" dirty="0" smtClean="0"/>
              <a:t>instructions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Find optimal values for sensors (</a:t>
            </a:r>
            <a:r>
              <a:rPr lang="en-US" dirty="0" smtClean="0">
                <a:solidFill>
                  <a:srgbClr val="FF0000"/>
                </a:solidFill>
              </a:rPr>
              <a:t>10 min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Retest </a:t>
            </a:r>
            <a:r>
              <a:rPr lang="en-US" dirty="0" smtClean="0"/>
              <a:t>using </a:t>
            </a:r>
            <a:r>
              <a:rPr lang="en-US" dirty="0"/>
              <a:t>modified </a:t>
            </a:r>
            <a:r>
              <a:rPr lang="en-US" dirty="0" smtClean="0"/>
              <a:t>code and record data into Datasheet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Take screenshots </a:t>
            </a:r>
            <a:r>
              <a:rPr lang="en-US" dirty="0"/>
              <a:t>of </a:t>
            </a:r>
            <a:r>
              <a:rPr lang="en-US" dirty="0" smtClean="0"/>
              <a:t>the final two lines of code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Section 1 and Section 2</a:t>
            </a:r>
          </a:p>
        </p:txBody>
      </p:sp>
    </p:spTree>
    <p:extLst>
      <p:ext uri="{BB962C8B-B14F-4D97-AF65-F5344CB8AC3E}">
        <p14:creationId xmlns:p14="http://schemas.microsoft.com/office/powerpoint/2010/main" val="11853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 -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Tabulate raw data in the Datasheet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Download the template by clicking the text in the manual</a:t>
            </a:r>
          </a:p>
          <a:p>
            <a:pPr marL="914400" lvl="1" indent="0">
              <a:lnSpc>
                <a:spcPct val="100000"/>
              </a:lnSpc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34" y="2403850"/>
            <a:ext cx="8400550" cy="32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 -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Tabulate results in </a:t>
            </a:r>
            <a:r>
              <a:rPr lang="en-US" dirty="0"/>
              <a:t>a</a:t>
            </a:r>
            <a:r>
              <a:rPr lang="en-US" dirty="0" smtClean="0"/>
              <a:t> chart: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indent="0">
              <a:buNone/>
            </a:pPr>
            <a:r>
              <a:rPr lang="en-US" dirty="0" smtClean="0"/>
              <a:t>It must pass all the tests at a percentage of </a:t>
            </a:r>
            <a:r>
              <a:rPr lang="en-US" dirty="0" smtClean="0">
                <a:solidFill>
                  <a:srgbClr val="FF6600"/>
                </a:solidFill>
              </a:rPr>
              <a:t>at least 80%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60654"/>
              </p:ext>
            </p:extLst>
          </p:nvPr>
        </p:nvGraphicFramePr>
        <p:xfrm>
          <a:off x="249491" y="1954305"/>
          <a:ext cx="1173757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9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9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211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Acc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Pass/Fail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Prec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Pass/Fail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Test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 of Deviation Test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3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Individual lab report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Title page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Discussion topics in the manual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MUST</a:t>
            </a:r>
            <a:r>
              <a:rPr lang="en-US" dirty="0" smtClean="0"/>
              <a:t> include spreadsheet with test results, standard, average, accuracy, and precision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47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Team presentation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Follow “Assignment” guidelines on EG Manual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Include photos of robot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Include screenshots of all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Share tasks – each team member should take a turn building the code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Have all original data signed by a TA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Remember to submit all work electronically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Return all unused materials to 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Product Evaluation &amp; Quality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189" indent="0" algn="ctr"/>
            <a:endParaRPr lang="en-US" dirty="0" smtClean="0"/>
          </a:p>
          <a:p>
            <a:pPr marL="457189" indent="0" algn="ctr"/>
            <a:endParaRPr lang="en-US" sz="4000" dirty="0"/>
          </a:p>
          <a:p>
            <a:pPr marL="457189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1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Create code for a </a:t>
            </a:r>
            <a:r>
              <a:rPr lang="en-US" dirty="0" smtClean="0"/>
              <a:t>pre-designed </a:t>
            </a:r>
            <a:r>
              <a:rPr lang="en-US" dirty="0" smtClean="0"/>
              <a:t>robot and test it against the EG standards for accuracy and precision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Emphasize the importance of product evaluation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Utilize sensors to demonstrate differences between hardcoding and sensors </a:t>
            </a:r>
            <a:r>
              <a:rPr lang="en-US" dirty="0" smtClean="0"/>
              <a:t>coding</a:t>
            </a:r>
          </a:p>
          <a:p>
            <a:pPr marL="45720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FF6600"/>
                </a:solidFill>
              </a:rPr>
              <a:t>Design Analysis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Engineers perform prototype testing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Look for improvement suggestions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Continuously improves product quality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Tests are performed to a company standard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If the standard is met, the product is acceptable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If standard not met, product may be redesigned or withdrawn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6600"/>
                </a:solidFill>
              </a:rPr>
              <a:t>Accuracy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Comparison of the average of the results to the standard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6600"/>
                </a:solidFill>
              </a:rPr>
              <a:t>Precision</a:t>
            </a:r>
            <a:endParaRPr lang="en-US" dirty="0" smtClean="0">
              <a:solidFill>
                <a:srgbClr val="FF66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smtClean="0"/>
              <a:t>Repeatability of the results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How close are the results to each 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2"/>
          <a:stretch/>
        </p:blipFill>
        <p:spPr>
          <a:xfrm>
            <a:off x="1097184" y="1399657"/>
            <a:ext cx="9997631" cy="41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457200" indent="0">
                  <a:buNone/>
                </a:pP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𝐴𝑐𝑐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 smtClean="0"/>
                  <a:t>Where    </a:t>
                </a:r>
                <a:r>
                  <a:rPr lang="en-US" i="1" dirty="0" smtClean="0">
                    <a:solidFill>
                      <a:srgbClr val="FF6600"/>
                    </a:solidFill>
                  </a:rPr>
                  <a:t>%Acc</a:t>
                </a:r>
                <a:r>
                  <a:rPr lang="en-US" dirty="0" smtClean="0">
                    <a:solidFill>
                      <a:srgbClr val="FF6600"/>
                    </a:solidFill>
                  </a:rPr>
                  <a:t> </a:t>
                </a:r>
                <a:r>
                  <a:rPr lang="en-US" dirty="0" smtClean="0"/>
                  <a:t>= Percent Accuracy</a:t>
                </a:r>
              </a:p>
              <a:p>
                <a:pPr marL="457200" indent="0">
                  <a:buNone/>
                </a:pPr>
                <a:r>
                  <a:rPr lang="en-US" i="1" dirty="0" smtClean="0"/>
                  <a:t>                    </a:t>
                </a:r>
                <a:r>
                  <a:rPr lang="en-US" i="1" dirty="0" smtClean="0">
                    <a:solidFill>
                      <a:srgbClr val="FF6600"/>
                    </a:solidFill>
                  </a:rPr>
                  <a:t>Ps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= Standard Value</a:t>
                </a:r>
              </a:p>
              <a:p>
                <a:pPr marL="457200" indent="0">
                  <a:buNone/>
                </a:pPr>
                <a:r>
                  <a:rPr lang="en-US" i="1" dirty="0" smtClean="0"/>
                  <a:t>                    </a:t>
                </a:r>
                <a:r>
                  <a:rPr lang="en-US" i="1" dirty="0" smtClean="0">
                    <a:solidFill>
                      <a:srgbClr val="FF6600"/>
                    </a:solidFill>
                  </a:rPr>
                  <a:t>Ap</a:t>
                </a:r>
                <a:r>
                  <a:rPr lang="en-US" dirty="0" smtClean="0">
                    <a:solidFill>
                      <a:srgbClr val="FF6600"/>
                    </a:solidFill>
                  </a:rPr>
                  <a:t> </a:t>
                </a:r>
                <a:r>
                  <a:rPr lang="en-US" dirty="0" smtClean="0"/>
                  <a:t>= Value Measured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0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𝑃𝑟𝑒𝑐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𝐵𝑃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 smtClean="0"/>
                  <a:t>Where    </a:t>
                </a:r>
                <a:r>
                  <a:rPr lang="en-US" i="1" dirty="0" smtClean="0">
                    <a:solidFill>
                      <a:srgbClr val="FF6600"/>
                    </a:solidFill>
                  </a:rPr>
                  <a:t>%Prec</a:t>
                </a:r>
                <a:r>
                  <a:rPr lang="en-US" dirty="0" smtClean="0">
                    <a:solidFill>
                      <a:srgbClr val="FF6600"/>
                    </a:solidFill>
                  </a:rPr>
                  <a:t> </a:t>
                </a:r>
                <a:r>
                  <a:rPr lang="en-US" dirty="0" smtClean="0"/>
                  <a:t>= Percent Precision</a:t>
                </a:r>
              </a:p>
              <a:p>
                <a:pPr marL="457200" indent="0">
                  <a:buNone/>
                </a:pPr>
                <a:r>
                  <a:rPr lang="en-US" i="1" dirty="0" smtClean="0"/>
                  <a:t>                    </a:t>
                </a:r>
                <a:r>
                  <a:rPr lang="en-US" i="1" dirty="0" smtClean="0">
                    <a:solidFill>
                      <a:srgbClr val="FF6600"/>
                    </a:solidFill>
                  </a:rPr>
                  <a:t>B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= Exponential Decay Factor</a:t>
                </a:r>
              </a:p>
              <a:p>
                <a:pPr marL="457200" indent="0">
                  <a:buNone/>
                </a:pPr>
                <a:r>
                  <a:rPr lang="en-US" i="1" dirty="0" smtClean="0"/>
                  <a:t>                    </a:t>
                </a:r>
                <a:r>
                  <a:rPr lang="en-US" i="1" dirty="0">
                    <a:solidFill>
                      <a:srgbClr val="FF6600"/>
                    </a:solidFill>
                  </a:rPr>
                  <a:t>P</a:t>
                </a:r>
                <a:r>
                  <a:rPr lang="en-US" dirty="0" smtClean="0">
                    <a:solidFill>
                      <a:srgbClr val="FF6600"/>
                    </a:solidFill>
                  </a:rPr>
                  <a:t> </a:t>
                </a:r>
                <a:r>
                  <a:rPr lang="en-US" dirty="0" smtClean="0"/>
                  <a:t>= Actual Precision</a:t>
                </a:r>
              </a:p>
              <a:p>
                <a:pPr marL="457200" indent="0" algn="ctr">
                  <a:buNone/>
                </a:pPr>
                <a:endParaRPr lang="en-US" dirty="0" smtClean="0"/>
              </a:p>
              <a:p>
                <a:pPr marL="457200" indent="0">
                  <a:buNone/>
                </a:pPr>
                <a:r>
                  <a:rPr lang="en-US" dirty="0" smtClean="0"/>
                  <a:t>For distance test: B = 0.0972 </a:t>
                </a:r>
              </a:p>
              <a:p>
                <a:pPr marL="457200" indent="0">
                  <a:buNone/>
                </a:pPr>
                <a:r>
                  <a:rPr lang="en-US" dirty="0" smtClean="0"/>
                  <a:t>For angle deviation test: B = 0.0323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9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19608" y="2192933"/>
            <a:ext cx="200927" cy="2467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1" dirty="0" smtClean="0">
                    <a:solidFill>
                      <a:srgbClr val="FF6600"/>
                    </a:solidFill>
                  </a:rPr>
                  <a:t>Distance Test</a:t>
                </a:r>
                <a:endParaRPr lang="en-US" dirty="0" smtClean="0">
                  <a:solidFill>
                    <a:srgbClr val="FF66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>
                    <a:ea typeface="Cambria Math" panose="02040503050406030204" pitchFamily="18" charset="0"/>
                  </a:rPr>
                  <a:t>Section 1: 5cm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>
                    <a:ea typeface="Cambria Math" panose="02040503050406030204" pitchFamily="18" charset="0"/>
                  </a:rPr>
                  <a:t>Section 2: 10cm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smtClean="0">
                    <a:solidFill>
                      <a:srgbClr val="FF6600"/>
                    </a:solidFill>
                  </a:rPr>
                  <a:t>Angle Deviation Test</a:t>
                </a:r>
                <a:endParaRPr lang="en-US" dirty="0" smtClean="0">
                  <a:solidFill>
                    <a:srgbClr val="FF66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627956" y="2192934"/>
            <a:ext cx="2777705" cy="246715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02603" y="3295629"/>
            <a:ext cx="2828409" cy="2617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>
            <a:off x="6602603" y="3426511"/>
            <a:ext cx="239042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1"/>
          </p:cNvCxnSpPr>
          <p:nvPr/>
        </p:nvCxnSpPr>
        <p:spPr>
          <a:xfrm flipV="1">
            <a:off x="6602603" y="2794195"/>
            <a:ext cx="2212628" cy="632316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993031" y="2192934"/>
            <a:ext cx="0" cy="2467155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15231" y="2799275"/>
            <a:ext cx="62484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49019" y="4331332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Target = 5cm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615379" y="2563362"/>
            <a:ext cx="150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Measure distance from wall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53073" y="3055596"/>
            <a:ext cx="10631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θ</a:t>
            </a:r>
            <a:r>
              <a:rPr lang="en-US" sz="1200" dirty="0" smtClean="0"/>
              <a:t> in degrees</a:t>
            </a:r>
            <a:endParaRPr lang="en-US" sz="12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516184" y="3213953"/>
            <a:ext cx="652756" cy="14964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7037231" y="3256474"/>
            <a:ext cx="279400" cy="228601"/>
          </a:xfrm>
          <a:prstGeom prst="arc">
            <a:avLst>
              <a:gd name="adj1" fmla="val 17227316"/>
              <a:gd name="adj2" fmla="val 1150708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28655" y="1840777"/>
            <a:ext cx="532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wall</a:t>
            </a:r>
            <a:endParaRPr lang="en-US" sz="1600" dirty="0"/>
          </a:p>
        </p:txBody>
      </p:sp>
      <p:cxnSp>
        <p:nvCxnSpPr>
          <p:cNvPr id="8" name="Straight Connector 7"/>
          <p:cNvCxnSpPr>
            <a:stCxn id="5" idx="1"/>
            <a:endCxn id="4" idx="0"/>
          </p:cNvCxnSpPr>
          <p:nvPr/>
        </p:nvCxnSpPr>
        <p:spPr>
          <a:xfrm flipH="1">
            <a:off x="9520072" y="2010054"/>
            <a:ext cx="208583" cy="18287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(6)</Template>
  <TotalTime>708</TotalTime>
  <Words>688</Words>
  <Application>Microsoft Office PowerPoint</Application>
  <PresentationFormat>Widescreen</PresentationFormat>
  <Paragraphs>164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MS PGothic</vt:lpstr>
      <vt:lpstr>Arial</vt:lpstr>
      <vt:lpstr>Cambria Math</vt:lpstr>
      <vt:lpstr>EG template</vt:lpstr>
      <vt:lpstr>Product Evaluation (Sensors)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Evaluation &amp; Quality Improvement</dc:title>
  <dc:creator>Eve Fishinevich</dc:creator>
  <cp:lastModifiedBy>Rachel Stolzman</cp:lastModifiedBy>
  <cp:revision>89</cp:revision>
  <dcterms:created xsi:type="dcterms:W3CDTF">2016-01-21T03:20:19Z</dcterms:created>
  <dcterms:modified xsi:type="dcterms:W3CDTF">2017-07-10T13:59:34Z</dcterms:modified>
</cp:coreProperties>
</file>