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704" r:id="rId2"/>
  </p:sldMasterIdLst>
  <p:notesMasterIdLst>
    <p:notesMasterId r:id="rId14"/>
  </p:notesMasterIdLst>
  <p:sldIdLst>
    <p:sldId id="258" r:id="rId3"/>
    <p:sldId id="275" r:id="rId4"/>
    <p:sldId id="259" r:id="rId5"/>
    <p:sldId id="260" r:id="rId6"/>
    <p:sldId id="261" r:id="rId7"/>
    <p:sldId id="262" r:id="rId8"/>
    <p:sldId id="268" r:id="rId9"/>
    <p:sldId id="273" r:id="rId10"/>
    <p:sldId id="274" r:id="rId11"/>
    <p:sldId id="270" r:id="rId12"/>
    <p:sldId id="272" r:id="rId1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64" autoAdjust="0"/>
    <p:restoredTop sz="94660"/>
  </p:normalViewPr>
  <p:slideViewPr>
    <p:cSldViewPr>
      <p:cViewPr>
        <p:scale>
          <a:sx n="67" d="100"/>
          <a:sy n="67" d="100"/>
        </p:scale>
        <p:origin x="-712" y="3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en-US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20BA9ECF-4B14-4F08-B7AD-B6053288C8D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8289045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410ABDD-D628-499E-8039-47FBEAAA8671}" type="slidenum">
              <a:rPr lang="en-US" altLang="en-US"/>
              <a:pPr/>
              <a:t>1</a:t>
            </a:fld>
            <a:endParaRPr lang="en-US" altLang="en-U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410ABDD-D628-499E-8039-47FBEAAA8671}" type="slidenum">
              <a:rPr lang="en-US" altLang="en-US"/>
              <a:pPr/>
              <a:t>2</a:t>
            </a:fld>
            <a:endParaRPr lang="en-US" altLang="en-U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8D8BC45-15C8-4F0C-8B23-D55367A009B6}" type="slidenum">
              <a:rPr lang="en-US" altLang="en-US"/>
              <a:pPr/>
              <a:t>3</a:t>
            </a:fld>
            <a:endParaRPr lang="en-US" altLang="en-US"/>
          </a:p>
        </p:txBody>
      </p:sp>
      <p:sp>
        <p:nvSpPr>
          <p:cNvPr id="8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A931A6A-119D-4DAF-B6D0-C05004751C2E}" type="slidenum">
              <a:rPr lang="en-US" altLang="en-US"/>
              <a:pPr/>
              <a:t>4</a:t>
            </a:fld>
            <a:endParaRPr lang="en-US" altLang="en-US"/>
          </a:p>
        </p:txBody>
      </p:sp>
      <p:sp>
        <p:nvSpPr>
          <p:cNvPr id="10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89346E1-D623-43B2-8360-D507D6FA6EA8}" type="slidenum">
              <a:rPr lang="en-US" altLang="en-US"/>
              <a:pPr/>
              <a:t>5</a:t>
            </a:fld>
            <a:endParaRPr lang="en-US" altLang="en-US"/>
          </a:p>
        </p:txBody>
      </p:sp>
      <p:sp>
        <p:nvSpPr>
          <p:cNvPr id="122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AB8832A-5CCB-4C16-9BB9-81D254B2D8D5}" type="slidenum">
              <a:rPr lang="en-US" altLang="en-US"/>
              <a:pPr/>
              <a:t>6</a:t>
            </a:fld>
            <a:endParaRPr lang="en-US" altLang="en-US"/>
          </a:p>
        </p:txBody>
      </p:sp>
      <p:sp>
        <p:nvSpPr>
          <p:cNvPr id="143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B8FEE9A-8709-497E-B946-8D4522DC6E68}" type="slidenum">
              <a:rPr lang="en-US" altLang="en-US"/>
              <a:pPr/>
              <a:t>10</a:t>
            </a:fld>
            <a:endParaRPr lang="en-US" altLang="en-US"/>
          </a:p>
        </p:txBody>
      </p:sp>
      <p:sp>
        <p:nvSpPr>
          <p:cNvPr id="28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CA9537D-3D45-4CEF-9AD8-06233F3113B5}" type="slidenum">
              <a:rPr lang="en-US" altLang="en-US"/>
              <a:pPr/>
              <a:t>11</a:t>
            </a:fld>
            <a:endParaRPr lang="en-US" altLang="en-US"/>
          </a:p>
        </p:txBody>
      </p:sp>
      <p:sp>
        <p:nvSpPr>
          <p:cNvPr id="32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D5C0E11-D849-4A8D-8510-2FF6D142318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528372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92933CA-F7F3-4E2C-B85E-BF3B10C8FFC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455921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FA28A18-ED74-42FF-9E58-11DA5254747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6797587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03BBB139-41DA-4711-919A-AE820F8821B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1354860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ntent and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501793" y="2111809"/>
            <a:ext cx="3810941" cy="4174691"/>
          </a:xfrm>
          <a:prstGeom prst="rect">
            <a:avLst/>
          </a:prstGeom>
        </p:spPr>
        <p:txBody>
          <a:bodyPr vert="horz" lIns="0" tIns="0" rIns="0" bIns="0"/>
          <a:lstStyle>
            <a:lvl1pPr marL="0">
              <a:spcBef>
                <a:spcPts val="0"/>
              </a:spcBef>
              <a:defRPr sz="2000" b="1"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idx="11"/>
          </p:nvPr>
        </p:nvSpPr>
        <p:spPr>
          <a:xfrm>
            <a:off x="4672577" y="950131"/>
            <a:ext cx="4480560" cy="5907869"/>
          </a:xfrm>
          <a:prstGeom prst="rect">
            <a:avLst/>
          </a:prstGeom>
        </p:spPr>
        <p:txBody>
          <a:bodyPr vert="horz" lIns="0" tIns="0" rIns="0" bIns="0" rtlCol="0" anchor="ctr" anchorCtr="0">
            <a:normAutofit/>
          </a:bodyPr>
          <a:lstStyle>
            <a:lvl1pPr algn="ctr">
              <a:defRPr sz="3000" b="1">
                <a:solidFill>
                  <a:schemeClr val="tx1"/>
                </a:solidFill>
              </a:defRPr>
            </a:lvl1pPr>
            <a:lvl2pPr marL="0" indent="0">
              <a:spcBef>
                <a:spcPts val="0"/>
              </a:spcBef>
              <a:buNone/>
              <a:defRPr>
                <a:solidFill>
                  <a:srgbClr val="FFFFFF"/>
                </a:solidFill>
              </a:defRPr>
            </a:lvl2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176712" y="305319"/>
            <a:ext cx="2740741" cy="353484"/>
          </a:xfrm>
          <a:prstGeom prst="rect">
            <a:avLst/>
          </a:prstGeom>
        </p:spPr>
        <p:txBody>
          <a:bodyPr vert="horz" lIns="0" tIns="0" rIns="0" bIns="0"/>
          <a:lstStyle>
            <a:lvl1pPr marL="0" algn="r">
              <a:spcBef>
                <a:spcPts val="0"/>
              </a:spcBef>
              <a:defRPr sz="1400" b="1" baseline="0">
                <a:solidFill>
                  <a:schemeClr val="bg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1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fld id="{5A6F2974-51C0-4631-A513-FBAA6818B55C}" type="datetime1">
              <a:rPr lang="en-US" altLang="en-US"/>
              <a:pPr/>
              <a:t>2/24/2014</a:t>
            </a:fld>
            <a:endParaRPr lang="en-US" altLang="en-US"/>
          </a:p>
        </p:txBody>
      </p:sp>
      <p:sp>
        <p:nvSpPr>
          <p:cNvPr id="7" name="Slide Number Placeholder 2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/>
            </a:lvl1pPr>
          </a:lstStyle>
          <a:p>
            <a:fld id="{C450E294-4170-4C1A-841F-9F6EC6A4C46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8922497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icture Placeholder 16"/>
          <p:cNvSpPr>
            <a:spLocks noGrp="1"/>
          </p:cNvSpPr>
          <p:nvPr>
            <p:ph type="pic" sz="quarter" idx="10"/>
          </p:nvPr>
        </p:nvSpPr>
        <p:spPr>
          <a:xfrm>
            <a:off x="-9144" y="0"/>
            <a:ext cx="9153144" cy="68580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19" name="Text Placeholder 18"/>
          <p:cNvSpPr>
            <a:spLocks noGrp="1"/>
          </p:cNvSpPr>
          <p:nvPr>
            <p:ph type="body" sz="quarter" idx="11"/>
          </p:nvPr>
        </p:nvSpPr>
        <p:spPr>
          <a:xfrm>
            <a:off x="227753" y="2043258"/>
            <a:ext cx="3637261" cy="2415052"/>
          </a:xfrm>
          <a:prstGeom prst="rect">
            <a:avLst/>
          </a:prstGeom>
        </p:spPr>
        <p:txBody>
          <a:bodyPr lIns="0" tIns="0" rIns="0" bIns="0" anchor="ctr" anchorCtr="0">
            <a:normAutofit/>
          </a:bodyPr>
          <a:lstStyle>
            <a:lvl1pPr marL="0">
              <a:spcBef>
                <a:spcPts val="0"/>
              </a:spcBef>
              <a:defRPr sz="3000" b="1" i="0">
                <a:solidFill>
                  <a:schemeClr val="bg1"/>
                </a:solidFill>
                <a:latin typeface="Arial"/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227013" y="4958531"/>
            <a:ext cx="1783159" cy="482600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>
              <a:spcBef>
                <a:spcPts val="0"/>
              </a:spcBef>
              <a:defRPr sz="1000" baseline="0">
                <a:solidFill>
                  <a:srgbClr val="FFFFFF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01979303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Section Titl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" y="0"/>
            <a:ext cx="9153525" cy="6877051"/>
          </a:xfrm>
          <a:prstGeom prst="rect">
            <a:avLst/>
          </a:prstGeom>
          <a:solidFill>
            <a:srgbClr val="57068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8315325" y="389467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endParaRPr lang="en-US" sz="1800" smtClean="0"/>
          </a:p>
        </p:txBody>
      </p:sp>
      <p:pic>
        <p:nvPicPr>
          <p:cNvPr id="6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9638" y="317500"/>
            <a:ext cx="16891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Text Placeholder 2"/>
          <p:cNvSpPr>
            <a:spLocks noGrp="1"/>
          </p:cNvSpPr>
          <p:nvPr>
            <p:ph idx="11"/>
          </p:nvPr>
        </p:nvSpPr>
        <p:spPr>
          <a:xfrm>
            <a:off x="0" y="0"/>
            <a:ext cx="4480560" cy="6875432"/>
          </a:xfrm>
          <a:prstGeom prst="rect">
            <a:avLst/>
          </a:prstGeom>
        </p:spPr>
        <p:txBody>
          <a:bodyPr vert="horz" lIns="0" tIns="0" rIns="0" bIns="0" rtlCol="0" anchor="ctr" anchorCtr="0">
            <a:normAutofit/>
          </a:bodyPr>
          <a:lstStyle>
            <a:lvl1pPr algn="ctr">
              <a:defRPr sz="3000" b="1">
                <a:solidFill>
                  <a:srgbClr val="FFFFFF"/>
                </a:solidFill>
              </a:defRPr>
            </a:lvl1pPr>
            <a:lvl2pPr marL="0" indent="0">
              <a:spcBef>
                <a:spcPts val="0"/>
              </a:spcBef>
              <a:buNone/>
              <a:defRPr>
                <a:solidFill>
                  <a:srgbClr val="FFFFFF"/>
                </a:solidFill>
              </a:defRPr>
            </a:lvl2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4997268" y="2111809"/>
            <a:ext cx="3737844" cy="4174691"/>
          </a:xfrm>
          <a:prstGeom prst="rect">
            <a:avLst/>
          </a:prstGeom>
        </p:spPr>
        <p:txBody>
          <a:bodyPr vert="horz" lIns="0" tIns="0" rIns="0" bIns="0"/>
          <a:lstStyle>
            <a:lvl1pPr marL="0">
              <a:spcBef>
                <a:spcPts val="0"/>
              </a:spcBef>
              <a:defRPr sz="3000" b="1" i="0">
                <a:solidFill>
                  <a:srgbClr val="FFFFFF"/>
                </a:solidFill>
                <a:latin typeface="Arial"/>
                <a:cs typeface="Arial"/>
              </a:defRPr>
            </a:lvl1pPr>
            <a:lvl2pPr marL="0" indent="0">
              <a:spcBef>
                <a:spcPts val="0"/>
              </a:spcBef>
              <a:buNone/>
              <a:defRPr baseline="0">
                <a:solidFill>
                  <a:srgbClr val="FFFFFF"/>
                </a:solidFill>
              </a:defRPr>
            </a:lvl2pPr>
            <a:lvl3pPr>
              <a:defRPr>
                <a:solidFill>
                  <a:srgbClr val="FFFFFF"/>
                </a:solidFill>
              </a:defRPr>
            </a:lvl3pPr>
            <a:lvl4pPr>
              <a:defRPr>
                <a:solidFill>
                  <a:srgbClr val="FFFFFF"/>
                </a:solidFill>
              </a:defRPr>
            </a:lvl4pPr>
            <a:lvl5pPr>
              <a:defRPr>
                <a:solidFill>
                  <a:srgbClr val="FFFFFF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379162747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and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501793" y="2111809"/>
            <a:ext cx="3810941" cy="4174691"/>
          </a:xfrm>
          <a:prstGeom prst="rect">
            <a:avLst/>
          </a:prstGeom>
        </p:spPr>
        <p:txBody>
          <a:bodyPr vert="horz" lIns="0" tIns="0" rIns="0" bIns="0"/>
          <a:lstStyle>
            <a:lvl1pPr marL="0">
              <a:spcBef>
                <a:spcPts val="0"/>
              </a:spcBef>
              <a:defRPr sz="2000" b="1"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idx="11"/>
          </p:nvPr>
        </p:nvSpPr>
        <p:spPr>
          <a:xfrm>
            <a:off x="4672577" y="950131"/>
            <a:ext cx="4480560" cy="5907869"/>
          </a:xfrm>
          <a:prstGeom prst="rect">
            <a:avLst/>
          </a:prstGeom>
        </p:spPr>
        <p:txBody>
          <a:bodyPr vert="horz" lIns="0" tIns="0" rIns="0" bIns="0" rtlCol="0" anchor="ctr" anchorCtr="0">
            <a:normAutofit/>
          </a:bodyPr>
          <a:lstStyle>
            <a:lvl1pPr algn="ctr">
              <a:defRPr sz="3000" b="1">
                <a:solidFill>
                  <a:schemeClr val="tx1"/>
                </a:solidFill>
              </a:defRPr>
            </a:lvl1pPr>
            <a:lvl2pPr marL="0" indent="0">
              <a:spcBef>
                <a:spcPts val="0"/>
              </a:spcBef>
              <a:buNone/>
              <a:defRPr>
                <a:solidFill>
                  <a:srgbClr val="FFFFFF"/>
                </a:solidFill>
              </a:defRPr>
            </a:lvl2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176712" y="305319"/>
            <a:ext cx="2740741" cy="353484"/>
          </a:xfrm>
          <a:prstGeom prst="rect">
            <a:avLst/>
          </a:prstGeom>
        </p:spPr>
        <p:txBody>
          <a:bodyPr vert="horz" lIns="0" tIns="0" rIns="0" bIns="0"/>
          <a:lstStyle>
            <a:lvl1pPr marL="0" algn="r">
              <a:spcBef>
                <a:spcPts val="0"/>
              </a:spcBef>
              <a:defRPr sz="1400" b="1" baseline="0">
                <a:solidFill>
                  <a:schemeClr val="bg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1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fld id="{5A6F2974-51C0-4631-A513-FBAA6818B55C}" type="datetime1">
              <a:rPr lang="en-US" altLang="en-US" smtClean="0"/>
              <a:pPr/>
              <a:t>2/24/2014</a:t>
            </a:fld>
            <a:endParaRPr lang="en-US" altLang="en-US"/>
          </a:p>
        </p:txBody>
      </p:sp>
      <p:sp>
        <p:nvSpPr>
          <p:cNvPr id="7" name="Slide Number Placeholder 2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/>
            </a:lvl1pPr>
          </a:lstStyle>
          <a:p>
            <a:fld id="{C450E294-4170-4C1A-841F-9F6EC6A4C460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637296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501793" y="2111809"/>
            <a:ext cx="8315553" cy="4174691"/>
          </a:xfrm>
          <a:prstGeom prst="rect">
            <a:avLst/>
          </a:prstGeom>
        </p:spPr>
        <p:txBody>
          <a:bodyPr vert="horz" lIns="0" tIns="0" rIns="0" bIns="0"/>
          <a:lstStyle>
            <a:lvl1pPr marL="0">
              <a:spcBef>
                <a:spcPts val="0"/>
              </a:spcBef>
              <a:defRPr sz="2000" b="1"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4"/>
          </p:nvPr>
        </p:nvSpPr>
        <p:spPr>
          <a:xfrm>
            <a:off x="6176712" y="305319"/>
            <a:ext cx="2740741" cy="353484"/>
          </a:xfrm>
          <a:prstGeom prst="rect">
            <a:avLst/>
          </a:prstGeom>
        </p:spPr>
        <p:txBody>
          <a:bodyPr vert="horz" lIns="0" tIns="0" rIns="0" bIns="0"/>
          <a:lstStyle>
            <a:lvl1pPr marL="0" algn="r">
              <a:spcBef>
                <a:spcPts val="0"/>
              </a:spcBef>
              <a:defRPr sz="1400" b="1" baseline="0">
                <a:solidFill>
                  <a:schemeClr val="bg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2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fld id="{7EBF3A3C-C1A8-4FAF-B01A-8A75CF43FA91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698580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0A8129-CF80-4C0F-8564-59648B13DAE1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4293305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D6CED5-E6E9-4A40-87E3-06B3CBB313B8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356131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E0A8129-CF80-4C0F-8564-59648B13DAE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9264663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5C669A-F205-482A-9396-92FFE1B1A413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2720650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03BBB139-41DA-4711-919A-AE820F8821B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1354860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Content and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501793" y="2111809"/>
            <a:ext cx="3810941" cy="4174691"/>
          </a:xfrm>
          <a:prstGeom prst="rect">
            <a:avLst/>
          </a:prstGeom>
        </p:spPr>
        <p:txBody>
          <a:bodyPr vert="horz" lIns="0" tIns="0" rIns="0" bIns="0"/>
          <a:lstStyle>
            <a:lvl1pPr marL="0">
              <a:spcBef>
                <a:spcPts val="0"/>
              </a:spcBef>
              <a:defRPr sz="2000" b="1"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idx="11"/>
          </p:nvPr>
        </p:nvSpPr>
        <p:spPr>
          <a:xfrm>
            <a:off x="4672577" y="950131"/>
            <a:ext cx="4480560" cy="5907869"/>
          </a:xfrm>
          <a:prstGeom prst="rect">
            <a:avLst/>
          </a:prstGeom>
        </p:spPr>
        <p:txBody>
          <a:bodyPr vert="horz" lIns="0" tIns="0" rIns="0" bIns="0" rtlCol="0" anchor="ctr" anchorCtr="0">
            <a:normAutofit/>
          </a:bodyPr>
          <a:lstStyle>
            <a:lvl1pPr algn="ctr">
              <a:defRPr sz="3000" b="1">
                <a:solidFill>
                  <a:schemeClr val="tx1"/>
                </a:solidFill>
              </a:defRPr>
            </a:lvl1pPr>
            <a:lvl2pPr marL="0" indent="0">
              <a:spcBef>
                <a:spcPts val="0"/>
              </a:spcBef>
              <a:buNone/>
              <a:defRPr>
                <a:solidFill>
                  <a:srgbClr val="FFFFFF"/>
                </a:solidFill>
              </a:defRPr>
            </a:lvl2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176712" y="305319"/>
            <a:ext cx="2740741" cy="353484"/>
          </a:xfrm>
          <a:prstGeom prst="rect">
            <a:avLst/>
          </a:prstGeom>
        </p:spPr>
        <p:txBody>
          <a:bodyPr vert="horz" lIns="0" tIns="0" rIns="0" bIns="0"/>
          <a:lstStyle>
            <a:lvl1pPr marL="0" algn="r">
              <a:spcBef>
                <a:spcPts val="0"/>
              </a:spcBef>
              <a:defRPr sz="1400" b="1" baseline="0">
                <a:solidFill>
                  <a:schemeClr val="bg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1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fld id="{5A6F2974-51C0-4631-A513-FBAA6818B55C}" type="datetime1">
              <a:rPr lang="en-US" altLang="en-US"/>
              <a:pPr/>
              <a:t>2/24/2014</a:t>
            </a:fld>
            <a:endParaRPr lang="en-US" altLang="en-US"/>
          </a:p>
        </p:txBody>
      </p:sp>
      <p:sp>
        <p:nvSpPr>
          <p:cNvPr id="7" name="Slide Number Placeholder 2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/>
            </a:lvl1pPr>
          </a:lstStyle>
          <a:p>
            <a:fld id="{C450E294-4170-4C1A-841F-9F6EC6A4C46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892249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0A21900-02FF-4627-BE8B-B9917769C29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624573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8D6CED5-E6E9-4A40-87E3-06B3CBB313B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415889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A8A3BC4-A70B-4DF2-B371-D27AD77C3A2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357298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5C669A-F205-482A-9396-92FFE1B1A41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197760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12F68CD-816B-424A-857E-90E67EEF212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74644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B1BBEA9-BDF4-4A05-8E75-14F4A7018DA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027949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A938874-243A-4ACF-94C9-225F056C31E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904269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image" Target="../media/image3.png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image" Target="../media/image2.png"/><Relationship Id="rId5" Type="http://schemas.openxmlformats.org/officeDocument/2006/relationships/slideLayout" Target="../slideLayouts/slideLayout18.xml"/><Relationship Id="rId10" Type="http://schemas.openxmlformats.org/officeDocument/2006/relationships/theme" Target="../theme/theme2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5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7EBF3A3C-C1A8-4FAF-B01A-8A75CF43FA91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rtl="0" fontAlgn="base">
        <a:spcBef>
          <a:spcPct val="0"/>
        </a:spcBef>
        <a:spcAft>
          <a:spcPct val="0"/>
        </a:spcAft>
        <a:defRPr sz="4000" b="1">
          <a:solidFill>
            <a:srgbClr val="006699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000" b="1">
          <a:solidFill>
            <a:srgbClr val="006699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000" b="1">
          <a:solidFill>
            <a:srgbClr val="006699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000" b="1">
          <a:solidFill>
            <a:srgbClr val="006699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000" b="1">
          <a:solidFill>
            <a:srgbClr val="006699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000" b="1">
          <a:solidFill>
            <a:srgbClr val="006699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000" b="1">
          <a:solidFill>
            <a:srgbClr val="006699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000" b="1">
          <a:solidFill>
            <a:srgbClr val="006699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000" b="1">
          <a:solidFill>
            <a:srgbClr val="006699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rgbClr val="006699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rgbClr val="006699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rgbClr val="006699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rgbClr val="006699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6699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6699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6699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6699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6699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7" descr="nyu_white.png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0188" y="313267"/>
            <a:ext cx="6731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/>
        </p:nvSpPr>
        <p:spPr>
          <a:xfrm>
            <a:off x="1" y="0"/>
            <a:ext cx="9153525" cy="950384"/>
          </a:xfrm>
          <a:prstGeom prst="rect">
            <a:avLst/>
          </a:prstGeom>
          <a:solidFill>
            <a:srgbClr val="57068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pic>
        <p:nvPicPr>
          <p:cNvPr id="1028" name="Picture 1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363" y="317500"/>
            <a:ext cx="16891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Date Placeholder 1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6183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 smtClean="0">
                <a:solidFill>
                  <a:srgbClr val="898989"/>
                </a:solidFill>
              </a:defRPr>
            </a:lvl1pPr>
          </a:lstStyle>
          <a:p>
            <a:endParaRPr lang="en-US" alt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6183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 smtClean="0">
                <a:solidFill>
                  <a:srgbClr val="898989"/>
                </a:solidFill>
              </a:defRPr>
            </a:lvl1pPr>
          </a:lstStyle>
          <a:p>
            <a:fld id="{7EBF3A3C-C1A8-4FAF-B01A-8A75CF43FA91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5" r:id="rId1"/>
    <p:sldLayoutId id="2147483706" r:id="rId2"/>
    <p:sldLayoutId id="2147483707" r:id="rId3"/>
    <p:sldLayoutId id="2147483708" r:id="rId4"/>
    <p:sldLayoutId id="2147483710" r:id="rId5"/>
    <p:sldLayoutId id="2147483711" r:id="rId6"/>
    <p:sldLayoutId id="2147483712" r:id="rId7"/>
    <p:sldLayoutId id="2147483713" r:id="rId8"/>
    <p:sldLayoutId id="2147483702" r:id="rId9"/>
  </p:sldLayoutIdLst>
  <p:txStyles>
    <p:titleStyle>
      <a:lvl1pPr algn="ctr" defTabSz="457200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ＭＳ Ｐゴシック" charset="0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defRPr sz="24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628650" indent="-17145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085850" indent="-17145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Courier New" pitchFamily="49" charset="0"/>
        <a:buChar char="o"/>
        <a:defRPr sz="14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114550" indent="-285750" algn="l" defTabSz="457200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Ø"/>
        <a:defRPr sz="14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5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8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9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0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1.xml"/><Relationship Id="rId4" Type="http://schemas.openxmlformats.org/officeDocument/2006/relationships/image" Target="../media/image4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1400175" y="304800"/>
            <a:ext cx="7772400" cy="685800"/>
          </a:xfrm>
        </p:spPr>
        <p:txBody>
          <a:bodyPr/>
          <a:lstStyle/>
          <a:p>
            <a:r>
              <a:rPr lang="en-US" sz="2400" dirty="0" smtClean="0">
                <a:solidFill>
                  <a:schemeClr val="bg1"/>
                </a:solidFill>
              </a:rPr>
              <a:t>EG1003: Introduction to Engineering and Design</a:t>
            </a:r>
            <a:endParaRPr lang="en-US" altLang="en-US" sz="2400" dirty="0">
              <a:solidFill>
                <a:schemeClr val="bg1"/>
              </a:solidFill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371600"/>
            <a:ext cx="8229600" cy="4525963"/>
          </a:xfrm>
        </p:spPr>
        <p:txBody>
          <a:bodyPr/>
          <a:lstStyle/>
          <a:p>
            <a:pPr algn="ctr"/>
            <a:r>
              <a:rPr lang="en-US" altLang="en-US" sz="4400" dirty="0" smtClean="0">
                <a:solidFill>
                  <a:srgbClr val="000066"/>
                </a:solidFill>
              </a:rPr>
              <a:t>Laboratory 4: Sensors</a:t>
            </a:r>
            <a:r>
              <a:rPr lang="en-US" altLang="en-US" sz="4400" dirty="0" smtClean="0">
                <a:solidFill>
                  <a:schemeClr val="bg1"/>
                </a:solidFill>
              </a:rPr>
              <a:t> </a:t>
            </a:r>
            <a:endParaRPr lang="en-US" altLang="en-US" sz="4400" dirty="0">
              <a:solidFill>
                <a:srgbClr val="000066"/>
              </a:solidFill>
            </a:endParaRPr>
          </a:p>
        </p:txBody>
      </p:sp>
      <p:pic>
        <p:nvPicPr>
          <p:cNvPr id="7" name="Picture 2" descr="http://engineering.nyu.edu/sites/polyproto.poly.edu/files/engineering_long_color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770" y="6172200"/>
            <a:ext cx="3199551" cy="4329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Image:Lab_sensors_8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8399" y="2971800"/>
            <a:ext cx="4143375" cy="2038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304800"/>
            <a:ext cx="8229600" cy="1143000"/>
          </a:xfrm>
        </p:spPr>
        <p:txBody>
          <a:bodyPr/>
          <a:lstStyle/>
          <a:p>
            <a:r>
              <a:rPr lang="en-US" altLang="en-US" sz="3200" dirty="0">
                <a:solidFill>
                  <a:schemeClr val="bg1"/>
                </a:solidFill>
              </a:rPr>
              <a:t>Assignment: Report/Presentation</a:t>
            </a:r>
            <a:endParaRPr lang="en-US" altLang="en-US" sz="3200" b="0" dirty="0">
              <a:solidFill>
                <a:schemeClr val="bg1"/>
              </a:solidFill>
            </a:endParaRPr>
          </a:p>
        </p:txBody>
      </p:sp>
      <p:sp>
        <p:nvSpPr>
          <p:cNvPr id="27651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1524000"/>
            <a:ext cx="8610600" cy="4953000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altLang="en-US" dirty="0">
                <a:solidFill>
                  <a:srgbClr val="000066"/>
                </a:solidFill>
              </a:rPr>
              <a:t>No report for this lab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altLang="en-US" dirty="0">
              <a:solidFill>
                <a:srgbClr val="000066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altLang="en-US" dirty="0">
                <a:solidFill>
                  <a:srgbClr val="000066"/>
                </a:solidFill>
              </a:rPr>
              <a:t>No Presentation for this lab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altLang="en-US" dirty="0">
              <a:solidFill>
                <a:srgbClr val="000066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altLang="en-US" dirty="0">
                <a:solidFill>
                  <a:srgbClr val="000066"/>
                </a:solidFill>
              </a:rPr>
              <a:t>Milestone 2 due next recitation</a:t>
            </a:r>
          </a:p>
          <a:p>
            <a:endParaRPr lang="en-US" altLang="en-US" sz="2800" dirty="0">
              <a:solidFill>
                <a:srgbClr val="000066"/>
              </a:solidFill>
            </a:endParaRPr>
          </a:p>
        </p:txBody>
      </p:sp>
      <p:pic>
        <p:nvPicPr>
          <p:cNvPr id="5" name="Picture 2" descr="http://engineering.nyu.edu/sites/polyproto.poly.edu/files/engineering_long_color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770" y="6172200"/>
            <a:ext cx="3199551" cy="4329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en-US" altLang="en-US" dirty="0">
                <a:solidFill>
                  <a:schemeClr val="bg1"/>
                </a:solidFill>
              </a:rPr>
              <a:t>Closing</a:t>
            </a:r>
            <a:endParaRPr lang="en-US" altLang="en-US" b="0" dirty="0">
              <a:solidFill>
                <a:schemeClr val="bg1"/>
              </a:solidFill>
            </a:endParaRPr>
          </a:p>
        </p:txBody>
      </p:sp>
      <p:sp>
        <p:nvSpPr>
          <p:cNvPr id="31747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1676400"/>
            <a:ext cx="7848600" cy="49530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en-US" dirty="0">
                <a:solidFill>
                  <a:srgbClr val="000066"/>
                </a:solidFill>
              </a:rPr>
              <a:t>Have all lab notes signed by TA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en-US" dirty="0">
              <a:solidFill>
                <a:srgbClr val="000066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>
                <a:solidFill>
                  <a:srgbClr val="000066"/>
                </a:solidFill>
              </a:rPr>
              <a:t>Each team member should have turn using software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en-US" dirty="0">
              <a:solidFill>
                <a:srgbClr val="000066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>
                <a:solidFill>
                  <a:srgbClr val="000066"/>
                </a:solidFill>
              </a:rPr>
              <a:t>Return all unused materials to TA</a:t>
            </a:r>
          </a:p>
        </p:txBody>
      </p:sp>
      <p:pic>
        <p:nvPicPr>
          <p:cNvPr id="5" name="Picture 2" descr="http://engineering.nyu.edu/sites/polyproto.poly.edu/files/engineering_long_color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770" y="6172200"/>
            <a:ext cx="3199551" cy="4329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152400"/>
            <a:ext cx="8229600" cy="1143000"/>
          </a:xfrm>
        </p:spPr>
        <p:txBody>
          <a:bodyPr/>
          <a:lstStyle/>
          <a:p>
            <a:r>
              <a:rPr lang="en-US" altLang="en-US" dirty="0">
                <a:solidFill>
                  <a:schemeClr val="bg1"/>
                </a:solidFill>
              </a:rPr>
              <a:t>Overview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>
          <a:xfrm>
            <a:off x="1219200" y="1676400"/>
            <a:ext cx="8229600" cy="452596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en-US" dirty="0">
                <a:solidFill>
                  <a:srgbClr val="000066"/>
                </a:solidFill>
              </a:rPr>
              <a:t>Objective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>
                <a:solidFill>
                  <a:srgbClr val="000066"/>
                </a:solidFill>
              </a:rPr>
              <a:t>Background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>
                <a:solidFill>
                  <a:srgbClr val="000066"/>
                </a:solidFill>
              </a:rPr>
              <a:t>Materials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>
                <a:solidFill>
                  <a:srgbClr val="000066"/>
                </a:solidFill>
              </a:rPr>
              <a:t>Procedure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>
                <a:solidFill>
                  <a:srgbClr val="000066"/>
                </a:solidFill>
              </a:rPr>
              <a:t>Report / Presentation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>
                <a:solidFill>
                  <a:srgbClr val="000066"/>
                </a:solidFill>
              </a:rPr>
              <a:t>Closing</a:t>
            </a:r>
          </a:p>
        </p:txBody>
      </p:sp>
      <p:pic>
        <p:nvPicPr>
          <p:cNvPr id="7" name="Picture 2" descr="http://engineering.nyu.edu/sites/polyproto.poly.edu/files/engineering_long_color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770" y="6172200"/>
            <a:ext cx="3199551" cy="4329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21187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990600"/>
          </a:xfrm>
        </p:spPr>
        <p:txBody>
          <a:bodyPr/>
          <a:lstStyle/>
          <a:p>
            <a:r>
              <a:rPr lang="en-US" altLang="en-US" dirty="0">
                <a:solidFill>
                  <a:schemeClr val="bg1"/>
                </a:solidFill>
              </a:rPr>
              <a:t>Objectives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752600"/>
            <a:ext cx="8382000" cy="41910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en-US" dirty="0">
                <a:solidFill>
                  <a:srgbClr val="000066"/>
                </a:solidFill>
                <a:latin typeface="Arial Unicode MS" pitchFamily="34" charset="-128"/>
                <a:cs typeface="Times New Roman" pitchFamily="18" charset="0"/>
              </a:rPr>
              <a:t>Design two sensor programs</a:t>
            </a:r>
          </a:p>
          <a:p>
            <a:pPr lvl="1"/>
            <a:r>
              <a:rPr lang="en-US" altLang="en-US" sz="2400" dirty="0" err="1">
                <a:solidFill>
                  <a:srgbClr val="000066"/>
                </a:solidFill>
                <a:latin typeface="Arial Unicode MS" pitchFamily="34" charset="-128"/>
                <a:cs typeface="Times New Roman" pitchFamily="18" charset="0"/>
              </a:rPr>
              <a:t>Mindstorms</a:t>
            </a:r>
            <a:r>
              <a:rPr lang="en-US" altLang="en-US" sz="2400" dirty="0">
                <a:solidFill>
                  <a:srgbClr val="000066"/>
                </a:solidFill>
                <a:latin typeface="Arial Unicode MS" pitchFamily="34" charset="-128"/>
                <a:cs typeface="Times New Roman" pitchFamily="18" charset="0"/>
              </a:rPr>
              <a:t>: use sensors to stop a motor when a red ball is detected</a:t>
            </a:r>
          </a:p>
          <a:p>
            <a:pPr lvl="1"/>
            <a:r>
              <a:rPr lang="en-US" altLang="en-US" sz="2400" dirty="0" err="1">
                <a:solidFill>
                  <a:srgbClr val="000066"/>
                </a:solidFill>
                <a:latin typeface="Arial Unicode MS" pitchFamily="34" charset="-128"/>
                <a:cs typeface="Times New Roman" pitchFamily="18" charset="0"/>
              </a:rPr>
              <a:t>LabVIEW</a:t>
            </a:r>
            <a:r>
              <a:rPr lang="en-US" altLang="en-US" sz="2400" dirty="0">
                <a:solidFill>
                  <a:srgbClr val="000066"/>
                </a:solidFill>
                <a:latin typeface="Arial Unicode MS" pitchFamily="34" charset="-128"/>
                <a:cs typeface="Times New Roman" pitchFamily="18" charset="0"/>
              </a:rPr>
              <a:t>: use a thermocouple to measure temperature in a heating and cooling program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en-US" sz="1200" dirty="0">
              <a:solidFill>
                <a:srgbClr val="000066"/>
              </a:solidFill>
              <a:latin typeface="Arial Unicode MS" pitchFamily="34" charset="-128"/>
              <a:cs typeface="Times New Roman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>
                <a:solidFill>
                  <a:srgbClr val="000066"/>
                </a:solidFill>
                <a:latin typeface="Arial Unicode MS" pitchFamily="34" charset="-128"/>
                <a:cs typeface="Times New Roman" pitchFamily="18" charset="0"/>
              </a:rPr>
              <a:t>Apply sensors to Semester-Long</a:t>
            </a:r>
            <a:r>
              <a:rPr lang="en-US" altLang="en-US" dirty="0">
                <a:solidFill>
                  <a:srgbClr val="000066"/>
                </a:solidFill>
                <a:cs typeface="Times New Roman" pitchFamily="18" charset="0"/>
              </a:rPr>
              <a:t> Design Projects </a:t>
            </a:r>
          </a:p>
        </p:txBody>
      </p:sp>
      <p:pic>
        <p:nvPicPr>
          <p:cNvPr id="7" name="Picture 2" descr="http://engineering.nyu.edu/sites/polyproto.poly.edu/files/engineering_long_color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770" y="6172200"/>
            <a:ext cx="3199551" cy="4329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1371600" y="152400"/>
            <a:ext cx="8229600" cy="1143000"/>
          </a:xfrm>
        </p:spPr>
        <p:txBody>
          <a:bodyPr/>
          <a:lstStyle/>
          <a:p>
            <a:r>
              <a:rPr lang="en-US" altLang="en-US" dirty="0">
                <a:solidFill>
                  <a:schemeClr val="bg1"/>
                </a:solidFill>
              </a:rPr>
              <a:t>Concept : Control Systems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685800" y="1219200"/>
            <a:ext cx="7924800" cy="4876800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altLang="en-US" sz="2400" dirty="0">
                <a:solidFill>
                  <a:srgbClr val="000066"/>
                </a:solidFill>
              </a:rPr>
              <a:t>Control system</a:t>
            </a:r>
          </a:p>
          <a:p>
            <a:pPr lvl="1"/>
            <a:r>
              <a:rPr lang="en-US" altLang="en-US" dirty="0">
                <a:solidFill>
                  <a:srgbClr val="000066"/>
                </a:solidFill>
              </a:rPr>
              <a:t>System created to read and analyze data </a:t>
            </a:r>
          </a:p>
          <a:p>
            <a:pPr lvl="1"/>
            <a:r>
              <a:rPr lang="en-US" altLang="en-US" dirty="0">
                <a:solidFill>
                  <a:srgbClr val="000066"/>
                </a:solidFill>
              </a:rPr>
              <a:t>Use analyzed data for appropriate action  </a:t>
            </a:r>
          </a:p>
          <a:p>
            <a:pPr lvl="1"/>
            <a:r>
              <a:rPr lang="en-US" altLang="en-US" dirty="0">
                <a:solidFill>
                  <a:srgbClr val="000066"/>
                </a:solidFill>
              </a:rPr>
              <a:t>Examples:</a:t>
            </a:r>
          </a:p>
          <a:p>
            <a:pPr lvl="2"/>
            <a:r>
              <a:rPr lang="en-US" altLang="en-US" sz="2400" dirty="0">
                <a:solidFill>
                  <a:srgbClr val="000066"/>
                </a:solidFill>
              </a:rPr>
              <a:t>Thermal controls </a:t>
            </a:r>
          </a:p>
          <a:p>
            <a:pPr lvl="2"/>
            <a:r>
              <a:rPr lang="en-US" altLang="en-US" sz="2400" dirty="0">
                <a:solidFill>
                  <a:srgbClr val="000066"/>
                </a:solidFill>
              </a:rPr>
              <a:t>Lighting systems</a:t>
            </a:r>
          </a:p>
          <a:p>
            <a:pPr lvl="2"/>
            <a:r>
              <a:rPr lang="en-US" altLang="en-US" sz="2400" dirty="0">
                <a:solidFill>
                  <a:srgbClr val="000066"/>
                </a:solidFill>
              </a:rPr>
              <a:t>Alarm systems</a:t>
            </a:r>
          </a:p>
          <a:p>
            <a:pPr lvl="2"/>
            <a:r>
              <a:rPr lang="en-US" altLang="en-US" sz="2400" dirty="0">
                <a:solidFill>
                  <a:srgbClr val="000066"/>
                </a:solidFill>
              </a:rPr>
              <a:t>Motion sensors</a:t>
            </a:r>
          </a:p>
        </p:txBody>
      </p:sp>
      <p:pic>
        <p:nvPicPr>
          <p:cNvPr id="5" name="Picture 2" descr="http://engineering.nyu.edu/sites/polyproto.poly.edu/files/engineering_long_color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770" y="6172200"/>
            <a:ext cx="3199551" cy="4329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0"/>
            <a:ext cx="8229600" cy="1143000"/>
          </a:xfrm>
        </p:spPr>
        <p:txBody>
          <a:bodyPr/>
          <a:lstStyle/>
          <a:p>
            <a:r>
              <a:rPr lang="en-US" altLang="en-US" dirty="0">
                <a:solidFill>
                  <a:schemeClr val="bg1"/>
                </a:solidFill>
              </a:rPr>
              <a:t>Concept: Sensors</a:t>
            </a:r>
          </a:p>
        </p:txBody>
      </p:sp>
      <p:sp>
        <p:nvSpPr>
          <p:cNvPr id="11268" name="Rectangle 4"/>
          <p:cNvSpPr>
            <a:spLocks noChangeArrowheads="1"/>
          </p:cNvSpPr>
          <p:nvPr/>
        </p:nvSpPr>
        <p:spPr bwMode="auto">
          <a:xfrm>
            <a:off x="533400" y="1143000"/>
            <a:ext cx="8610600" cy="48936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buFontTx/>
              <a:buChar char="•"/>
            </a:pPr>
            <a:r>
              <a:rPr lang="en-US" altLang="en-US" sz="2400" dirty="0">
                <a:solidFill>
                  <a:srgbClr val="000066"/>
                </a:solidFill>
                <a:latin typeface="Tahoma" pitchFamily="34" charset="0"/>
              </a:rPr>
              <a:t>Sensors </a:t>
            </a:r>
          </a:p>
          <a:p>
            <a:pPr lvl="1">
              <a:buFontTx/>
              <a:buChar char="•"/>
            </a:pPr>
            <a:r>
              <a:rPr lang="en-US" altLang="en-US" sz="2400" dirty="0">
                <a:solidFill>
                  <a:srgbClr val="000066"/>
                </a:solidFill>
                <a:latin typeface="Tahoma" pitchFamily="34" charset="0"/>
              </a:rPr>
              <a:t>Read data from test environment </a:t>
            </a:r>
          </a:p>
          <a:p>
            <a:pPr lvl="1">
              <a:buFontTx/>
              <a:buChar char="•"/>
            </a:pPr>
            <a:r>
              <a:rPr lang="en-US" altLang="en-US" sz="2400" dirty="0">
                <a:solidFill>
                  <a:srgbClr val="000066"/>
                </a:solidFill>
                <a:latin typeface="Tahoma" pitchFamily="34" charset="0"/>
              </a:rPr>
              <a:t>Data converted to digital format for computer</a:t>
            </a:r>
          </a:p>
          <a:p>
            <a:pPr>
              <a:buFontTx/>
              <a:buChar char="•"/>
            </a:pPr>
            <a:endParaRPr lang="en-US" altLang="en-US" sz="2400" dirty="0">
              <a:solidFill>
                <a:srgbClr val="000066"/>
              </a:solidFill>
              <a:latin typeface="Tahoma" pitchFamily="34" charset="0"/>
            </a:endParaRPr>
          </a:p>
          <a:p>
            <a:pPr>
              <a:buFontTx/>
              <a:buChar char="•"/>
            </a:pPr>
            <a:r>
              <a:rPr lang="en-US" altLang="en-US" sz="2400" dirty="0">
                <a:solidFill>
                  <a:srgbClr val="000066"/>
                </a:solidFill>
                <a:latin typeface="Tahoma" pitchFamily="34" charset="0"/>
              </a:rPr>
              <a:t>Some sensor types:</a:t>
            </a:r>
          </a:p>
          <a:p>
            <a:pPr lvl="1">
              <a:buFontTx/>
              <a:buChar char="•"/>
            </a:pPr>
            <a:r>
              <a:rPr lang="en-US" altLang="en-US" sz="2400" dirty="0">
                <a:solidFill>
                  <a:srgbClr val="000066"/>
                </a:solidFill>
                <a:latin typeface="Tahoma" pitchFamily="34" charset="0"/>
              </a:rPr>
              <a:t>Light</a:t>
            </a:r>
          </a:p>
          <a:p>
            <a:pPr lvl="1">
              <a:buFontTx/>
              <a:buChar char="•"/>
            </a:pPr>
            <a:r>
              <a:rPr lang="en-US" altLang="en-US" sz="2400" dirty="0">
                <a:solidFill>
                  <a:srgbClr val="000066"/>
                </a:solidFill>
                <a:latin typeface="Tahoma" pitchFamily="34" charset="0"/>
              </a:rPr>
              <a:t>Temperature</a:t>
            </a:r>
          </a:p>
          <a:p>
            <a:pPr lvl="1">
              <a:buFontTx/>
              <a:buChar char="•"/>
            </a:pPr>
            <a:r>
              <a:rPr lang="en-US" altLang="en-US" sz="2400" dirty="0">
                <a:solidFill>
                  <a:srgbClr val="000066"/>
                </a:solidFill>
                <a:latin typeface="Tahoma" pitchFamily="34" charset="0"/>
              </a:rPr>
              <a:t>Ultrasonic</a:t>
            </a:r>
          </a:p>
          <a:p>
            <a:pPr lvl="1">
              <a:buFontTx/>
              <a:buChar char="•"/>
            </a:pPr>
            <a:r>
              <a:rPr lang="en-US" altLang="en-US" sz="2400" dirty="0">
                <a:solidFill>
                  <a:srgbClr val="000066"/>
                </a:solidFill>
                <a:latin typeface="Tahoma" pitchFamily="34" charset="0"/>
              </a:rPr>
              <a:t>Touch</a:t>
            </a:r>
          </a:p>
          <a:p>
            <a:pPr>
              <a:buFontTx/>
              <a:buChar char="•"/>
            </a:pPr>
            <a:endParaRPr lang="en-US" altLang="en-US" sz="2400" dirty="0">
              <a:solidFill>
                <a:srgbClr val="000066"/>
              </a:solidFill>
              <a:latin typeface="Tahoma" pitchFamily="34" charset="0"/>
            </a:endParaRPr>
          </a:p>
          <a:p>
            <a:pPr>
              <a:buFontTx/>
              <a:buChar char="•"/>
            </a:pPr>
            <a:r>
              <a:rPr lang="en-US" altLang="en-US" sz="2400" dirty="0">
                <a:solidFill>
                  <a:srgbClr val="000066"/>
                </a:solidFill>
                <a:latin typeface="Tahoma" pitchFamily="34" charset="0"/>
              </a:rPr>
              <a:t>Sensors connect to different control devices:</a:t>
            </a:r>
          </a:p>
          <a:p>
            <a:pPr lvl="1">
              <a:buFontTx/>
              <a:buChar char="•"/>
            </a:pPr>
            <a:r>
              <a:rPr lang="en-US" altLang="en-US" sz="2400" dirty="0">
                <a:solidFill>
                  <a:srgbClr val="000066"/>
                </a:solidFill>
                <a:latin typeface="Tahoma" pitchFamily="34" charset="0"/>
              </a:rPr>
              <a:t>Lego sensors -&gt; NXT </a:t>
            </a:r>
          </a:p>
          <a:p>
            <a:pPr lvl="1">
              <a:buFontTx/>
              <a:buChar char="•"/>
            </a:pPr>
            <a:r>
              <a:rPr lang="en-US" altLang="en-US" sz="2400" dirty="0">
                <a:solidFill>
                  <a:srgbClr val="000066"/>
                </a:solidFill>
                <a:latin typeface="Tahoma" pitchFamily="34" charset="0"/>
              </a:rPr>
              <a:t>Thermocouple -&gt; DAC -&gt; PC</a:t>
            </a:r>
          </a:p>
        </p:txBody>
      </p:sp>
      <p:pic>
        <p:nvPicPr>
          <p:cNvPr id="5" name="Picture 2" descr="http://engineering.nyu.edu/sites/polyproto.poly.edu/files/engineering_long_color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770" y="6172200"/>
            <a:ext cx="3199551" cy="4329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en-US" altLang="en-US" dirty="0">
                <a:solidFill>
                  <a:schemeClr val="bg1"/>
                </a:solidFill>
              </a:rPr>
              <a:t>Materials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28600" y="1295400"/>
            <a:ext cx="5638800" cy="5029200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altLang="en-US" dirty="0" err="1">
                <a:solidFill>
                  <a:srgbClr val="000066"/>
                </a:solidFill>
              </a:rPr>
              <a:t>Mindstorms</a:t>
            </a:r>
            <a:r>
              <a:rPr lang="en-US" altLang="en-US" dirty="0">
                <a:solidFill>
                  <a:srgbClr val="000066"/>
                </a:solidFill>
              </a:rPr>
              <a:t> sensor program</a:t>
            </a:r>
          </a:p>
          <a:p>
            <a:pPr lvl="1"/>
            <a:r>
              <a:rPr lang="en-US" altLang="en-US" sz="2400" dirty="0">
                <a:solidFill>
                  <a:srgbClr val="000066"/>
                </a:solidFill>
              </a:rPr>
              <a:t>NXT</a:t>
            </a:r>
          </a:p>
          <a:p>
            <a:pPr lvl="1"/>
            <a:r>
              <a:rPr lang="en-US" altLang="en-US" sz="2400" dirty="0">
                <a:solidFill>
                  <a:srgbClr val="000066"/>
                </a:solidFill>
              </a:rPr>
              <a:t>Test assembly </a:t>
            </a:r>
          </a:p>
          <a:p>
            <a:pPr lvl="1"/>
            <a:r>
              <a:rPr lang="en-US" altLang="en-US" sz="2400" dirty="0">
                <a:solidFill>
                  <a:srgbClr val="000066"/>
                </a:solidFill>
              </a:rPr>
              <a:t>Computer with </a:t>
            </a:r>
            <a:r>
              <a:rPr lang="en-US" altLang="en-US" sz="2400" dirty="0" err="1">
                <a:solidFill>
                  <a:srgbClr val="000066"/>
                </a:solidFill>
              </a:rPr>
              <a:t>Mindstorms</a:t>
            </a:r>
            <a:endParaRPr lang="en-US" altLang="en-US" sz="2400" dirty="0">
              <a:solidFill>
                <a:srgbClr val="000066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altLang="en-US" dirty="0">
              <a:solidFill>
                <a:srgbClr val="000066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altLang="en-US" dirty="0" err="1">
                <a:solidFill>
                  <a:srgbClr val="000066"/>
                </a:solidFill>
              </a:rPr>
              <a:t>LabVIEW</a:t>
            </a:r>
            <a:r>
              <a:rPr lang="en-US" altLang="en-US" dirty="0">
                <a:solidFill>
                  <a:srgbClr val="000066"/>
                </a:solidFill>
              </a:rPr>
              <a:t> sensor program</a:t>
            </a:r>
          </a:p>
          <a:p>
            <a:pPr lvl="1"/>
            <a:r>
              <a:rPr lang="en-US" altLang="en-US" sz="2400" dirty="0">
                <a:solidFill>
                  <a:srgbClr val="000066"/>
                </a:solidFill>
              </a:rPr>
              <a:t>Computer with </a:t>
            </a:r>
            <a:r>
              <a:rPr lang="en-US" altLang="en-US" sz="2400" dirty="0" err="1">
                <a:solidFill>
                  <a:srgbClr val="000066"/>
                </a:solidFill>
              </a:rPr>
              <a:t>LabVIEW</a:t>
            </a:r>
            <a:r>
              <a:rPr lang="en-US" altLang="en-US" sz="2400" dirty="0">
                <a:solidFill>
                  <a:srgbClr val="000066"/>
                </a:solidFill>
              </a:rPr>
              <a:t> + DAC</a:t>
            </a:r>
          </a:p>
          <a:p>
            <a:pPr lvl="1"/>
            <a:r>
              <a:rPr lang="en-US" altLang="en-US" sz="2400" dirty="0">
                <a:solidFill>
                  <a:srgbClr val="000066"/>
                </a:solidFill>
              </a:rPr>
              <a:t>Thermocouple</a:t>
            </a:r>
          </a:p>
        </p:txBody>
      </p:sp>
      <p:pic>
        <p:nvPicPr>
          <p:cNvPr id="13321" name="Picture 9" descr="Lab 7 002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105400" y="1066800"/>
            <a:ext cx="3886200" cy="29146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6" name="Picture 2" descr="http://engineering.nyu.edu/sites/polyproto.poly.edu/files/engineering_long_color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770" y="6172200"/>
            <a:ext cx="3199551" cy="4329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458200" cy="1143000"/>
          </a:xfrm>
        </p:spPr>
        <p:txBody>
          <a:bodyPr/>
          <a:lstStyle/>
          <a:p>
            <a:r>
              <a:rPr lang="en-US" altLang="en-US" sz="2800" dirty="0">
                <a:solidFill>
                  <a:schemeClr val="bg1"/>
                </a:solidFill>
              </a:rPr>
              <a:t>Procedure: </a:t>
            </a:r>
            <a:br>
              <a:rPr lang="en-US" altLang="en-US" sz="2800" dirty="0">
                <a:solidFill>
                  <a:schemeClr val="bg1"/>
                </a:solidFill>
              </a:rPr>
            </a:br>
            <a:r>
              <a:rPr lang="en-US" altLang="en-US" sz="2800" dirty="0" err="1">
                <a:solidFill>
                  <a:schemeClr val="bg1"/>
                </a:solidFill>
              </a:rPr>
              <a:t>Mindstorms</a:t>
            </a:r>
            <a:r>
              <a:rPr lang="en-US" altLang="en-US" sz="2800" dirty="0">
                <a:solidFill>
                  <a:schemeClr val="bg1"/>
                </a:solidFill>
              </a:rPr>
              <a:t> Sensor Program Part A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143000"/>
            <a:ext cx="8229600" cy="4525963"/>
          </a:xfrm>
        </p:spPr>
        <p:txBody>
          <a:bodyPr/>
          <a:lstStyle/>
          <a:p>
            <a:pPr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altLang="en-US" dirty="0">
                <a:solidFill>
                  <a:srgbClr val="000066"/>
                </a:solidFill>
              </a:rPr>
              <a:t>Port 1 touch sensor</a:t>
            </a:r>
          </a:p>
          <a:p>
            <a:pPr lvl="1">
              <a:lnSpc>
                <a:spcPct val="90000"/>
              </a:lnSpc>
            </a:pPr>
            <a:r>
              <a:rPr lang="en-US" altLang="en-US" sz="2400" dirty="0">
                <a:solidFill>
                  <a:srgbClr val="000066"/>
                </a:solidFill>
              </a:rPr>
              <a:t>Starts program</a:t>
            </a:r>
          </a:p>
          <a:p>
            <a:pPr lvl="1">
              <a:lnSpc>
                <a:spcPct val="90000"/>
              </a:lnSpc>
            </a:pPr>
            <a:r>
              <a:rPr lang="en-US" altLang="en-US" sz="2400" dirty="0">
                <a:solidFill>
                  <a:srgbClr val="000066"/>
                </a:solidFill>
              </a:rPr>
              <a:t>Starts motor on Port A</a:t>
            </a:r>
          </a:p>
          <a:p>
            <a:pPr lvl="1">
              <a:lnSpc>
                <a:spcPct val="90000"/>
              </a:lnSpc>
            </a:pPr>
            <a:r>
              <a:rPr lang="en-US" altLang="en-US" sz="2400" dirty="0">
                <a:solidFill>
                  <a:srgbClr val="000066"/>
                </a:solidFill>
              </a:rPr>
              <a:t>Reverses direction of </a:t>
            </a:r>
            <a:r>
              <a:rPr lang="en-US" altLang="en-US" sz="2400" dirty="0" smtClean="0">
                <a:solidFill>
                  <a:srgbClr val="000066"/>
                </a:solidFill>
              </a:rPr>
              <a:t>motor</a:t>
            </a:r>
          </a:p>
          <a:p>
            <a:pPr lvl="1">
              <a:lnSpc>
                <a:spcPct val="90000"/>
              </a:lnSpc>
            </a:pPr>
            <a:endParaRPr lang="en-US" altLang="en-US" sz="2400" dirty="0">
              <a:solidFill>
                <a:srgbClr val="000066"/>
              </a:solidFill>
            </a:endParaRPr>
          </a:p>
          <a:p>
            <a:pPr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altLang="en-US" dirty="0">
                <a:solidFill>
                  <a:srgbClr val="000066"/>
                </a:solidFill>
              </a:rPr>
              <a:t>Port 2 touch sensor </a:t>
            </a:r>
          </a:p>
          <a:p>
            <a:pPr lvl="1">
              <a:lnSpc>
                <a:spcPct val="90000"/>
              </a:lnSpc>
            </a:pPr>
            <a:r>
              <a:rPr lang="en-US" altLang="en-US" sz="2400" dirty="0">
                <a:solidFill>
                  <a:srgbClr val="000066"/>
                </a:solidFill>
              </a:rPr>
              <a:t>Stops motor on Port A</a:t>
            </a:r>
          </a:p>
          <a:p>
            <a:pPr lvl="1">
              <a:lnSpc>
                <a:spcPct val="90000"/>
              </a:lnSpc>
            </a:pPr>
            <a:r>
              <a:rPr lang="en-US" altLang="en-US" sz="2400" dirty="0">
                <a:solidFill>
                  <a:srgbClr val="000066"/>
                </a:solidFill>
              </a:rPr>
              <a:t>Ends </a:t>
            </a:r>
            <a:r>
              <a:rPr lang="en-US" altLang="en-US" sz="2400" dirty="0" smtClean="0">
                <a:solidFill>
                  <a:srgbClr val="000066"/>
                </a:solidFill>
              </a:rPr>
              <a:t>program</a:t>
            </a:r>
          </a:p>
          <a:p>
            <a:pPr lvl="1">
              <a:lnSpc>
                <a:spcPct val="90000"/>
              </a:lnSpc>
            </a:pPr>
            <a:endParaRPr lang="en-US" altLang="en-US" sz="2400" dirty="0">
              <a:solidFill>
                <a:srgbClr val="000066"/>
              </a:solidFill>
            </a:endParaRPr>
          </a:p>
          <a:p>
            <a:pPr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altLang="en-US" dirty="0">
                <a:solidFill>
                  <a:srgbClr val="000066"/>
                </a:solidFill>
              </a:rPr>
              <a:t>Port B motor</a:t>
            </a:r>
          </a:p>
          <a:p>
            <a:pPr lvl="1">
              <a:lnSpc>
                <a:spcPct val="90000"/>
              </a:lnSpc>
            </a:pPr>
            <a:r>
              <a:rPr lang="en-US" altLang="en-US" sz="2400" dirty="0">
                <a:solidFill>
                  <a:srgbClr val="000066"/>
                </a:solidFill>
              </a:rPr>
              <a:t>Varies speed of Port A motor</a:t>
            </a:r>
          </a:p>
        </p:txBody>
      </p:sp>
      <p:pic>
        <p:nvPicPr>
          <p:cNvPr id="5" name="Picture 2" descr="http://engineering.nyu.edu/sites/polyproto.poly.edu/files/engineering_long_color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770" y="6172200"/>
            <a:ext cx="3199551" cy="4329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458200" cy="1143000"/>
          </a:xfrm>
        </p:spPr>
        <p:txBody>
          <a:bodyPr/>
          <a:lstStyle/>
          <a:p>
            <a:r>
              <a:rPr lang="en-US" altLang="en-US" sz="2800" dirty="0">
                <a:solidFill>
                  <a:schemeClr val="bg1"/>
                </a:solidFill>
              </a:rPr>
              <a:t>Procedure: </a:t>
            </a:r>
            <a:br>
              <a:rPr lang="en-US" altLang="en-US" sz="2800" dirty="0">
                <a:solidFill>
                  <a:schemeClr val="bg1"/>
                </a:solidFill>
              </a:rPr>
            </a:br>
            <a:r>
              <a:rPr lang="en-US" altLang="en-US" sz="2800" dirty="0" err="1">
                <a:solidFill>
                  <a:schemeClr val="bg1"/>
                </a:solidFill>
              </a:rPr>
              <a:t>Mindstorms</a:t>
            </a:r>
            <a:r>
              <a:rPr lang="en-US" altLang="en-US" sz="2800" dirty="0">
                <a:solidFill>
                  <a:schemeClr val="bg1"/>
                </a:solidFill>
              </a:rPr>
              <a:t> Sensor Program Part B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en-US" dirty="0">
                <a:solidFill>
                  <a:srgbClr val="000066"/>
                </a:solidFill>
              </a:rPr>
              <a:t>Port 3 ultrasonic sensor</a:t>
            </a:r>
          </a:p>
          <a:p>
            <a:pPr lvl="1"/>
            <a:r>
              <a:rPr lang="en-US" altLang="en-US" sz="2400" dirty="0">
                <a:solidFill>
                  <a:srgbClr val="000066"/>
                </a:solidFill>
              </a:rPr>
              <a:t>Reverse direction of motor when greater than 20cm from wall</a:t>
            </a:r>
          </a:p>
          <a:p>
            <a:pPr lvl="1"/>
            <a:r>
              <a:rPr lang="en-US" altLang="en-US" sz="2400" dirty="0">
                <a:solidFill>
                  <a:srgbClr val="000066"/>
                </a:solidFill>
              </a:rPr>
              <a:t>Reverse direction of motor when less than 8cm from wall</a:t>
            </a:r>
          </a:p>
          <a:p>
            <a:endParaRPr lang="en-US" altLang="en-US" dirty="0"/>
          </a:p>
        </p:txBody>
      </p:sp>
      <p:pic>
        <p:nvPicPr>
          <p:cNvPr id="5" name="Picture 2" descr="http://engineering.nyu.edu/sites/polyproto.poly.edu/files/engineering_long_color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770" y="6172200"/>
            <a:ext cx="3199551" cy="4329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458200" cy="1143000"/>
          </a:xfrm>
        </p:spPr>
        <p:txBody>
          <a:bodyPr/>
          <a:lstStyle/>
          <a:p>
            <a:r>
              <a:rPr lang="en-US" altLang="en-US" sz="2800" dirty="0">
                <a:solidFill>
                  <a:schemeClr val="bg1"/>
                </a:solidFill>
              </a:rPr>
              <a:t>Procedure: </a:t>
            </a:r>
            <a:br>
              <a:rPr lang="en-US" altLang="en-US" sz="2800" dirty="0">
                <a:solidFill>
                  <a:schemeClr val="bg1"/>
                </a:solidFill>
              </a:rPr>
            </a:br>
            <a:r>
              <a:rPr lang="en-US" altLang="en-US" sz="2800" dirty="0" err="1">
                <a:solidFill>
                  <a:schemeClr val="bg1"/>
                </a:solidFill>
              </a:rPr>
              <a:t>Mindstorms</a:t>
            </a:r>
            <a:r>
              <a:rPr lang="en-US" altLang="en-US" sz="2800" dirty="0">
                <a:solidFill>
                  <a:schemeClr val="bg1"/>
                </a:solidFill>
              </a:rPr>
              <a:t> Sensor Program Part C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en-US" dirty="0">
                <a:solidFill>
                  <a:srgbClr val="000066"/>
                </a:solidFill>
              </a:rPr>
              <a:t>Port 4 light sensor</a:t>
            </a:r>
          </a:p>
          <a:p>
            <a:pPr lvl="1"/>
            <a:r>
              <a:rPr lang="en-US" altLang="en-US" sz="2400" dirty="0">
                <a:solidFill>
                  <a:srgbClr val="000066"/>
                </a:solidFill>
              </a:rPr>
              <a:t>Stops motor when red ball </a:t>
            </a:r>
            <a:r>
              <a:rPr lang="en-US" altLang="en-US" sz="2400">
                <a:solidFill>
                  <a:srgbClr val="000066"/>
                </a:solidFill>
              </a:rPr>
              <a:t>is </a:t>
            </a:r>
            <a:r>
              <a:rPr lang="en-US" altLang="en-US" sz="2400" smtClean="0">
                <a:solidFill>
                  <a:srgbClr val="000066"/>
                </a:solidFill>
              </a:rPr>
              <a:t>detected (value </a:t>
            </a:r>
            <a:r>
              <a:rPr lang="en-US" altLang="en-US" sz="2400" dirty="0">
                <a:solidFill>
                  <a:srgbClr val="000066"/>
                </a:solidFill>
              </a:rPr>
              <a:t>greater than 45)</a:t>
            </a:r>
          </a:p>
          <a:p>
            <a:pPr lvl="1"/>
            <a:r>
              <a:rPr lang="en-US" altLang="en-US" sz="2400" dirty="0">
                <a:solidFill>
                  <a:srgbClr val="000066"/>
                </a:solidFill>
              </a:rPr>
              <a:t>Ends program</a:t>
            </a:r>
          </a:p>
          <a:p>
            <a:endParaRPr lang="en-US" altLang="en-US" dirty="0"/>
          </a:p>
        </p:txBody>
      </p:sp>
      <p:pic>
        <p:nvPicPr>
          <p:cNvPr id="5" name="Picture 2" descr="http://engineering.nyu.edu/sites/polyproto.poly.edu/files/engineering_long_color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770" y="6172200"/>
            <a:ext cx="3199551" cy="4329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NYU Schools Master 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225</TotalTime>
  <Words>279</Words>
  <Application>Microsoft Office PowerPoint</Application>
  <PresentationFormat>On-screen Show (4:3)</PresentationFormat>
  <Paragraphs>87</Paragraphs>
  <Slides>11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11</vt:i4>
      </vt:variant>
    </vt:vector>
  </HeadingPairs>
  <TitlesOfParts>
    <vt:vector size="13" baseType="lpstr">
      <vt:lpstr>Default Design</vt:lpstr>
      <vt:lpstr>NYU Schools Master Template</vt:lpstr>
      <vt:lpstr>EG1003: Introduction to Engineering and Design</vt:lpstr>
      <vt:lpstr>Overview</vt:lpstr>
      <vt:lpstr>Objectives</vt:lpstr>
      <vt:lpstr>Concept : Control Systems</vt:lpstr>
      <vt:lpstr>Concept: Sensors</vt:lpstr>
      <vt:lpstr>Materials</vt:lpstr>
      <vt:lpstr>Procedure:  Mindstorms Sensor Program Part A</vt:lpstr>
      <vt:lpstr>Procedure:  Mindstorms Sensor Program Part B</vt:lpstr>
      <vt:lpstr>Procedure:  Mindstorms Sensor Program Part C</vt:lpstr>
      <vt:lpstr>Assignment: Report/Presentation</vt:lpstr>
      <vt:lpstr>Closing</vt:lpstr>
    </vt:vector>
  </TitlesOfParts>
  <Company>Boober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Laboratory 6:  Sensors / Component Testing</dc:title>
  <dc:creator>Michelle Tsang</dc:creator>
  <cp:lastModifiedBy>matthew</cp:lastModifiedBy>
  <cp:revision>76</cp:revision>
  <dcterms:created xsi:type="dcterms:W3CDTF">2003-09-13T19:17:31Z</dcterms:created>
  <dcterms:modified xsi:type="dcterms:W3CDTF">2014-02-25T00:59:51Z</dcterms:modified>
</cp:coreProperties>
</file>