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04" r:id="rId2"/>
  </p:sldMasterIdLst>
  <p:notesMasterIdLst>
    <p:notesMasterId r:id="rId15"/>
  </p:notesMasterIdLst>
  <p:sldIdLst>
    <p:sldId id="258" r:id="rId3"/>
    <p:sldId id="275" r:id="rId4"/>
    <p:sldId id="259" r:id="rId5"/>
    <p:sldId id="260" r:id="rId6"/>
    <p:sldId id="261" r:id="rId7"/>
    <p:sldId id="262" r:id="rId8"/>
    <p:sldId id="268" r:id="rId9"/>
    <p:sldId id="273" r:id="rId10"/>
    <p:sldId id="274" r:id="rId11"/>
    <p:sldId id="276" r:id="rId12"/>
    <p:sldId id="270" r:id="rId13"/>
    <p:sldId id="272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64" autoAdjust="0"/>
    <p:restoredTop sz="94660"/>
  </p:normalViewPr>
  <p:slideViewPr>
    <p:cSldViewPr>
      <p:cViewPr>
        <p:scale>
          <a:sx n="40" d="100"/>
          <a:sy n="40" d="100"/>
        </p:scale>
        <p:origin x="-1472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0BA9ECF-4B14-4F08-B7AD-B6053288C8D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28904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10ABDD-D628-499E-8039-47FBEAAA8671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10ABDD-D628-499E-8039-47FBEAAA8671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D8BC45-15C8-4F0C-8B23-D55367A009B6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931A6A-119D-4DAF-B6D0-C05004751C2E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9346E1-D623-43B2-8360-D507D6FA6EA8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B8832A-5CCB-4C16-9BB9-81D254B2D8D5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8FEE9A-8709-497E-B946-8D4522DC6E68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A9537D-3D45-4CEF-9AD8-06233F3113B5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5C0E11-D849-4A8D-8510-2FF6D142318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2837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2933CA-F7F3-4E2C-B85E-BF3B10C8FFC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5592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A28A18-ED74-42FF-9E58-11DA525474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79758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3BBB139-41DA-4711-919A-AE820F8821B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35486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3" y="2111809"/>
            <a:ext cx="3810941" cy="4174691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1"/>
          </p:nvPr>
        </p:nvSpPr>
        <p:spPr>
          <a:xfrm>
            <a:off x="4672577" y="950131"/>
            <a:ext cx="4480560" cy="5907869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6712" y="305319"/>
            <a:ext cx="2740741" cy="353484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5A6F2974-51C0-4631-A513-FBAA6818B55C}" type="datetime1">
              <a:rPr lang="en-US" altLang="en-US"/>
              <a:pPr/>
              <a:t>3/3/2014</a:t>
            </a:fld>
            <a:endParaRPr lang="en-US" altLang="en-US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fld id="{C450E294-4170-4C1A-841F-9F6EC6A4C46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92249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/>
          <p:cNvSpPr>
            <a:spLocks noGrp="1"/>
          </p:cNvSpPr>
          <p:nvPr>
            <p:ph type="pic" sz="quarter" idx="10"/>
          </p:nvPr>
        </p:nvSpPr>
        <p:spPr>
          <a:xfrm>
            <a:off x="-9144" y="0"/>
            <a:ext cx="9153144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227753" y="2043258"/>
            <a:ext cx="3637261" cy="2415052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>
              <a:spcBef>
                <a:spcPts val="0"/>
              </a:spcBef>
              <a:defRPr sz="3000" b="1" i="0">
                <a:solidFill>
                  <a:schemeClr val="bg1"/>
                </a:solidFill>
                <a:latin typeface="Arial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27013" y="4958531"/>
            <a:ext cx="1783159" cy="4826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spcBef>
                <a:spcPts val="0"/>
              </a:spcBef>
              <a:defRPr sz="1000" baseline="0">
                <a:solidFill>
                  <a:srgbClr val="FFFFFF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197930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Tit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9153525" cy="6877051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8315325" y="389467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endParaRPr lang="en-US" sz="1800" smtClean="0"/>
          </a:p>
        </p:txBody>
      </p:sp>
      <p:pic>
        <p:nvPicPr>
          <p:cNvPr id="6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9638" y="317500"/>
            <a:ext cx="16891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 Placeholder 2"/>
          <p:cNvSpPr>
            <a:spLocks noGrp="1"/>
          </p:cNvSpPr>
          <p:nvPr>
            <p:ph idx="11"/>
          </p:nvPr>
        </p:nvSpPr>
        <p:spPr>
          <a:xfrm>
            <a:off x="0" y="0"/>
            <a:ext cx="4480560" cy="6875432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4997268" y="2111809"/>
            <a:ext cx="3737844" cy="4174691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3000" b="1" i="0">
                <a:solidFill>
                  <a:srgbClr val="FFFFFF"/>
                </a:solidFill>
                <a:latin typeface="Arial"/>
                <a:cs typeface="Arial"/>
              </a:defRPr>
            </a:lvl1pPr>
            <a:lvl2pPr marL="0" indent="0">
              <a:spcBef>
                <a:spcPts val="0"/>
              </a:spcBef>
              <a:buNone/>
              <a:defRPr baseline="0"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7916274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3" y="2111809"/>
            <a:ext cx="3810941" cy="4174691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1"/>
          </p:nvPr>
        </p:nvSpPr>
        <p:spPr>
          <a:xfrm>
            <a:off x="4672577" y="950131"/>
            <a:ext cx="4480560" cy="5907869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6712" y="305319"/>
            <a:ext cx="2740741" cy="353484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5A6F2974-51C0-4631-A513-FBAA6818B55C}" type="datetime1">
              <a:rPr lang="en-US" altLang="en-US" smtClean="0"/>
              <a:pPr/>
              <a:t>3/3/2014</a:t>
            </a:fld>
            <a:endParaRPr lang="en-US" altLang="en-US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fld id="{C450E294-4170-4C1A-841F-9F6EC6A4C46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3729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3" y="2111809"/>
            <a:ext cx="8315553" cy="4174691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176712" y="305319"/>
            <a:ext cx="2740741" cy="353484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7EBF3A3C-C1A8-4FAF-B01A-8A75CF43FA9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9858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A8129-CF80-4C0F-8564-59648B13DAE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29330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6CED5-E6E9-4A40-87E3-06B3CBB313B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5613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0A8129-CF80-4C0F-8564-59648B13DAE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26466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C669A-F205-482A-9396-92FFE1B1A41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72065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3BBB139-41DA-4711-919A-AE820F8821B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35486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3" y="2111809"/>
            <a:ext cx="3810941" cy="4174691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1"/>
          </p:nvPr>
        </p:nvSpPr>
        <p:spPr>
          <a:xfrm>
            <a:off x="4672577" y="950131"/>
            <a:ext cx="4480560" cy="5907869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6712" y="305319"/>
            <a:ext cx="2740741" cy="353484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5A6F2974-51C0-4631-A513-FBAA6818B55C}" type="datetime1">
              <a:rPr lang="en-US" altLang="en-US"/>
              <a:pPr/>
              <a:t>3/3/2014</a:t>
            </a:fld>
            <a:endParaRPr lang="en-US" altLang="en-US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fld id="{C450E294-4170-4C1A-841F-9F6EC6A4C46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9224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A21900-02FF-4627-BE8B-B9917769C2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2457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D6CED5-E6E9-4A40-87E3-06B3CBB313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158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8A3BC4-A70B-4DF2-B371-D27AD77C3A2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5729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5C669A-F205-482A-9396-92FFE1B1A4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9776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2F68CD-816B-424A-857E-90E67EEF212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464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1BBEA9-BDF4-4A05-8E75-14F4A7018D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2794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938874-243A-4ACF-94C9-225F056C31E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0426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18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EBF3A3C-C1A8-4FAF-B01A-8A75CF43FA9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rgbClr val="006699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rgbClr val="006699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006699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006699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nyu_white.png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88" y="313267"/>
            <a:ext cx="6731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" y="0"/>
            <a:ext cx="9153525" cy="950384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028" name="Picture 1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3" y="317500"/>
            <a:ext cx="16891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618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618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</a:defRPr>
            </a:lvl1pPr>
          </a:lstStyle>
          <a:p>
            <a:fld id="{7EBF3A3C-C1A8-4FAF-B01A-8A75CF43FA9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10" r:id="rId5"/>
    <p:sldLayoutId id="2147483711" r:id="rId6"/>
    <p:sldLayoutId id="2147483712" r:id="rId7"/>
    <p:sldLayoutId id="2147483713" r:id="rId8"/>
    <p:sldLayoutId id="2147483702" r:id="rId9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4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28650" indent="-1714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085850" indent="-1714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Courier New" pitchFamily="49" charset="0"/>
        <a:buChar char="o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1145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400175" y="304800"/>
            <a:ext cx="7772400" cy="685800"/>
          </a:xfrm>
        </p:spPr>
        <p:txBody>
          <a:bodyPr/>
          <a:lstStyle/>
          <a:p>
            <a:r>
              <a:rPr lang="en-US" sz="2400" dirty="0" smtClean="0">
                <a:solidFill>
                  <a:schemeClr val="bg1"/>
                </a:solidFill>
              </a:rPr>
              <a:t>EG1003: Introduction to Engineering and Design</a:t>
            </a:r>
            <a:endParaRPr lang="en-US" altLang="en-US" sz="2400" dirty="0">
              <a:solidFill>
                <a:schemeClr val="bg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pPr algn="ctr"/>
            <a:r>
              <a:rPr lang="en-US" altLang="en-US" sz="4400" dirty="0" smtClean="0">
                <a:solidFill>
                  <a:srgbClr val="000066"/>
                </a:solidFill>
              </a:rPr>
              <a:t>Laboratory 4: Sensors</a:t>
            </a:r>
            <a:r>
              <a:rPr lang="en-US" altLang="en-US" sz="4400" dirty="0" smtClean="0">
                <a:solidFill>
                  <a:schemeClr val="bg1"/>
                </a:solidFill>
              </a:rPr>
              <a:t> </a:t>
            </a:r>
            <a:endParaRPr lang="en-US" altLang="en-US" sz="4400" dirty="0">
              <a:solidFill>
                <a:srgbClr val="000066"/>
              </a:solidFill>
            </a:endParaRPr>
          </a:p>
        </p:txBody>
      </p:sp>
      <p:pic>
        <p:nvPicPr>
          <p:cNvPr id="7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Image:Lab_sensors_8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399" y="2971800"/>
            <a:ext cx="4143375" cy="203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458200" cy="1143000"/>
          </a:xfrm>
        </p:spPr>
        <p:txBody>
          <a:bodyPr/>
          <a:lstStyle/>
          <a:p>
            <a:r>
              <a:rPr lang="en-US" altLang="en-US" sz="2800" dirty="0">
                <a:solidFill>
                  <a:schemeClr val="bg1"/>
                </a:solidFill>
              </a:rPr>
              <a:t>Procedure: </a:t>
            </a:r>
            <a:br>
              <a:rPr lang="en-US" altLang="en-US" sz="2800" dirty="0">
                <a:solidFill>
                  <a:schemeClr val="bg1"/>
                </a:solidFill>
              </a:rPr>
            </a:br>
            <a:r>
              <a:rPr lang="en-US" altLang="en-US" sz="2800" dirty="0" smtClean="0">
                <a:solidFill>
                  <a:schemeClr val="bg1"/>
                </a:solidFill>
              </a:rPr>
              <a:t>Light Sensor</a:t>
            </a:r>
            <a:endParaRPr lang="en-US" altLang="en-US" sz="2800" dirty="0">
              <a:solidFill>
                <a:schemeClr val="bg1"/>
              </a:solidFill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0066"/>
                </a:solidFill>
              </a:rPr>
              <a:t>Write a program for </a:t>
            </a:r>
            <a:r>
              <a:rPr lang="en-US" sz="2800" dirty="0">
                <a:solidFill>
                  <a:srgbClr val="000066"/>
                </a:solidFill>
              </a:rPr>
              <a:t>obtaining the light intensity and displaying it on the NXT's </a:t>
            </a:r>
            <a:r>
              <a:rPr lang="en-US" sz="2800" dirty="0" smtClean="0">
                <a:solidFill>
                  <a:srgbClr val="000066"/>
                </a:solidFill>
              </a:rPr>
              <a:t>screen</a:t>
            </a:r>
            <a:endParaRPr lang="en-US" altLang="en-US" sz="2800" dirty="0">
              <a:solidFill>
                <a:srgbClr val="000066"/>
              </a:solidFill>
            </a:endParaRP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https://manual.eg.poly.edu/images/e/e3/Lab_sensors_88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3505198"/>
            <a:ext cx="4448175" cy="2209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40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04800"/>
            <a:ext cx="8229600" cy="1143000"/>
          </a:xfrm>
        </p:spPr>
        <p:txBody>
          <a:bodyPr/>
          <a:lstStyle/>
          <a:p>
            <a:r>
              <a:rPr lang="en-US" altLang="en-US" sz="3200" dirty="0">
                <a:solidFill>
                  <a:schemeClr val="bg1"/>
                </a:solidFill>
              </a:rPr>
              <a:t>Assignment: Report/Presentation</a:t>
            </a:r>
            <a:endParaRPr lang="en-US" altLang="en-US" sz="3200" b="0" dirty="0">
              <a:solidFill>
                <a:schemeClr val="bg1"/>
              </a:solidFill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524000"/>
            <a:ext cx="8610600" cy="49530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000066"/>
                </a:solidFill>
              </a:rPr>
              <a:t>No report for this lab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altLang="en-US" dirty="0">
              <a:solidFill>
                <a:srgbClr val="000066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000066"/>
                </a:solidFill>
              </a:rPr>
              <a:t>No Presentation for this lab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altLang="en-US" dirty="0">
              <a:solidFill>
                <a:srgbClr val="000066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000066"/>
                </a:solidFill>
              </a:rPr>
              <a:t>Milestone </a:t>
            </a:r>
            <a:r>
              <a:rPr lang="en-US" altLang="en-US" dirty="0" smtClean="0">
                <a:solidFill>
                  <a:srgbClr val="000066"/>
                </a:solidFill>
              </a:rPr>
              <a:t>1 </a:t>
            </a:r>
            <a:r>
              <a:rPr lang="en-US" altLang="en-US" dirty="0">
                <a:solidFill>
                  <a:srgbClr val="000066"/>
                </a:solidFill>
              </a:rPr>
              <a:t>due next recitation</a:t>
            </a:r>
          </a:p>
          <a:p>
            <a:endParaRPr lang="en-US" altLang="en-US" sz="2800" dirty="0">
              <a:solidFill>
                <a:srgbClr val="000066"/>
              </a:solidFill>
            </a:endParaRP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bg1"/>
                </a:solidFill>
              </a:rPr>
              <a:t>Closing</a:t>
            </a:r>
            <a:endParaRPr lang="en-US" altLang="en-US" b="0" dirty="0">
              <a:solidFill>
                <a:schemeClr val="bg1"/>
              </a:solidFill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676400"/>
            <a:ext cx="7848600" cy="4953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000066"/>
                </a:solidFill>
              </a:rPr>
              <a:t>Have all lab notes signed by TA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dirty="0">
              <a:solidFill>
                <a:srgbClr val="000066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000066"/>
                </a:solidFill>
              </a:rPr>
              <a:t>Each team member should have turn using software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dirty="0">
              <a:solidFill>
                <a:srgbClr val="000066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000066"/>
                </a:solidFill>
              </a:rPr>
              <a:t>Return all unused materials to TA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2296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bg1"/>
                </a:solidFill>
              </a:rPr>
              <a:t>Overview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1219200" y="1676400"/>
            <a:ext cx="8229600" cy="452596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000066"/>
                </a:solidFill>
              </a:rPr>
              <a:t>Objective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000066"/>
                </a:solidFill>
              </a:rPr>
              <a:t>Background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000066"/>
                </a:solidFill>
              </a:rPr>
              <a:t>Materials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000066"/>
                </a:solidFill>
              </a:rPr>
              <a:t>Procedure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000066"/>
                </a:solidFill>
              </a:rPr>
              <a:t>Report / Presentation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000066"/>
                </a:solidFill>
              </a:rPr>
              <a:t>Closing</a:t>
            </a:r>
          </a:p>
        </p:txBody>
      </p:sp>
      <p:pic>
        <p:nvPicPr>
          <p:cNvPr id="7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1187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990600"/>
          </a:xfrm>
        </p:spPr>
        <p:txBody>
          <a:bodyPr/>
          <a:lstStyle/>
          <a:p>
            <a:r>
              <a:rPr lang="en-US" altLang="en-US" dirty="0">
                <a:solidFill>
                  <a:schemeClr val="bg1"/>
                </a:solidFill>
              </a:rPr>
              <a:t>Objectives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752600"/>
            <a:ext cx="8382000" cy="4191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000066"/>
                </a:solidFill>
                <a:latin typeface="Arial Unicode MS" pitchFamily="34" charset="-128"/>
                <a:cs typeface="Times New Roman" pitchFamily="18" charset="0"/>
              </a:rPr>
              <a:t>Design two sensor programs</a:t>
            </a:r>
          </a:p>
          <a:p>
            <a:pPr lvl="1"/>
            <a:r>
              <a:rPr lang="en-US" altLang="en-US" sz="2400" dirty="0" err="1">
                <a:solidFill>
                  <a:srgbClr val="000066"/>
                </a:solidFill>
                <a:latin typeface="Arial Unicode MS" pitchFamily="34" charset="-128"/>
                <a:cs typeface="Times New Roman" pitchFamily="18" charset="0"/>
              </a:rPr>
              <a:t>Mindstorms</a:t>
            </a:r>
            <a:r>
              <a:rPr lang="en-US" altLang="en-US" sz="2400" dirty="0">
                <a:solidFill>
                  <a:srgbClr val="000066"/>
                </a:solidFill>
                <a:latin typeface="Arial Unicode MS" pitchFamily="34" charset="-128"/>
                <a:cs typeface="Times New Roman" pitchFamily="18" charset="0"/>
              </a:rPr>
              <a:t>: use sensors to stop a motor when a red ball is detected</a:t>
            </a:r>
          </a:p>
          <a:p>
            <a:pPr lvl="1"/>
            <a:r>
              <a:rPr lang="en-US" altLang="en-US" sz="2400" dirty="0" err="1">
                <a:solidFill>
                  <a:srgbClr val="000066"/>
                </a:solidFill>
                <a:latin typeface="Arial Unicode MS" pitchFamily="34" charset="-128"/>
                <a:cs typeface="Times New Roman" pitchFamily="18" charset="0"/>
              </a:rPr>
              <a:t>LabVIEW</a:t>
            </a:r>
            <a:r>
              <a:rPr lang="en-US" altLang="en-US" sz="2400" dirty="0">
                <a:solidFill>
                  <a:srgbClr val="000066"/>
                </a:solidFill>
                <a:latin typeface="Arial Unicode MS" pitchFamily="34" charset="-128"/>
                <a:cs typeface="Times New Roman" pitchFamily="18" charset="0"/>
              </a:rPr>
              <a:t>: use a thermocouple to measure temperature in a heating and cooling program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sz="1200" dirty="0">
              <a:solidFill>
                <a:srgbClr val="000066"/>
              </a:solidFill>
              <a:latin typeface="Arial Unicode MS" pitchFamily="34" charset="-128"/>
              <a:cs typeface="Times New Roman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000066"/>
                </a:solidFill>
                <a:latin typeface="Arial Unicode MS" pitchFamily="34" charset="-128"/>
                <a:cs typeface="Times New Roman" pitchFamily="18" charset="0"/>
              </a:rPr>
              <a:t>Apply sensors to Semester-Long</a:t>
            </a:r>
            <a:r>
              <a:rPr lang="en-US" altLang="en-US" dirty="0">
                <a:solidFill>
                  <a:srgbClr val="000066"/>
                </a:solidFill>
                <a:cs typeface="Times New Roman" pitchFamily="18" charset="0"/>
              </a:rPr>
              <a:t> Design Projects </a:t>
            </a:r>
          </a:p>
        </p:txBody>
      </p:sp>
      <p:pic>
        <p:nvPicPr>
          <p:cNvPr id="7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152400"/>
            <a:ext cx="82296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bg1"/>
                </a:solidFill>
              </a:rPr>
              <a:t>Concept : Control Systems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85800" y="1219200"/>
            <a:ext cx="7924800" cy="48768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000066"/>
                </a:solidFill>
              </a:rPr>
              <a:t>Control system</a:t>
            </a:r>
          </a:p>
          <a:p>
            <a:pPr lvl="1"/>
            <a:r>
              <a:rPr lang="en-US" altLang="en-US" dirty="0">
                <a:solidFill>
                  <a:srgbClr val="000066"/>
                </a:solidFill>
              </a:rPr>
              <a:t>System created to read and analyze data </a:t>
            </a:r>
          </a:p>
          <a:p>
            <a:pPr lvl="1"/>
            <a:r>
              <a:rPr lang="en-US" altLang="en-US" dirty="0">
                <a:solidFill>
                  <a:srgbClr val="000066"/>
                </a:solidFill>
              </a:rPr>
              <a:t>Use analyzed data for appropriate action  </a:t>
            </a:r>
          </a:p>
          <a:p>
            <a:pPr lvl="1"/>
            <a:r>
              <a:rPr lang="en-US" altLang="en-US" dirty="0">
                <a:solidFill>
                  <a:srgbClr val="000066"/>
                </a:solidFill>
              </a:rPr>
              <a:t>Examples:</a:t>
            </a:r>
          </a:p>
          <a:p>
            <a:pPr lvl="2"/>
            <a:r>
              <a:rPr lang="en-US" altLang="en-US" sz="2400" dirty="0">
                <a:solidFill>
                  <a:srgbClr val="000066"/>
                </a:solidFill>
              </a:rPr>
              <a:t>Thermal controls </a:t>
            </a:r>
          </a:p>
          <a:p>
            <a:pPr lvl="2"/>
            <a:r>
              <a:rPr lang="en-US" altLang="en-US" sz="2400" dirty="0">
                <a:solidFill>
                  <a:srgbClr val="000066"/>
                </a:solidFill>
              </a:rPr>
              <a:t>Lighting systems</a:t>
            </a:r>
          </a:p>
          <a:p>
            <a:pPr lvl="2"/>
            <a:r>
              <a:rPr lang="en-US" altLang="en-US" sz="2400" dirty="0">
                <a:solidFill>
                  <a:srgbClr val="000066"/>
                </a:solidFill>
              </a:rPr>
              <a:t>Alarm systems</a:t>
            </a:r>
          </a:p>
          <a:p>
            <a:pPr lvl="2"/>
            <a:r>
              <a:rPr lang="en-US" altLang="en-US" sz="2400" dirty="0">
                <a:solidFill>
                  <a:srgbClr val="000066"/>
                </a:solidFill>
              </a:rPr>
              <a:t>Motion sensors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bg1"/>
                </a:solidFill>
              </a:rPr>
              <a:t>Concept: Sensors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533400" y="1143000"/>
            <a:ext cx="8610600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altLang="en-US" sz="2400" dirty="0">
                <a:solidFill>
                  <a:srgbClr val="000066"/>
                </a:solidFill>
                <a:latin typeface="Tahoma" pitchFamily="34" charset="0"/>
              </a:rPr>
              <a:t>Sensors </a:t>
            </a:r>
          </a:p>
          <a:p>
            <a:pPr lvl="1">
              <a:buFontTx/>
              <a:buChar char="•"/>
            </a:pPr>
            <a:r>
              <a:rPr lang="en-US" altLang="en-US" sz="2400" dirty="0">
                <a:solidFill>
                  <a:srgbClr val="000066"/>
                </a:solidFill>
                <a:latin typeface="Tahoma" pitchFamily="34" charset="0"/>
              </a:rPr>
              <a:t>Read data from test environment </a:t>
            </a:r>
          </a:p>
          <a:p>
            <a:pPr lvl="1">
              <a:buFontTx/>
              <a:buChar char="•"/>
            </a:pPr>
            <a:r>
              <a:rPr lang="en-US" altLang="en-US" sz="2400" dirty="0">
                <a:solidFill>
                  <a:srgbClr val="000066"/>
                </a:solidFill>
                <a:latin typeface="Tahoma" pitchFamily="34" charset="0"/>
              </a:rPr>
              <a:t>Data converted to digital format for computer</a:t>
            </a:r>
          </a:p>
          <a:p>
            <a:pPr>
              <a:buFontTx/>
              <a:buChar char="•"/>
            </a:pPr>
            <a:endParaRPr lang="en-US" altLang="en-US" sz="2400" dirty="0">
              <a:solidFill>
                <a:srgbClr val="000066"/>
              </a:solidFill>
              <a:latin typeface="Tahoma" pitchFamily="34" charset="0"/>
            </a:endParaRPr>
          </a:p>
          <a:p>
            <a:pPr>
              <a:buFontTx/>
              <a:buChar char="•"/>
            </a:pPr>
            <a:r>
              <a:rPr lang="en-US" altLang="en-US" sz="2400" dirty="0">
                <a:solidFill>
                  <a:srgbClr val="000066"/>
                </a:solidFill>
                <a:latin typeface="Tahoma" pitchFamily="34" charset="0"/>
              </a:rPr>
              <a:t>Some sensor types:</a:t>
            </a:r>
          </a:p>
          <a:p>
            <a:pPr lvl="1">
              <a:buFontTx/>
              <a:buChar char="•"/>
            </a:pPr>
            <a:r>
              <a:rPr lang="en-US" altLang="en-US" sz="2400" dirty="0">
                <a:solidFill>
                  <a:srgbClr val="000066"/>
                </a:solidFill>
                <a:latin typeface="Tahoma" pitchFamily="34" charset="0"/>
              </a:rPr>
              <a:t>Light</a:t>
            </a:r>
          </a:p>
          <a:p>
            <a:pPr lvl="1">
              <a:buFontTx/>
              <a:buChar char="•"/>
            </a:pPr>
            <a:r>
              <a:rPr lang="en-US" altLang="en-US" sz="2400" dirty="0">
                <a:solidFill>
                  <a:srgbClr val="000066"/>
                </a:solidFill>
                <a:latin typeface="Tahoma" pitchFamily="34" charset="0"/>
              </a:rPr>
              <a:t>Temperature</a:t>
            </a:r>
          </a:p>
          <a:p>
            <a:pPr lvl="1">
              <a:buFontTx/>
              <a:buChar char="•"/>
            </a:pPr>
            <a:r>
              <a:rPr lang="en-US" altLang="en-US" sz="2400" dirty="0">
                <a:solidFill>
                  <a:srgbClr val="000066"/>
                </a:solidFill>
                <a:latin typeface="Tahoma" pitchFamily="34" charset="0"/>
              </a:rPr>
              <a:t>Ultrasonic</a:t>
            </a:r>
          </a:p>
          <a:p>
            <a:pPr lvl="1">
              <a:buFontTx/>
              <a:buChar char="•"/>
            </a:pPr>
            <a:r>
              <a:rPr lang="en-US" altLang="en-US" sz="2400" dirty="0">
                <a:solidFill>
                  <a:srgbClr val="000066"/>
                </a:solidFill>
                <a:latin typeface="Tahoma" pitchFamily="34" charset="0"/>
              </a:rPr>
              <a:t>Touch</a:t>
            </a:r>
          </a:p>
          <a:p>
            <a:pPr>
              <a:buFontTx/>
              <a:buChar char="•"/>
            </a:pPr>
            <a:endParaRPr lang="en-US" altLang="en-US" sz="2400" dirty="0">
              <a:solidFill>
                <a:srgbClr val="000066"/>
              </a:solidFill>
              <a:latin typeface="Tahoma" pitchFamily="34" charset="0"/>
            </a:endParaRPr>
          </a:p>
          <a:p>
            <a:pPr>
              <a:buFontTx/>
              <a:buChar char="•"/>
            </a:pPr>
            <a:r>
              <a:rPr lang="en-US" altLang="en-US" sz="2400" dirty="0">
                <a:solidFill>
                  <a:srgbClr val="000066"/>
                </a:solidFill>
                <a:latin typeface="Tahoma" pitchFamily="34" charset="0"/>
              </a:rPr>
              <a:t>Sensors connect to different control devices:</a:t>
            </a:r>
          </a:p>
          <a:p>
            <a:pPr lvl="1">
              <a:buFontTx/>
              <a:buChar char="•"/>
            </a:pPr>
            <a:r>
              <a:rPr lang="en-US" altLang="en-US" sz="2400" dirty="0">
                <a:solidFill>
                  <a:srgbClr val="000066"/>
                </a:solidFill>
                <a:latin typeface="Tahoma" pitchFamily="34" charset="0"/>
              </a:rPr>
              <a:t>Lego sensors -&gt; </a:t>
            </a:r>
            <a:r>
              <a:rPr lang="en-US" altLang="en-US" sz="2400" dirty="0" smtClean="0">
                <a:solidFill>
                  <a:srgbClr val="000066"/>
                </a:solidFill>
                <a:latin typeface="Tahoma" pitchFamily="34" charset="0"/>
              </a:rPr>
              <a:t>NXT/EV3 </a:t>
            </a:r>
            <a:endParaRPr lang="en-US" altLang="en-US" sz="2400" dirty="0">
              <a:solidFill>
                <a:srgbClr val="000066"/>
              </a:solidFill>
              <a:latin typeface="Tahoma" pitchFamily="34" charset="0"/>
            </a:endParaRPr>
          </a:p>
          <a:p>
            <a:pPr lvl="1">
              <a:buFontTx/>
              <a:buChar char="•"/>
            </a:pPr>
            <a:r>
              <a:rPr lang="en-US" altLang="en-US" sz="2400" dirty="0">
                <a:solidFill>
                  <a:srgbClr val="000066"/>
                </a:solidFill>
                <a:latin typeface="Tahoma" pitchFamily="34" charset="0"/>
              </a:rPr>
              <a:t>Thermocouple -&gt; DAC -&gt; PC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bg1"/>
                </a:solidFill>
              </a:rPr>
              <a:t>Materials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95400"/>
            <a:ext cx="5638800" cy="50292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dirty="0" err="1">
                <a:solidFill>
                  <a:srgbClr val="000066"/>
                </a:solidFill>
              </a:rPr>
              <a:t>Mindstorms</a:t>
            </a:r>
            <a:r>
              <a:rPr lang="en-US" altLang="en-US" dirty="0">
                <a:solidFill>
                  <a:srgbClr val="000066"/>
                </a:solidFill>
              </a:rPr>
              <a:t> sensor program</a:t>
            </a:r>
          </a:p>
          <a:p>
            <a:pPr lvl="1"/>
            <a:r>
              <a:rPr lang="en-US" altLang="en-US" sz="2400" dirty="0" smtClean="0">
                <a:solidFill>
                  <a:srgbClr val="000066"/>
                </a:solidFill>
              </a:rPr>
              <a:t>NXT/EV3</a:t>
            </a:r>
            <a:endParaRPr lang="en-US" altLang="en-US" sz="2400" dirty="0">
              <a:solidFill>
                <a:srgbClr val="000066"/>
              </a:solidFill>
            </a:endParaRPr>
          </a:p>
          <a:p>
            <a:pPr lvl="1"/>
            <a:r>
              <a:rPr lang="en-US" altLang="en-US" sz="2400" dirty="0">
                <a:solidFill>
                  <a:srgbClr val="000066"/>
                </a:solidFill>
              </a:rPr>
              <a:t>Test assembly </a:t>
            </a:r>
          </a:p>
          <a:p>
            <a:pPr lvl="1"/>
            <a:r>
              <a:rPr lang="en-US" altLang="en-US" sz="2400" dirty="0">
                <a:solidFill>
                  <a:srgbClr val="000066"/>
                </a:solidFill>
              </a:rPr>
              <a:t>Computer with </a:t>
            </a:r>
            <a:r>
              <a:rPr lang="en-US" altLang="en-US" sz="2400" dirty="0" err="1">
                <a:solidFill>
                  <a:srgbClr val="000066"/>
                </a:solidFill>
              </a:rPr>
              <a:t>Mindstorms</a:t>
            </a:r>
            <a:endParaRPr lang="en-US" altLang="en-US" sz="2400" dirty="0">
              <a:solidFill>
                <a:srgbClr val="000066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altLang="en-US" dirty="0">
              <a:solidFill>
                <a:srgbClr val="000066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dirty="0" err="1">
                <a:solidFill>
                  <a:srgbClr val="000066"/>
                </a:solidFill>
              </a:rPr>
              <a:t>LabVIEW</a:t>
            </a:r>
            <a:r>
              <a:rPr lang="en-US" altLang="en-US" dirty="0">
                <a:solidFill>
                  <a:srgbClr val="000066"/>
                </a:solidFill>
              </a:rPr>
              <a:t> sensor program</a:t>
            </a:r>
          </a:p>
          <a:p>
            <a:pPr lvl="1"/>
            <a:r>
              <a:rPr lang="en-US" altLang="en-US" sz="2400" dirty="0">
                <a:solidFill>
                  <a:srgbClr val="000066"/>
                </a:solidFill>
              </a:rPr>
              <a:t>Computer with </a:t>
            </a:r>
            <a:r>
              <a:rPr lang="en-US" altLang="en-US" sz="2400" dirty="0" err="1">
                <a:solidFill>
                  <a:srgbClr val="000066"/>
                </a:solidFill>
              </a:rPr>
              <a:t>LabVIEW</a:t>
            </a:r>
            <a:r>
              <a:rPr lang="en-US" altLang="en-US" sz="2400" dirty="0">
                <a:solidFill>
                  <a:srgbClr val="000066"/>
                </a:solidFill>
              </a:rPr>
              <a:t> + DAC</a:t>
            </a:r>
          </a:p>
          <a:p>
            <a:pPr lvl="1"/>
            <a:r>
              <a:rPr lang="en-US" altLang="en-US" sz="2400" dirty="0">
                <a:solidFill>
                  <a:srgbClr val="000066"/>
                </a:solidFill>
              </a:rPr>
              <a:t>Thermocouple</a:t>
            </a:r>
          </a:p>
        </p:txBody>
      </p:sp>
      <p:pic>
        <p:nvPicPr>
          <p:cNvPr id="13321" name="Picture 9" descr="Lab 7 00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05400" y="1066800"/>
            <a:ext cx="3886200" cy="29146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6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458200" cy="1143000"/>
          </a:xfrm>
        </p:spPr>
        <p:txBody>
          <a:bodyPr/>
          <a:lstStyle/>
          <a:p>
            <a:r>
              <a:rPr lang="en-US" altLang="en-US" sz="2800" dirty="0">
                <a:solidFill>
                  <a:schemeClr val="bg1"/>
                </a:solidFill>
              </a:rPr>
              <a:t>Procedure: </a:t>
            </a:r>
            <a:br>
              <a:rPr lang="en-US" altLang="en-US" sz="2800" dirty="0">
                <a:solidFill>
                  <a:schemeClr val="bg1"/>
                </a:solidFill>
              </a:rPr>
            </a:br>
            <a:r>
              <a:rPr lang="en-US" altLang="en-US" sz="2800" dirty="0" smtClean="0">
                <a:solidFill>
                  <a:schemeClr val="bg1"/>
                </a:solidFill>
              </a:rPr>
              <a:t>Rotation Sensor</a:t>
            </a:r>
            <a:endParaRPr lang="en-US" altLang="en-US" sz="2800" dirty="0">
              <a:solidFill>
                <a:schemeClr val="bg1"/>
              </a:solidFill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43001"/>
            <a:ext cx="8229600" cy="1905000"/>
          </a:xfrm>
        </p:spPr>
        <p:txBody>
          <a:bodyPr/>
          <a:lstStyle/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800" dirty="0" smtClean="0">
                <a:solidFill>
                  <a:srgbClr val="000066"/>
                </a:solidFill>
              </a:rPr>
              <a:t>Write a program that moves the robot forward for 3 seconds </a:t>
            </a:r>
          </a:p>
          <a:p>
            <a:pPr lvl="1">
              <a:lnSpc>
                <a:spcPct val="90000"/>
              </a:lnSpc>
            </a:pPr>
            <a:r>
              <a:rPr lang="en-US" altLang="en-US" sz="2800" dirty="0" smtClean="0">
                <a:solidFill>
                  <a:srgbClr val="000066"/>
                </a:solidFill>
              </a:rPr>
              <a:t>Add a code that reads the number of rotations during the 3 seconds </a:t>
            </a:r>
            <a:endParaRPr lang="en-US" altLang="en-US" sz="2800" dirty="0">
              <a:solidFill>
                <a:srgbClr val="000066"/>
              </a:solidFill>
            </a:endParaRP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09600" y="3505200"/>
            <a:ext cx="7924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0066"/>
                </a:solidFill>
              </a:rPr>
              <a:t>Write a program that displaying the number of rotations, but stops robot after 3 rotations</a:t>
            </a:r>
          </a:p>
          <a:p>
            <a:pPr lvl="1"/>
            <a:endParaRPr lang="en-US" sz="2800" dirty="0"/>
          </a:p>
        </p:txBody>
      </p:sp>
      <p:pic>
        <p:nvPicPr>
          <p:cNvPr id="1026" name="Picture 2" descr="https://manual.eg.poly.edu/images/f/f1/Lab_sensors_68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9987" y="4648200"/>
            <a:ext cx="1724025" cy="1209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458200" cy="1143000"/>
          </a:xfrm>
        </p:spPr>
        <p:txBody>
          <a:bodyPr/>
          <a:lstStyle/>
          <a:p>
            <a:r>
              <a:rPr lang="en-US" altLang="en-US" sz="2800" dirty="0">
                <a:solidFill>
                  <a:schemeClr val="bg1"/>
                </a:solidFill>
              </a:rPr>
              <a:t>Procedure: </a:t>
            </a:r>
            <a:br>
              <a:rPr lang="en-US" altLang="en-US" sz="2800" dirty="0">
                <a:solidFill>
                  <a:schemeClr val="bg1"/>
                </a:solidFill>
              </a:rPr>
            </a:br>
            <a:r>
              <a:rPr lang="en-US" altLang="en-US" sz="2800" dirty="0" smtClean="0">
                <a:solidFill>
                  <a:schemeClr val="bg1"/>
                </a:solidFill>
              </a:rPr>
              <a:t>Ultrasonic Sensor</a:t>
            </a:r>
            <a:endParaRPr lang="en-US" altLang="en-US" sz="2800" dirty="0">
              <a:solidFill>
                <a:schemeClr val="bg1"/>
              </a:solidFill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0066"/>
                </a:solidFill>
              </a:rPr>
              <a:t>Write a </a:t>
            </a:r>
            <a:r>
              <a:rPr lang="en-US" sz="2800" dirty="0">
                <a:solidFill>
                  <a:srgbClr val="000066"/>
                </a:solidFill>
              </a:rPr>
              <a:t>program in which our NXT would show a happy face if the Ultrasonic Sensor detected a distance greater than 40 in, and show a sad face if the Ultrasonic Sensor detected a distance less than 40 </a:t>
            </a:r>
            <a:r>
              <a:rPr lang="en-US" sz="2800" dirty="0" smtClean="0">
                <a:solidFill>
                  <a:srgbClr val="000066"/>
                </a:solidFill>
              </a:rPr>
              <a:t>in</a:t>
            </a:r>
            <a:endParaRPr lang="en-US" sz="2800" dirty="0">
              <a:solidFill>
                <a:srgbClr val="000066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altLang="en-US" sz="2800" dirty="0" smtClean="0">
              <a:solidFill>
                <a:srgbClr val="000066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0066"/>
                </a:solidFill>
              </a:rPr>
              <a:t>Write a program where the NXT </a:t>
            </a:r>
            <a:r>
              <a:rPr lang="en-US" sz="2800" dirty="0">
                <a:solidFill>
                  <a:srgbClr val="000066"/>
                </a:solidFill>
              </a:rPr>
              <a:t>would display a caution sign when the Ultrasonic Sensor senses a distance less than 40 in but greater than 30 in, and display a sad face when the distance sensed is less than </a:t>
            </a:r>
            <a:r>
              <a:rPr lang="en-US" sz="2800" dirty="0" smtClean="0">
                <a:solidFill>
                  <a:srgbClr val="000066"/>
                </a:solidFill>
              </a:rPr>
              <a:t>30</a:t>
            </a:r>
            <a:endParaRPr lang="en-US" altLang="en-US" sz="2800" dirty="0">
              <a:solidFill>
                <a:srgbClr val="000066"/>
              </a:solidFill>
            </a:endParaRP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297764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458200" cy="1143000"/>
          </a:xfrm>
        </p:spPr>
        <p:txBody>
          <a:bodyPr/>
          <a:lstStyle/>
          <a:p>
            <a:r>
              <a:rPr lang="en-US" altLang="en-US" sz="2800" dirty="0">
                <a:solidFill>
                  <a:schemeClr val="bg1"/>
                </a:solidFill>
              </a:rPr>
              <a:t>Procedure: </a:t>
            </a:r>
            <a:br>
              <a:rPr lang="en-US" altLang="en-US" sz="2800" dirty="0">
                <a:solidFill>
                  <a:schemeClr val="bg1"/>
                </a:solidFill>
              </a:rPr>
            </a:br>
            <a:r>
              <a:rPr lang="en-US" altLang="en-US" sz="2800" dirty="0" smtClean="0">
                <a:solidFill>
                  <a:schemeClr val="bg1"/>
                </a:solidFill>
              </a:rPr>
              <a:t>Touch Sensor</a:t>
            </a:r>
            <a:endParaRPr lang="en-US" altLang="en-US" sz="2800" dirty="0">
              <a:solidFill>
                <a:schemeClr val="bg1"/>
              </a:solidFill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0066"/>
                </a:solidFill>
              </a:rPr>
              <a:t>Write a </a:t>
            </a:r>
            <a:r>
              <a:rPr lang="en-US" sz="2800" dirty="0">
                <a:solidFill>
                  <a:srgbClr val="000066"/>
                </a:solidFill>
              </a:rPr>
              <a:t>program in which your robot would move when the touch sensor is pressed, and would stop when the touch sensor was </a:t>
            </a:r>
            <a:r>
              <a:rPr lang="en-US" sz="2800" dirty="0" smtClean="0">
                <a:solidFill>
                  <a:srgbClr val="000066"/>
                </a:solidFill>
              </a:rPr>
              <a:t>released</a:t>
            </a:r>
            <a:endParaRPr lang="en-US" altLang="en-US" sz="2800" dirty="0">
              <a:solidFill>
                <a:srgbClr val="000066"/>
              </a:solidFill>
            </a:endParaRP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s://manual.eg.poly.edu/images/6/67/Lab_sensors_85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0321" y="3505200"/>
            <a:ext cx="2105025" cy="2228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YU Schools Maste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364</Words>
  <Application>Microsoft Office PowerPoint</Application>
  <PresentationFormat>On-screen Show (4:3)</PresentationFormat>
  <Paragraphs>79</Paragraphs>
  <Slides>12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Default Design</vt:lpstr>
      <vt:lpstr>NYU Schools Master Template</vt:lpstr>
      <vt:lpstr>EG1003: Introduction to Engineering and Design</vt:lpstr>
      <vt:lpstr>Overview</vt:lpstr>
      <vt:lpstr>Objectives</vt:lpstr>
      <vt:lpstr>Concept : Control Systems</vt:lpstr>
      <vt:lpstr>Concept: Sensors</vt:lpstr>
      <vt:lpstr>Materials</vt:lpstr>
      <vt:lpstr>Procedure:  Rotation Sensor</vt:lpstr>
      <vt:lpstr>Procedure:  Ultrasonic Sensor</vt:lpstr>
      <vt:lpstr>Procedure:  Touch Sensor</vt:lpstr>
      <vt:lpstr>Procedure:  Light Sensor</vt:lpstr>
      <vt:lpstr>Assignment: Report/Presentation</vt:lpstr>
      <vt:lpstr>Closing</vt:lpstr>
    </vt:vector>
  </TitlesOfParts>
  <Company>Boober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Laboratory 6:  Sensors / Component Testing</dc:title>
  <dc:creator>Michelle Tsang</dc:creator>
  <cp:lastModifiedBy>matthew</cp:lastModifiedBy>
  <cp:revision>81</cp:revision>
  <dcterms:created xsi:type="dcterms:W3CDTF">2003-09-13T19:17:31Z</dcterms:created>
  <dcterms:modified xsi:type="dcterms:W3CDTF">2014-03-04T03:30:04Z</dcterms:modified>
</cp:coreProperties>
</file>