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4" r:id="rId2"/>
  </p:sldMasterIdLst>
  <p:notesMasterIdLst>
    <p:notesMasterId r:id="rId15"/>
  </p:notesMasterIdLst>
  <p:sldIdLst>
    <p:sldId id="258" r:id="rId3"/>
    <p:sldId id="275" r:id="rId4"/>
    <p:sldId id="259" r:id="rId5"/>
    <p:sldId id="260" r:id="rId6"/>
    <p:sldId id="261" r:id="rId7"/>
    <p:sldId id="262" r:id="rId8"/>
    <p:sldId id="268" r:id="rId9"/>
    <p:sldId id="273" r:id="rId10"/>
    <p:sldId id="274" r:id="rId11"/>
    <p:sldId id="276" r:id="rId12"/>
    <p:sldId id="270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>
        <p:scale>
          <a:sx n="40" d="100"/>
          <a:sy n="40" d="100"/>
        </p:scale>
        <p:origin x="-147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BA9ECF-4B14-4F08-B7AD-B6053288C8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10ABDD-D628-499E-8039-47FBEAAA86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D8BC45-15C8-4F0C-8B23-D55367A009B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31A6A-119D-4DAF-B6D0-C05004751C2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346E1-D623-43B2-8360-D507D6FA6EA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8832A-5CCB-4C16-9BB9-81D254B2D8D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8FEE9A-8709-497E-B946-8D4522DC6E6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9537D-3D45-4CEF-9AD8-06233F3113B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0E11-D849-4A8D-8510-2FF6D14231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2837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933CA-F7F3-4E2C-B85E-BF3B10C8F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59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28A18-ED74-42FF-9E58-11DA525474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797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/>
              <a:pPr/>
              <a:t>3/4/2014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224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9793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91627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 smtClean="0"/>
              <a:pPr/>
              <a:t>3/4/2014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72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EBF3A3C-C1A8-4FAF-B01A-8A75CF43F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985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A8129-CF80-4C0F-8564-59648B13DA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933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6CED5-E6E9-4A40-87E3-06B3CBB313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561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A8129-CF80-4C0F-8564-59648B13DA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646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C669A-F205-482A-9396-92FFE1B1A4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206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BBB139-41DA-4711-919A-AE820F8821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3548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5A6F2974-51C0-4631-A513-FBAA6818B55C}" type="datetime1">
              <a:rPr lang="en-US" altLang="en-US"/>
              <a:pPr/>
              <a:t>3/4/2014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C450E294-4170-4C1A-841F-9F6EC6A4C4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22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21900-02FF-4627-BE8B-B9917769C2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457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6CED5-E6E9-4A40-87E3-06B3CBB31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58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A3BC4-A70B-4DF2-B371-D27AD77C3A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2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C669A-F205-482A-9396-92FFE1B1A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977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F68CD-816B-424A-857E-90E67EEF21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6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BEA9-BDF4-4A05-8E75-14F4A7018D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79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38874-243A-4ACF-94C9-225F056C3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42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BF3A3C-C1A8-4FAF-B01A-8A75CF43FA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66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fld id="{7EBF3A3C-C1A8-4FAF-B01A-8A75CF43FA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0" r:id="rId5"/>
    <p:sldLayoutId id="2147483711" r:id="rId6"/>
    <p:sldLayoutId id="2147483712" r:id="rId7"/>
    <p:sldLayoutId id="2147483713" r:id="rId8"/>
    <p:sldLayoutId id="2147483702" r:id="rId9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0175" y="304800"/>
            <a:ext cx="7772400" cy="685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</a:rPr>
              <a:t>EG1003: Introduction to Engineering and Design</a:t>
            </a:r>
            <a:endParaRPr lang="en-US" altLang="en-U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algn="ctr"/>
            <a:r>
              <a:rPr lang="en-US" altLang="en-US" sz="8000" dirty="0" smtClean="0">
                <a:solidFill>
                  <a:srgbClr val="000066"/>
                </a:solidFill>
              </a:rPr>
              <a:t>Sensors</a:t>
            </a:r>
            <a:r>
              <a:rPr lang="en-US" altLang="en-US" sz="4400" dirty="0" smtClean="0">
                <a:solidFill>
                  <a:schemeClr val="bg1"/>
                </a:solidFill>
              </a:rPr>
              <a:t> </a:t>
            </a:r>
            <a:endParaRPr lang="en-US" altLang="en-US" sz="4400" dirty="0">
              <a:solidFill>
                <a:srgbClr val="000066"/>
              </a:solidFill>
            </a:endParaRP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manual.eg.poly.edu/images/3/3e/Lab_sensors_5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63462"/>
            <a:ext cx="1866900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Light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program for </a:t>
            </a:r>
            <a:r>
              <a:rPr lang="en-US" sz="2800" dirty="0">
                <a:solidFill>
                  <a:srgbClr val="000066"/>
                </a:solidFill>
              </a:rPr>
              <a:t>obtaining the light intensity and displaying it on the NXT's </a:t>
            </a:r>
            <a:r>
              <a:rPr lang="en-US" sz="2800" dirty="0" smtClean="0">
                <a:solidFill>
                  <a:srgbClr val="000066"/>
                </a:solidFill>
              </a:rPr>
              <a:t>screen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manual.eg.poly.edu/images/e/e3/Lab_sensors_8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05198"/>
            <a:ext cx="444817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11430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1"/>
                </a:solidFill>
              </a:rPr>
              <a:t>Assignment: Report/Presentation</a:t>
            </a:r>
            <a:endParaRPr lang="en-US" altLang="en-US" sz="3200" b="0" dirty="0">
              <a:solidFill>
                <a:schemeClr val="bg1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24000"/>
            <a:ext cx="8610600" cy="4953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No report for this 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No Presentation for this 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Milestone </a:t>
            </a:r>
            <a:r>
              <a:rPr lang="en-US" altLang="en-US" dirty="0" smtClean="0">
                <a:solidFill>
                  <a:srgbClr val="000066"/>
                </a:solidFill>
              </a:rPr>
              <a:t>due </a:t>
            </a:r>
            <a:r>
              <a:rPr lang="en-US" altLang="en-US" dirty="0">
                <a:solidFill>
                  <a:srgbClr val="000066"/>
                </a:solidFill>
              </a:rPr>
              <a:t>next recitation</a:t>
            </a:r>
          </a:p>
          <a:p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Closing</a:t>
            </a:r>
            <a:endParaRPr lang="en-US" altLang="en-US" b="0" dirty="0">
              <a:solidFill>
                <a:schemeClr val="bg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Have all lab notes signed by 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Each team member should have turn using software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Return all unused materials to 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Objective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Materials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Procedure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Report /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18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3820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Design </a:t>
            </a:r>
            <a:r>
              <a:rPr lang="en-US" altLang="en-US" dirty="0" smtClean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sensor </a:t>
            </a: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programs</a:t>
            </a:r>
          </a:p>
          <a:p>
            <a:pPr lvl="1"/>
            <a:r>
              <a:rPr lang="en-US" altLang="en-US" sz="2400" dirty="0" err="1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Mindstorms</a:t>
            </a:r>
            <a:r>
              <a:rPr lang="en-US" altLang="en-US" sz="24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: </a:t>
            </a:r>
            <a:r>
              <a:rPr lang="en-US" altLang="en-US" sz="2400" dirty="0" smtClean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Use </a:t>
            </a:r>
            <a:r>
              <a:rPr lang="en-US" altLang="en-US" sz="2400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sensors to stop a motor when a red ball is detected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rgbClr val="000066"/>
              </a:solidFill>
              <a:latin typeface="Arial Unicode MS" pitchFamily="34" charset="-128"/>
              <a:cs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 Unicode MS" pitchFamily="34" charset="-128"/>
                <a:cs typeface="Times New Roman" pitchFamily="18" charset="0"/>
              </a:rPr>
              <a:t>Apply sensors to Semester-Long</a:t>
            </a:r>
            <a:r>
              <a:rPr lang="en-US" altLang="en-US" dirty="0">
                <a:solidFill>
                  <a:srgbClr val="000066"/>
                </a:solidFill>
                <a:cs typeface="Times New Roman" pitchFamily="18" charset="0"/>
              </a:rPr>
              <a:t> Design Projects </a:t>
            </a:r>
          </a:p>
        </p:txBody>
      </p:sp>
      <p:pic>
        <p:nvPicPr>
          <p:cNvPr id="7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Concept : Control Systems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219200"/>
            <a:ext cx="7924800" cy="4876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66"/>
                </a:solidFill>
              </a:rPr>
              <a:t>Control system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System created to read and analyze data 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Use analyzed data for appropriate action  </a:t>
            </a:r>
          </a:p>
          <a:p>
            <a:pPr lvl="1"/>
            <a:r>
              <a:rPr lang="en-US" altLang="en-US" dirty="0">
                <a:solidFill>
                  <a:srgbClr val="000066"/>
                </a:solidFill>
              </a:rPr>
              <a:t>Examples: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Thermal controls 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Lighting systems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Alarm systems</a:t>
            </a:r>
          </a:p>
          <a:p>
            <a:pPr lvl="2"/>
            <a:r>
              <a:rPr lang="en-US" altLang="en-US" sz="2400" dirty="0">
                <a:solidFill>
                  <a:srgbClr val="000066"/>
                </a:solidFill>
              </a:rPr>
              <a:t>Motion sensors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Concept: Sensors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33400" y="1143000"/>
            <a:ext cx="8610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Sensors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Read data from test environment 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Data converted to digital format for computer</a:t>
            </a:r>
          </a:p>
          <a:p>
            <a:pPr>
              <a:buFontTx/>
              <a:buChar char="•"/>
            </a:pP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Some sensor types: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Light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Temperature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Ultrasonic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Touch</a:t>
            </a:r>
          </a:p>
          <a:p>
            <a:pPr>
              <a:buFontTx/>
              <a:buChar char="•"/>
            </a:pP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Sensors connect to different control devices:</a:t>
            </a: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Lego sensors -&gt; </a:t>
            </a:r>
            <a:r>
              <a:rPr lang="en-US" altLang="en-US" sz="2400" dirty="0" smtClean="0">
                <a:solidFill>
                  <a:srgbClr val="000066"/>
                </a:solidFill>
                <a:latin typeface="Tahoma" pitchFamily="34" charset="0"/>
              </a:rPr>
              <a:t>NXT/EV3 </a:t>
            </a:r>
            <a:endParaRPr lang="en-US" altLang="en-US" sz="2400" dirty="0">
              <a:solidFill>
                <a:srgbClr val="000066"/>
              </a:solidFill>
              <a:latin typeface="Tahoma" pitchFamily="34" charset="0"/>
            </a:endParaRPr>
          </a:p>
          <a:p>
            <a:pPr lvl="1">
              <a:buFontTx/>
              <a:buChar char="•"/>
            </a:pPr>
            <a:r>
              <a:rPr lang="en-US" altLang="en-US" sz="2400" dirty="0">
                <a:solidFill>
                  <a:srgbClr val="000066"/>
                </a:solidFill>
                <a:latin typeface="Tahoma" pitchFamily="34" charset="0"/>
              </a:rPr>
              <a:t>Thermocouple -&gt; DAC -&gt; PC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</a:rPr>
              <a:t>Materials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5638800" cy="5029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66"/>
                </a:solidFill>
              </a:rPr>
              <a:t>Mindstorms</a:t>
            </a:r>
            <a:r>
              <a:rPr lang="en-US" altLang="en-US" dirty="0">
                <a:solidFill>
                  <a:srgbClr val="000066"/>
                </a:solidFill>
              </a:rPr>
              <a:t> sensor program</a:t>
            </a:r>
          </a:p>
          <a:p>
            <a:pPr lvl="1"/>
            <a:r>
              <a:rPr lang="en-US" altLang="en-US" sz="2400" dirty="0" smtClean="0">
                <a:solidFill>
                  <a:srgbClr val="000066"/>
                </a:solidFill>
              </a:rPr>
              <a:t>NXT/EV3</a:t>
            </a:r>
            <a:endParaRPr lang="en-US" altLang="en-US" sz="2400" dirty="0">
              <a:solidFill>
                <a:srgbClr val="000066"/>
              </a:solidFill>
            </a:endParaRP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Test assembly 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Computer with </a:t>
            </a:r>
            <a:r>
              <a:rPr lang="en-US" altLang="en-US" sz="2400" dirty="0" err="1">
                <a:solidFill>
                  <a:srgbClr val="000066"/>
                </a:solidFill>
              </a:rPr>
              <a:t>Mindstorms</a:t>
            </a:r>
            <a:endParaRPr lang="en-US" altLang="en-US" sz="2400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>
              <a:solidFill>
                <a:srgbClr val="000066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 err="1">
                <a:solidFill>
                  <a:srgbClr val="000066"/>
                </a:solidFill>
              </a:rPr>
              <a:t>LabVIEW</a:t>
            </a:r>
            <a:r>
              <a:rPr lang="en-US" altLang="en-US" dirty="0">
                <a:solidFill>
                  <a:srgbClr val="000066"/>
                </a:solidFill>
              </a:rPr>
              <a:t> sensor program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Computer with </a:t>
            </a:r>
            <a:r>
              <a:rPr lang="en-US" altLang="en-US" sz="2400" dirty="0" err="1">
                <a:solidFill>
                  <a:srgbClr val="000066"/>
                </a:solidFill>
              </a:rPr>
              <a:t>LabVIEW</a:t>
            </a:r>
            <a:r>
              <a:rPr lang="en-US" altLang="en-US" sz="2400" dirty="0">
                <a:solidFill>
                  <a:srgbClr val="000066"/>
                </a:solidFill>
              </a:rPr>
              <a:t> + DAC</a:t>
            </a:r>
          </a:p>
          <a:p>
            <a:pPr lvl="1"/>
            <a:r>
              <a:rPr lang="en-US" altLang="en-US" sz="2400" dirty="0">
                <a:solidFill>
                  <a:srgbClr val="000066"/>
                </a:solidFill>
              </a:rPr>
              <a:t>Thermocouple</a:t>
            </a:r>
          </a:p>
        </p:txBody>
      </p:sp>
      <p:pic>
        <p:nvPicPr>
          <p:cNvPr id="13321" name="Picture 9" descr="Lab 7 00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1066800"/>
            <a:ext cx="3886200" cy="2914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Rotation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1"/>
            <a:ext cx="8229600" cy="19050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rgbClr val="000066"/>
                </a:solidFill>
              </a:rPr>
              <a:t>Write a program that moves the robot forward for 3 seconds </a:t>
            </a:r>
          </a:p>
          <a:p>
            <a:pPr lvl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000066"/>
                </a:solidFill>
              </a:rPr>
              <a:t>Add a code that reads the number of rotations during the 3 seconds 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9600" y="3505200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program that displaying the number of rotations, but stops robot after 3 rotations</a:t>
            </a:r>
          </a:p>
          <a:p>
            <a:pPr lvl="1"/>
            <a:endParaRPr lang="en-US" sz="2800" dirty="0"/>
          </a:p>
        </p:txBody>
      </p:sp>
      <p:pic>
        <p:nvPicPr>
          <p:cNvPr id="1026" name="Picture 2" descr="https://manual.eg.poly.edu/images/f/f1/Lab_sensors_6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987" y="4648200"/>
            <a:ext cx="172402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Ultrasonic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66"/>
                </a:solidFill>
              </a:rPr>
              <a:t>I</a:t>
            </a:r>
            <a:r>
              <a:rPr lang="en-US" sz="2800" dirty="0" smtClean="0">
                <a:solidFill>
                  <a:srgbClr val="000066"/>
                </a:solidFill>
              </a:rPr>
              <a:t>f </a:t>
            </a:r>
            <a:r>
              <a:rPr lang="en-US" sz="2800" dirty="0">
                <a:solidFill>
                  <a:srgbClr val="000066"/>
                </a:solidFill>
              </a:rPr>
              <a:t>the </a:t>
            </a:r>
            <a:r>
              <a:rPr lang="en-US" sz="2800" dirty="0" smtClean="0">
                <a:solidFill>
                  <a:srgbClr val="000066"/>
                </a:solidFill>
              </a:rPr>
              <a:t>sensor detects </a:t>
            </a:r>
            <a:r>
              <a:rPr lang="en-US" sz="2800" dirty="0">
                <a:solidFill>
                  <a:srgbClr val="000066"/>
                </a:solidFill>
              </a:rPr>
              <a:t>a distance greater than 40 in, </a:t>
            </a:r>
            <a:r>
              <a:rPr lang="en-US" sz="2800" dirty="0">
                <a:solidFill>
                  <a:srgbClr val="000066"/>
                </a:solidFill>
              </a:rPr>
              <a:t>a happy face </a:t>
            </a:r>
            <a:r>
              <a:rPr lang="en-US" sz="2800" dirty="0" smtClean="0">
                <a:solidFill>
                  <a:srgbClr val="000066"/>
                </a:solidFill>
              </a:rPr>
              <a:t>should appear, and for a distance of less than </a:t>
            </a:r>
            <a:r>
              <a:rPr lang="en-US" sz="2800" dirty="0" smtClean="0">
                <a:solidFill>
                  <a:srgbClr val="000066"/>
                </a:solidFill>
              </a:rPr>
              <a:t>40 in, a sad face should appear</a:t>
            </a:r>
            <a:endParaRPr lang="en-US" sz="2800" dirty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sz="2800" dirty="0" smtClean="0">
              <a:solidFill>
                <a:srgbClr val="000066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If the sensors </a:t>
            </a:r>
            <a:r>
              <a:rPr lang="en-US" sz="2800" dirty="0" smtClean="0">
                <a:solidFill>
                  <a:srgbClr val="000066"/>
                </a:solidFill>
              </a:rPr>
              <a:t>detect </a:t>
            </a:r>
            <a:r>
              <a:rPr lang="en-US" sz="2800" dirty="0">
                <a:solidFill>
                  <a:srgbClr val="000066"/>
                </a:solidFill>
              </a:rPr>
              <a:t>a distance less than 40 in but greater than 30 in, </a:t>
            </a:r>
            <a:r>
              <a:rPr lang="en-US" sz="2800" dirty="0" smtClean="0">
                <a:solidFill>
                  <a:srgbClr val="000066"/>
                </a:solidFill>
              </a:rPr>
              <a:t>a caution </a:t>
            </a:r>
            <a:r>
              <a:rPr lang="en-US" sz="2800" dirty="0">
                <a:solidFill>
                  <a:srgbClr val="000066"/>
                </a:solidFill>
              </a:rPr>
              <a:t>sign </a:t>
            </a:r>
            <a:r>
              <a:rPr lang="en-US" sz="2800" dirty="0" smtClean="0">
                <a:solidFill>
                  <a:srgbClr val="000066"/>
                </a:solidFill>
              </a:rPr>
              <a:t>should appear. But for a </a:t>
            </a:r>
            <a:r>
              <a:rPr lang="en-US" sz="2800" dirty="0">
                <a:solidFill>
                  <a:srgbClr val="000066"/>
                </a:solidFill>
              </a:rPr>
              <a:t>distance less than 40 </a:t>
            </a:r>
            <a:r>
              <a:rPr lang="en-US" sz="2800" dirty="0" smtClean="0">
                <a:solidFill>
                  <a:srgbClr val="000066"/>
                </a:solidFill>
              </a:rPr>
              <a:t>in but greater </a:t>
            </a:r>
            <a:r>
              <a:rPr lang="en-US" sz="2800" dirty="0">
                <a:solidFill>
                  <a:srgbClr val="000066"/>
                </a:solidFill>
              </a:rPr>
              <a:t>than 30 in, </a:t>
            </a:r>
            <a:r>
              <a:rPr lang="en-US" sz="2800" dirty="0" smtClean="0">
                <a:solidFill>
                  <a:srgbClr val="000066"/>
                </a:solidFill>
              </a:rPr>
              <a:t>a </a:t>
            </a:r>
            <a:r>
              <a:rPr lang="en-US" sz="2800" dirty="0">
                <a:solidFill>
                  <a:srgbClr val="000066"/>
                </a:solidFill>
              </a:rPr>
              <a:t>sad face </a:t>
            </a:r>
            <a:r>
              <a:rPr lang="en-US" sz="2800" dirty="0" smtClean="0">
                <a:solidFill>
                  <a:srgbClr val="000066"/>
                </a:solidFill>
              </a:rPr>
              <a:t>should appear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297764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1143000"/>
          </a:xfrm>
        </p:spPr>
        <p:txBody>
          <a:bodyPr/>
          <a:lstStyle/>
          <a:p>
            <a:r>
              <a:rPr lang="en-US" altLang="en-US" sz="2800" dirty="0">
                <a:solidFill>
                  <a:schemeClr val="bg1"/>
                </a:solidFill>
              </a:rPr>
              <a:t>Procedure: </a:t>
            </a:r>
            <a:br>
              <a:rPr lang="en-US" altLang="en-US" sz="2800" dirty="0">
                <a:solidFill>
                  <a:schemeClr val="bg1"/>
                </a:solidFill>
              </a:rPr>
            </a:br>
            <a:r>
              <a:rPr lang="en-US" altLang="en-US" sz="2800" dirty="0" smtClean="0">
                <a:solidFill>
                  <a:schemeClr val="bg1"/>
                </a:solidFill>
              </a:rPr>
              <a:t>Touch Sensor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0066"/>
                </a:solidFill>
              </a:rPr>
              <a:t>Write a </a:t>
            </a:r>
            <a:r>
              <a:rPr lang="en-US" sz="2800" dirty="0">
                <a:solidFill>
                  <a:srgbClr val="000066"/>
                </a:solidFill>
              </a:rPr>
              <a:t>program in which your robot would move when the touch sensor is pressed, and would stop when the touch sensor was </a:t>
            </a:r>
            <a:r>
              <a:rPr lang="en-US" sz="2800" dirty="0" smtClean="0">
                <a:solidFill>
                  <a:srgbClr val="000066"/>
                </a:solidFill>
              </a:rPr>
              <a:t>released</a:t>
            </a:r>
            <a:endParaRPr lang="en-US" altLang="en-US" sz="2800" dirty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manual.eg.poly.edu/images/6/67/Lab_sensors_8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321" y="3505200"/>
            <a:ext cx="2105025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337</Words>
  <Application>Microsoft Office PowerPoint</Application>
  <PresentationFormat>On-screen Show (4:3)</PresentationFormat>
  <Paragraphs>78</Paragraphs>
  <Slides>12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NYU Schools Master Template</vt:lpstr>
      <vt:lpstr>EG1003: Introduction to Engineering and Design</vt:lpstr>
      <vt:lpstr>Overview</vt:lpstr>
      <vt:lpstr>Objectives</vt:lpstr>
      <vt:lpstr>Concept : Control Systems</vt:lpstr>
      <vt:lpstr>Concept: Sensors</vt:lpstr>
      <vt:lpstr>Materials</vt:lpstr>
      <vt:lpstr>Procedure:  Rotation Sensor</vt:lpstr>
      <vt:lpstr>Procedure:  Ultrasonic Sensor</vt:lpstr>
      <vt:lpstr>Procedure:  Touch Sensor</vt:lpstr>
      <vt:lpstr>Procedure:  Light Sensor</vt:lpstr>
      <vt:lpstr>Assignment: Report/Presentation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6:  Sensors / Component Testing</dc:title>
  <dc:creator>Michelle Tsang</dc:creator>
  <cp:lastModifiedBy>matthew</cp:lastModifiedBy>
  <cp:revision>89</cp:revision>
  <dcterms:created xsi:type="dcterms:W3CDTF">2003-09-13T19:17:31Z</dcterms:created>
  <dcterms:modified xsi:type="dcterms:W3CDTF">2014-03-04T17:20:42Z</dcterms:modified>
</cp:coreProperties>
</file>