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74" r:id="rId2"/>
    <p:sldId id="275" r:id="rId3"/>
    <p:sldId id="276" r:id="rId4"/>
    <p:sldId id="287" r:id="rId5"/>
    <p:sldId id="288" r:id="rId6"/>
    <p:sldId id="290" r:id="rId7"/>
    <p:sldId id="283" r:id="rId8"/>
    <p:sldId id="280" r:id="rId9"/>
    <p:sldId id="282" r:id="rId10"/>
    <p:sldId id="291" r:id="rId11"/>
    <p:sldId id="286" r:id="rId12"/>
    <p:sldId id="284" r:id="rId13"/>
  </p:sldIdLst>
  <p:sldSz cx="9144000" cy="5143500" type="screen16x9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06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020" autoAdjust="0"/>
    <p:restoredTop sz="94660"/>
  </p:normalViewPr>
  <p:slideViewPr>
    <p:cSldViewPr snapToGrid="0" snapToObjects="1">
      <p:cViewPr varScale="1">
        <p:scale>
          <a:sx n="89" d="100"/>
          <a:sy n="89" d="100"/>
        </p:scale>
        <p:origin x="125" y="7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8BBC080-0077-4EC9-B959-F4A069F78F63}" type="datetimeFigureOut">
              <a:rPr lang="en-US" altLang="en-US"/>
              <a:pPr>
                <a:defRPr/>
              </a:pPr>
              <a:t>1/17/2015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B97D73F-96E2-4411-A8E6-571733F3471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63024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544E7E2-253B-46E1-9EBA-9DEA45869057}" type="datetimeFigureOut">
              <a:rPr lang="en-US" altLang="en-US"/>
              <a:pPr>
                <a:defRPr/>
              </a:pPr>
              <a:t>1/17/2015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0D31F7C-0905-4910-90CC-7C7FF6EBB0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800442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/>
          <p:cNvSpPr>
            <a:spLocks noGrp="1"/>
          </p:cNvSpPr>
          <p:nvPr>
            <p:ph type="pic" sz="quarter" idx="10"/>
          </p:nvPr>
        </p:nvSpPr>
        <p:spPr>
          <a:xfrm>
            <a:off x="-9144" y="0"/>
            <a:ext cx="9153144" cy="5143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227752" y="1532443"/>
            <a:ext cx="3637261" cy="1811289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>
              <a:spcBef>
                <a:spcPts val="0"/>
              </a:spcBef>
              <a:defRPr sz="3000" b="1" i="0">
                <a:solidFill>
                  <a:schemeClr val="bg1"/>
                </a:solidFill>
                <a:latin typeface="Arial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27012" y="3718898"/>
            <a:ext cx="1783159" cy="36195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spcBef>
                <a:spcPts val="0"/>
              </a:spcBef>
              <a:defRPr sz="1000" baseline="0">
                <a:solidFill>
                  <a:srgbClr val="FFFFFF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368559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Tit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53525" cy="5157788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8315325" y="29210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en-US" sz="1800" smtClean="0"/>
          </a:p>
        </p:txBody>
      </p:sp>
      <p:pic>
        <p:nvPicPr>
          <p:cNvPr id="6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9638" y="238125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 Placeholder 2"/>
          <p:cNvSpPr>
            <a:spLocks noGrp="1"/>
          </p:cNvSpPr>
          <p:nvPr>
            <p:ph idx="11"/>
          </p:nvPr>
        </p:nvSpPr>
        <p:spPr>
          <a:xfrm>
            <a:off x="0" y="0"/>
            <a:ext cx="4480560" cy="5156574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4997268" y="1583857"/>
            <a:ext cx="3737844" cy="3131018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3000" b="1" i="0">
                <a:solidFill>
                  <a:srgbClr val="FFFFFF"/>
                </a:solidFill>
                <a:latin typeface="Arial"/>
                <a:cs typeface="Arial"/>
              </a:defRPr>
            </a:lvl1pPr>
            <a:lvl2pPr marL="0" indent="0">
              <a:spcBef>
                <a:spcPts val="0"/>
              </a:spcBef>
              <a:buNone/>
              <a:defRPr baseline="0"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773340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2" y="1583857"/>
            <a:ext cx="3810941" cy="3131018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1"/>
          </p:nvPr>
        </p:nvSpPr>
        <p:spPr>
          <a:xfrm>
            <a:off x="4672577" y="712598"/>
            <a:ext cx="4480560" cy="4430902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6711" y="228989"/>
            <a:ext cx="2740741" cy="265113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A6CE7B-D783-4973-B68E-A1B6D2DDC964}" type="datetime1">
              <a:rPr lang="en-US" altLang="en-US"/>
              <a:pPr>
                <a:defRPr/>
              </a:pPr>
              <a:t>1/17/2015</a:t>
            </a:fld>
            <a:endParaRPr lang="en-US" altLang="en-US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D81803-54C6-491A-BC8A-65325FD94D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3414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2" y="1583857"/>
            <a:ext cx="8315553" cy="3131018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176711" y="228989"/>
            <a:ext cx="2740741" cy="265113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3437CD-62DD-4044-8A4E-886924872394}" type="datetime1">
              <a:rPr lang="en-US" altLang="en-US"/>
              <a:pPr>
                <a:defRPr/>
              </a:pPr>
              <a:t>1/17/2015</a:t>
            </a:fld>
            <a:endParaRPr lang="en-US" altLang="en-US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BFA89-E46B-4BA7-B1BD-4370D4268F1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3596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nyu_white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88" y="234950"/>
            <a:ext cx="673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0" y="0"/>
            <a:ext cx="9153525" cy="712788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1028" name="Picture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3" y="238125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38684EB-492D-4873-AAD2-9C899DED5D8F}" type="datetime1">
              <a:rPr lang="en-US" altLang="en-US"/>
              <a:pPr>
                <a:defRPr/>
              </a:pPr>
              <a:t>1/17/2015</a:t>
            </a:fld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5D220FB-934B-4B66-AFBC-A85D6B64D4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1" r:id="rId3"/>
    <p:sldLayoutId id="2147483732" r:id="rId4"/>
  </p:sldLayoutIdLst>
  <p:hf hdr="0" ftr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28650" indent="-1714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085850" indent="-1714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Courier New" panose="02070309020205020404" pitchFamily="49" charset="0"/>
        <a:buChar char="o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114550" indent="-285750" algn="l" defTabSz="457200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Ø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EG1003: Introduction to Engineering and Design</a:t>
            </a:r>
          </a:p>
        </p:txBody>
      </p:sp>
      <p:sp>
        <p:nvSpPr>
          <p:cNvPr id="5123" name="Rectangle 2"/>
          <p:cNvSpPr txBox="1">
            <a:spLocks noChangeArrowheads="1"/>
          </p:cNvSpPr>
          <p:nvPr/>
        </p:nvSpPr>
        <p:spPr bwMode="auto">
          <a:xfrm>
            <a:off x="533400" y="1209675"/>
            <a:ext cx="81534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4400">
                <a:solidFill>
                  <a:srgbClr val="000066"/>
                </a:solidFill>
              </a:rPr>
              <a:t>Sensors</a:t>
            </a:r>
            <a:r>
              <a:rPr lang="en-US" altLang="en-US" sz="2000">
                <a:solidFill>
                  <a:schemeClr val="bg1"/>
                </a:solidFill>
              </a:rPr>
              <a:t> </a:t>
            </a:r>
            <a:endParaRPr lang="en-US" altLang="en-US" sz="2000">
              <a:solidFill>
                <a:srgbClr val="000066"/>
              </a:solidFill>
            </a:endParaRPr>
          </a:p>
        </p:txBody>
      </p:sp>
      <p:pic>
        <p:nvPicPr>
          <p:cNvPr id="5124" name="Picture 2" descr="https://manual.eg.poly.edu/images/3/3e/Lab_sensors_5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2428875"/>
            <a:ext cx="1866900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Procedure: Light Sensor</a:t>
            </a:r>
          </a:p>
        </p:txBody>
      </p:sp>
      <p:sp>
        <p:nvSpPr>
          <p:cNvPr id="14339" name="Rectangle 3"/>
          <p:cNvSpPr txBox="1">
            <a:spLocks noChangeArrowheads="1"/>
          </p:cNvSpPr>
          <p:nvPr/>
        </p:nvSpPr>
        <p:spPr bwMode="auto">
          <a:xfrm>
            <a:off x="930275" y="1222375"/>
            <a:ext cx="741362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Write a program for obtaining the light intensity and displaying it on the NXT's screen</a:t>
            </a:r>
          </a:p>
        </p:txBody>
      </p:sp>
      <p:pic>
        <p:nvPicPr>
          <p:cNvPr id="14340" name="Picture 2" descr="https://manual.eg.poly.edu/images/e/e3/Lab_sensors_8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000" y="2400300"/>
            <a:ext cx="4448175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altLang="en-US" sz="2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anose="020B0604030504040204" pitchFamily="34" charset="0"/>
              </a:rPr>
              <a:t>Assignment: </a:t>
            </a:r>
            <a:r>
              <a:rPr lang="en-US" altLang="en-US" sz="2400" b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anose="020B0604030504040204" pitchFamily="34" charset="0"/>
              </a:rPr>
              <a:t>Report/Presentation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363" name="Rectangle 3"/>
          <p:cNvSpPr txBox="1">
            <a:spLocks noChangeArrowheads="1"/>
          </p:cNvSpPr>
          <p:nvPr/>
        </p:nvSpPr>
        <p:spPr bwMode="auto">
          <a:xfrm>
            <a:off x="930275" y="1222375"/>
            <a:ext cx="741362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No report for this lab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endParaRPr lang="en-US" altLang="en-US">
              <a:solidFill>
                <a:srgbClr val="000066"/>
              </a:solidFill>
              <a:latin typeface="Tahoma" panose="020B0604030504040204" pitchFamily="34" charset="0"/>
            </a:endParaRP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No Presentation for this lab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endParaRPr lang="en-US" altLang="en-US">
              <a:solidFill>
                <a:srgbClr val="000066"/>
              </a:solidFill>
              <a:latin typeface="Tahoma" panose="020B0604030504040204" pitchFamily="34" charset="0"/>
            </a:endParaRP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Milestone due next recitation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endParaRPr lang="en-US" altLang="en-US">
              <a:solidFill>
                <a:srgbClr val="000066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sz="2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Closing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387" name="Rectangle 3"/>
          <p:cNvSpPr txBox="1">
            <a:spLocks noChangeArrowheads="1"/>
          </p:cNvSpPr>
          <p:nvPr/>
        </p:nvSpPr>
        <p:spPr bwMode="auto">
          <a:xfrm>
            <a:off x="930275" y="1222375"/>
            <a:ext cx="741362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Have all lab notes signed by TA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endParaRPr lang="en-US" altLang="en-US">
              <a:solidFill>
                <a:srgbClr val="000066"/>
              </a:solidFill>
              <a:latin typeface="Tahoma" panose="020B0604030504040204" pitchFamily="34" charset="0"/>
            </a:endParaRP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Each team member should have turn using software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endParaRPr lang="en-US" altLang="en-US">
              <a:solidFill>
                <a:srgbClr val="000066"/>
              </a:solidFill>
              <a:latin typeface="Tahoma" panose="020B0604030504040204" pitchFamily="34" charset="0"/>
            </a:endParaRP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Return all unused materials to 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Overview</a:t>
            </a:r>
          </a:p>
        </p:txBody>
      </p:sp>
      <p:sp>
        <p:nvSpPr>
          <p:cNvPr id="6147" name="Rectangle 3"/>
          <p:cNvSpPr txBox="1">
            <a:spLocks noChangeArrowheads="1"/>
          </p:cNvSpPr>
          <p:nvPr/>
        </p:nvSpPr>
        <p:spPr bwMode="auto">
          <a:xfrm>
            <a:off x="1371600" y="1222375"/>
            <a:ext cx="6972300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13716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Objective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Background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Materials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Procedure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Report / Presentation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Closing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Objective</a:t>
            </a:r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930275" y="1222375"/>
            <a:ext cx="741362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Design sensor programs</a:t>
            </a:r>
          </a:p>
          <a:p>
            <a:pPr marL="91440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err="1" smtClean="0">
                <a:solidFill>
                  <a:srgbClr val="000066"/>
                </a:solidFill>
                <a:latin typeface="Tahoma" panose="020B0604030504040204" pitchFamily="34" charset="0"/>
              </a:rPr>
              <a:t>Mindstorms</a:t>
            </a: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: Use sensors to stop a motor when a red ball is detected</a:t>
            </a:r>
          </a:p>
          <a:p>
            <a:pPr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endParaRPr lang="en-US" altLang="en-US" dirty="0" smtClean="0">
              <a:solidFill>
                <a:srgbClr val="000066"/>
              </a:solidFill>
              <a:latin typeface="Tahoma" panose="020B0604030504040204" pitchFamily="34" charset="0"/>
            </a:endParaRPr>
          </a:p>
          <a:p>
            <a:pPr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Apply sensors to Semester-Long Design Projects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Concept : Control Systems</a:t>
            </a:r>
          </a:p>
        </p:txBody>
      </p:sp>
      <p:sp>
        <p:nvSpPr>
          <p:cNvPr id="8195" name="Rectangle 3"/>
          <p:cNvSpPr txBox="1">
            <a:spLocks noChangeArrowheads="1"/>
          </p:cNvSpPr>
          <p:nvPr/>
        </p:nvSpPr>
        <p:spPr bwMode="auto">
          <a:xfrm>
            <a:off x="930275" y="1222375"/>
            <a:ext cx="7289800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Control system</a:t>
            </a:r>
          </a:p>
          <a:p>
            <a:pPr marL="91440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System created to read and analyze data </a:t>
            </a:r>
          </a:p>
          <a:p>
            <a:pPr marL="91440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Use analyzed data for appropriate action  </a:t>
            </a:r>
          </a:p>
          <a:p>
            <a:pPr marL="91440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Examples:</a:t>
            </a:r>
          </a:p>
          <a:p>
            <a:pPr marL="1371600" indent="-4572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Thermal controls </a:t>
            </a:r>
          </a:p>
          <a:p>
            <a:pPr marL="1371600" indent="-4572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Lighting systems</a:t>
            </a:r>
          </a:p>
          <a:p>
            <a:pPr marL="1371600" indent="-4572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Alarm systems</a:t>
            </a:r>
          </a:p>
          <a:p>
            <a:pPr marL="1371600" indent="-4572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Motion sensors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Concept: Sensors</a:t>
            </a:r>
          </a:p>
        </p:txBody>
      </p:sp>
      <p:sp>
        <p:nvSpPr>
          <p:cNvPr id="9219" name="Rectangle 3"/>
          <p:cNvSpPr txBox="1">
            <a:spLocks noChangeArrowheads="1"/>
          </p:cNvSpPr>
          <p:nvPr/>
        </p:nvSpPr>
        <p:spPr bwMode="auto">
          <a:xfrm>
            <a:off x="528638" y="930275"/>
            <a:ext cx="8139112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indent="0">
              <a:spcBef>
                <a:spcPts val="600"/>
              </a:spcBef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Sensors </a:t>
            </a:r>
          </a:p>
          <a:p>
            <a:pPr marL="969963"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sz="2000" dirty="0" smtClean="0">
                <a:solidFill>
                  <a:srgbClr val="000066"/>
                </a:solidFill>
                <a:latin typeface="Tahoma" panose="020B0604030504040204" pitchFamily="34" charset="0"/>
              </a:rPr>
              <a:t>Read data from test environment </a:t>
            </a:r>
          </a:p>
          <a:p>
            <a:pPr marL="969963"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sz="2000" dirty="0" smtClean="0">
                <a:solidFill>
                  <a:srgbClr val="000066"/>
                </a:solidFill>
                <a:latin typeface="Tahoma" panose="020B0604030504040204" pitchFamily="34" charset="0"/>
              </a:rPr>
              <a:t>Data converted to digital format for computer</a:t>
            </a:r>
            <a:endParaRPr lang="en-US" altLang="en-US" dirty="0" smtClean="0">
              <a:solidFill>
                <a:srgbClr val="000066"/>
              </a:solidFill>
              <a:latin typeface="Tahoma" panose="020B0604030504040204" pitchFamily="34" charset="0"/>
            </a:endParaRPr>
          </a:p>
          <a:p>
            <a:pPr marL="0" indent="0">
              <a:spcBef>
                <a:spcPts val="600"/>
              </a:spcBef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Some sensor types:</a:t>
            </a:r>
          </a:p>
          <a:p>
            <a:pPr marL="969963"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sz="2000" dirty="0" smtClean="0">
                <a:solidFill>
                  <a:srgbClr val="000066"/>
                </a:solidFill>
                <a:latin typeface="Tahoma" panose="020B0604030504040204" pitchFamily="34" charset="0"/>
              </a:rPr>
              <a:t>Light</a:t>
            </a:r>
          </a:p>
          <a:p>
            <a:pPr marL="969963"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sz="2000" dirty="0" smtClean="0">
                <a:solidFill>
                  <a:srgbClr val="000066"/>
                </a:solidFill>
                <a:latin typeface="Tahoma" panose="020B0604030504040204" pitchFamily="34" charset="0"/>
              </a:rPr>
              <a:t>Temperature</a:t>
            </a:r>
          </a:p>
          <a:p>
            <a:pPr marL="969963"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sz="2000" dirty="0" smtClean="0">
                <a:solidFill>
                  <a:srgbClr val="000066"/>
                </a:solidFill>
                <a:latin typeface="Tahoma" panose="020B0604030504040204" pitchFamily="34" charset="0"/>
              </a:rPr>
              <a:t>Ultrasonic</a:t>
            </a:r>
          </a:p>
          <a:p>
            <a:pPr marL="969963"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sz="2000" dirty="0" smtClean="0">
                <a:solidFill>
                  <a:srgbClr val="000066"/>
                </a:solidFill>
                <a:latin typeface="Tahoma" panose="020B0604030504040204" pitchFamily="34" charset="0"/>
              </a:rPr>
              <a:t>Touch</a:t>
            </a:r>
          </a:p>
          <a:p>
            <a:pPr marL="0" indent="0">
              <a:spcBef>
                <a:spcPts val="600"/>
              </a:spcBef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Sensors connect to different control devices:</a:t>
            </a:r>
          </a:p>
          <a:p>
            <a:pPr marL="969963"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sz="2000" dirty="0" smtClean="0">
                <a:solidFill>
                  <a:srgbClr val="000066"/>
                </a:solidFill>
                <a:latin typeface="Tahoma" panose="020B0604030504040204" pitchFamily="34" charset="0"/>
              </a:rPr>
              <a:t>Lego sensors -&gt; NXT/EV3 </a:t>
            </a:r>
          </a:p>
          <a:p>
            <a:pPr marL="969963"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sz="2000" dirty="0" smtClean="0">
                <a:solidFill>
                  <a:srgbClr val="000066"/>
                </a:solidFill>
                <a:latin typeface="Tahoma" panose="020B0604030504040204" pitchFamily="34" charset="0"/>
              </a:rPr>
              <a:t>Thermocouple -&gt; DAC -&gt; </a:t>
            </a: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PC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Materials</a:t>
            </a:r>
          </a:p>
        </p:txBody>
      </p:sp>
      <p:sp>
        <p:nvSpPr>
          <p:cNvPr id="11267" name="Rectangle 3"/>
          <p:cNvSpPr txBox="1">
            <a:spLocks noChangeArrowheads="1"/>
          </p:cNvSpPr>
          <p:nvPr/>
        </p:nvSpPr>
        <p:spPr bwMode="auto">
          <a:xfrm>
            <a:off x="601663" y="1076325"/>
            <a:ext cx="741362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indent="0">
              <a:spcBef>
                <a:spcPts val="1200"/>
              </a:spcBef>
              <a:spcAft>
                <a:spcPts val="600"/>
              </a:spcAft>
              <a:defRPr/>
            </a:pPr>
            <a:r>
              <a:rPr lang="en-US" altLang="en-US" dirty="0" err="1" smtClean="0">
                <a:solidFill>
                  <a:srgbClr val="000066"/>
                </a:solidFill>
                <a:latin typeface="Tahoma" panose="020B0604030504040204" pitchFamily="34" charset="0"/>
              </a:rPr>
              <a:t>Mindstorms</a:t>
            </a: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 sensor program</a:t>
            </a:r>
          </a:p>
          <a:p>
            <a:pPr marL="91440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sz="2000" dirty="0" smtClean="0">
                <a:solidFill>
                  <a:srgbClr val="000066"/>
                </a:solidFill>
                <a:latin typeface="Tahoma" panose="020B0604030504040204" pitchFamily="34" charset="0"/>
              </a:rPr>
              <a:t>NXT/EV3</a:t>
            </a:r>
          </a:p>
          <a:p>
            <a:pPr marL="91440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sz="2000" dirty="0" smtClean="0">
                <a:solidFill>
                  <a:srgbClr val="000066"/>
                </a:solidFill>
                <a:latin typeface="Tahoma" panose="020B0604030504040204" pitchFamily="34" charset="0"/>
              </a:rPr>
              <a:t>Test assembly </a:t>
            </a:r>
          </a:p>
          <a:p>
            <a:pPr marL="91440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sz="2000" dirty="0" smtClean="0">
                <a:solidFill>
                  <a:srgbClr val="000066"/>
                </a:solidFill>
                <a:latin typeface="Tahoma" panose="020B0604030504040204" pitchFamily="34" charset="0"/>
              </a:rPr>
              <a:t>Computer with </a:t>
            </a:r>
            <a:r>
              <a:rPr lang="en-US" altLang="en-US" sz="2000" dirty="0" err="1" smtClean="0">
                <a:solidFill>
                  <a:srgbClr val="000066"/>
                </a:solidFill>
                <a:latin typeface="Tahoma" panose="020B0604030504040204" pitchFamily="34" charset="0"/>
              </a:rPr>
              <a:t>Mindstorms</a:t>
            </a:r>
            <a:endParaRPr lang="en-US" altLang="en-US" dirty="0" smtClean="0">
              <a:solidFill>
                <a:srgbClr val="000066"/>
              </a:solidFill>
              <a:latin typeface="Tahoma" panose="020B0604030504040204" pitchFamily="34" charset="0"/>
            </a:endParaRPr>
          </a:p>
          <a:p>
            <a:pPr marL="0" indent="0">
              <a:spcBef>
                <a:spcPts val="1200"/>
              </a:spcBef>
              <a:spcAft>
                <a:spcPts val="600"/>
              </a:spcAft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LabVIEW sensor program</a:t>
            </a:r>
          </a:p>
          <a:p>
            <a:pPr marL="91440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sz="2000" dirty="0" smtClean="0">
                <a:solidFill>
                  <a:srgbClr val="000066"/>
                </a:solidFill>
                <a:latin typeface="Tahoma" panose="020B0604030504040204" pitchFamily="34" charset="0"/>
              </a:rPr>
              <a:t>Computer with LabVIEW + DAC</a:t>
            </a:r>
          </a:p>
          <a:p>
            <a:pPr marL="91440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sz="2000" dirty="0" smtClean="0">
                <a:solidFill>
                  <a:srgbClr val="000066"/>
                </a:solidFill>
                <a:latin typeface="Tahoma" panose="020B0604030504040204" pitchFamily="34" charset="0"/>
              </a:rPr>
              <a:t>Thermocouple</a:t>
            </a:r>
          </a:p>
        </p:txBody>
      </p:sp>
      <p:pic>
        <p:nvPicPr>
          <p:cNvPr id="10244" name="Picture 9" descr="Lab 7 0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847725"/>
            <a:ext cx="3886200" cy="2914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Procedure: Rotation Sensor</a:t>
            </a:r>
          </a:p>
        </p:txBody>
      </p:sp>
      <p:sp>
        <p:nvSpPr>
          <p:cNvPr id="12291" name="Rectangle 3"/>
          <p:cNvSpPr txBox="1">
            <a:spLocks noChangeArrowheads="1"/>
          </p:cNvSpPr>
          <p:nvPr/>
        </p:nvSpPr>
        <p:spPr bwMode="auto">
          <a:xfrm>
            <a:off x="476250" y="1003300"/>
            <a:ext cx="8229600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Write a program that moves the robot forward for 3 seconds </a:t>
            </a:r>
          </a:p>
          <a:p>
            <a:pPr marL="914400"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Add a code that reads the number of rotations during the 3 seconds 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solidFill>
                  <a:srgbClr val="000066"/>
                </a:solidFill>
              </a:rPr>
              <a:t>Write a program that displaying the number of rotations, but stops robot after 3 rotations</a:t>
            </a:r>
          </a:p>
          <a:p>
            <a:pPr marL="914400"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endParaRPr lang="en-US" altLang="en-US" dirty="0" smtClean="0">
              <a:solidFill>
                <a:srgbClr val="000066"/>
              </a:solidFill>
              <a:latin typeface="Tahoma" panose="020B0604030504040204" pitchFamily="34" charset="0"/>
            </a:endParaRPr>
          </a:p>
        </p:txBody>
      </p:sp>
      <p:pic>
        <p:nvPicPr>
          <p:cNvPr id="11268" name="Picture 2" descr="https://manual.eg.poly.edu/images/f/f1/Lab_sensors_6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9988" y="3660775"/>
            <a:ext cx="1724025" cy="120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Procedure: Ultrasonic Sensor</a:t>
            </a:r>
          </a:p>
        </p:txBody>
      </p:sp>
      <p:sp>
        <p:nvSpPr>
          <p:cNvPr id="12291" name="Rectangle 3"/>
          <p:cNvSpPr txBox="1">
            <a:spLocks noChangeArrowheads="1"/>
          </p:cNvSpPr>
          <p:nvPr/>
        </p:nvSpPr>
        <p:spPr bwMode="auto">
          <a:xfrm>
            <a:off x="930275" y="960438"/>
            <a:ext cx="7326313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7675" indent="-4476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If the sensor detects a distance greater than 40 in, a happy face should appear, and for a distance of less than 40 in, a sad face should appear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altLang="en-US">
              <a:solidFill>
                <a:srgbClr val="000066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If the sensors detect a distance less than 40 in but greater than 30 in, a caution sign should appear. But for a distance less than 40 in but greater than 30 in, a sad face should appear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Procedure: Touch Sensor</a:t>
            </a:r>
          </a:p>
        </p:txBody>
      </p:sp>
      <p:sp>
        <p:nvSpPr>
          <p:cNvPr id="13315" name="Rectangle 3"/>
          <p:cNvSpPr txBox="1">
            <a:spLocks noChangeArrowheads="1"/>
          </p:cNvSpPr>
          <p:nvPr/>
        </p:nvSpPr>
        <p:spPr bwMode="auto">
          <a:xfrm>
            <a:off x="930275" y="1222375"/>
            <a:ext cx="741362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Write a program in which your robot would move when the touch sensor is pressed, and would stop when the touch sensor was released</a:t>
            </a:r>
          </a:p>
        </p:txBody>
      </p:sp>
      <p:pic>
        <p:nvPicPr>
          <p:cNvPr id="13316" name="Picture 2" descr="https://manual.eg.poly.edu/images/6/67/Lab_sensors_8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0575" y="2619375"/>
            <a:ext cx="2105025" cy="222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YU Schools Maste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5831</TotalTime>
  <Words>337</Words>
  <Application>Microsoft Office PowerPoint</Application>
  <PresentationFormat>On-screen Show (16:9)</PresentationFormat>
  <Paragraphs>67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MS PGothic</vt:lpstr>
      <vt:lpstr>Courier New</vt:lpstr>
      <vt:lpstr>Wingdings</vt:lpstr>
      <vt:lpstr>Calibri</vt:lpstr>
      <vt:lpstr>Tahoma</vt:lpstr>
      <vt:lpstr>NYU Schools Master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New York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Jenna Bresnahan</dc:creator>
  <cp:lastModifiedBy>Rondell Sinanan</cp:lastModifiedBy>
  <cp:revision>50</cp:revision>
  <dcterms:created xsi:type="dcterms:W3CDTF">2013-09-03T13:03:01Z</dcterms:created>
  <dcterms:modified xsi:type="dcterms:W3CDTF">2015-01-17T21:51:22Z</dcterms:modified>
</cp:coreProperties>
</file>