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22"/>
  </p:notesMasterIdLst>
  <p:sldIdLst>
    <p:sldId id="301" r:id="rId2"/>
    <p:sldId id="302" r:id="rId3"/>
    <p:sldId id="303" r:id="rId4"/>
    <p:sldId id="304" r:id="rId5"/>
    <p:sldId id="260" r:id="rId6"/>
    <p:sldId id="331" r:id="rId7"/>
    <p:sldId id="333" r:id="rId8"/>
    <p:sldId id="334" r:id="rId9"/>
    <p:sldId id="335" r:id="rId10"/>
    <p:sldId id="326" r:id="rId11"/>
    <p:sldId id="336" r:id="rId12"/>
    <p:sldId id="332" r:id="rId13"/>
    <p:sldId id="330" r:id="rId14"/>
    <p:sldId id="329" r:id="rId15"/>
    <p:sldId id="328" r:id="rId16"/>
    <p:sldId id="327" r:id="rId17"/>
    <p:sldId id="324" r:id="rId18"/>
    <p:sldId id="322" r:id="rId19"/>
    <p:sldId id="325" r:id="rId20"/>
    <p:sldId id="323" r:id="rId21"/>
  </p:sldIdLst>
  <p:sldSz cx="12192000" cy="6858000"/>
  <p:notesSz cx="6858000" cy="9144000"/>
  <p:embeddedFontLst>
    <p:embeddedFont>
      <p:font typeface="Gotham Medium" pitchFamily="2" charset="0"/>
      <p:regular r:id="rId23"/>
      <p:bold r:id="rId24"/>
      <p:italic r:id="rId25"/>
      <p:boldItalic r:id="rId26"/>
    </p:embeddedFont>
    <p:embeddedFont>
      <p:font typeface="Montserrat" pitchFamily="2" charset="77"/>
      <p:regular r:id="rId27"/>
      <p:bold r:id="rId28"/>
      <p:italic r:id="rId29"/>
      <p:boldItalic r:id="rId30"/>
    </p:embeddedFont>
    <p:embeddedFont>
      <p:font typeface="Montserrat Black" pitchFamily="2" charset="77"/>
      <p:bold r:id="rId31"/>
      <p:italic r:id="rId32"/>
      <p:boldItalic r:id="rId33"/>
    </p:embeddedFont>
    <p:embeddedFont>
      <p:font typeface="Montserrat Medium" pitchFamily="2" charset="77"/>
      <p:regular r:id="rId34"/>
      <p:bold r:id="rId35"/>
      <p:italic r:id="rId36"/>
      <p:boldItalic r:id="rId37"/>
    </p:embeddedFont>
    <p:embeddedFont>
      <p:font typeface="Proxima Nova" panose="02000506030000020004" pitchFamily="2" charset="0"/>
      <p:regular r:id="rId38"/>
      <p:bold r:id="rId39"/>
      <p:italic r:id="rId40"/>
      <p:boldItalic r:id="rId41"/>
    </p:embeddedFont>
    <p:embeddedFont>
      <p:font typeface="Quattrocento Sans" panose="020B0502050000020003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gHrfANP7tfRUQLea4ui2ka+45z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0067"/>
    <a:srgbClr val="23005F"/>
    <a:srgbClr val="B9A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2C49AA-1385-4147-A03E-9393CF2796D0}">
  <a:tblStyle styleId="{812C49AA-1385-4147-A03E-9393CF2796D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F0F0F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0F0F0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649"/>
  </p:normalViewPr>
  <p:slideViewPr>
    <p:cSldViewPr snapToGrid="0" snapToObjects="1">
      <p:cViewPr varScale="1">
        <p:scale>
          <a:sx n="93" d="100"/>
          <a:sy n="93" d="100"/>
        </p:scale>
        <p:origin x="21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9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90229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1008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1423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>
          <a:extLst>
            <a:ext uri="{FF2B5EF4-FFF2-40B4-BE49-F238E27FC236}">
              <a16:creationId xmlns:a16="http://schemas.microsoft.com/office/drawing/2014/main" id="{B153972F-0835-470B-F7CB-4D080BEA5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>
            <a:extLst>
              <a:ext uri="{FF2B5EF4-FFF2-40B4-BE49-F238E27FC236}">
                <a16:creationId xmlns:a16="http://schemas.microsoft.com/office/drawing/2014/main" id="{565E83DB-EC5D-12CF-418D-5FEF2AB962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>
            <a:extLst>
              <a:ext uri="{FF2B5EF4-FFF2-40B4-BE49-F238E27FC236}">
                <a16:creationId xmlns:a16="http://schemas.microsoft.com/office/drawing/2014/main" id="{049202ED-5A6E-F745-D9EA-688198E422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5054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6650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9065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6505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5673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2828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9567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8281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1764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8115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7787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9031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2763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4747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5972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9099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6015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>
          <a:extLst>
            <a:ext uri="{FF2B5EF4-FFF2-40B4-BE49-F238E27FC236}">
              <a16:creationId xmlns:a16="http://schemas.microsoft.com/office/drawing/2014/main" id="{5CAF3B86-0835-D94C-583A-2F3D37695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>
            <a:extLst>
              <a:ext uri="{FF2B5EF4-FFF2-40B4-BE49-F238E27FC236}">
                <a16:creationId xmlns:a16="http://schemas.microsoft.com/office/drawing/2014/main" id="{74A1D534-9174-C5B0-18DE-76D0DA774C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>
            <a:extLst>
              <a:ext uri="{FF2B5EF4-FFF2-40B4-BE49-F238E27FC236}">
                <a16:creationId xmlns:a16="http://schemas.microsoft.com/office/drawing/2014/main" id="{D3EB6BFD-E6B7-11EC-49F6-D7334F1E82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413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"/>
          <p:cNvSpPr txBox="1"/>
          <p:nvPr/>
        </p:nvSpPr>
        <p:spPr>
          <a:xfrm>
            <a:off x="243691" y="1541173"/>
            <a:ext cx="8053954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80000"/>
              </a:lnSpc>
              <a:buClr>
                <a:srgbClr val="57068C"/>
              </a:buClr>
              <a:buSzPts val="4200"/>
            </a:pPr>
            <a:r>
              <a:rPr lang="en-US" sz="7000" dirty="0">
                <a:solidFill>
                  <a:srgbClr val="FFFFFF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Montserrat Black"/>
                <a:sym typeface="Montserrat Black"/>
              </a:rPr>
              <a:t>LAZ &amp;MRR WORKSHOP</a:t>
            </a:r>
            <a:endParaRPr lang="en-US" sz="7000" dirty="0">
              <a:solidFill>
                <a:srgbClr val="FFFFFF"/>
              </a:solidFill>
              <a:effectLst>
                <a:outerShdw sx="1000" sy="1000" algn="ctr" rotWithShape="0">
                  <a:srgbClr val="FFFFFF"/>
                </a:outerShdw>
              </a:effectLst>
              <a:latin typeface="Montserrat Black"/>
            </a:endParaRPr>
          </a:p>
          <a:p>
            <a:pPr>
              <a:lnSpc>
                <a:spcPct val="80000"/>
              </a:lnSpc>
              <a:buClr>
                <a:srgbClr val="57068C"/>
              </a:buClr>
              <a:buSzPts val="4200"/>
            </a:pPr>
            <a:r>
              <a:rPr lang="en-US" sz="4000" dirty="0">
                <a:solidFill>
                  <a:srgbClr val="FFFFFF"/>
                </a:solidFill>
                <a:effectLst>
                  <a:outerShdw sx="1000" sy="1000" algn="ctr" rotWithShape="0">
                    <a:schemeClr val="bg1"/>
                  </a:outerShdw>
                </a:effectLst>
                <a:highlight>
                  <a:srgbClr val="725C8B"/>
                </a:highlight>
                <a:latin typeface="Montserrat Black"/>
                <a:sym typeface="Montserrat Black"/>
              </a:rPr>
              <a:t>LAB 4A</a:t>
            </a:r>
            <a:endParaRPr sz="4000" b="0" i="0" u="none" strike="noStrike" cap="none" dirty="0">
              <a:solidFill>
                <a:srgbClr val="000000"/>
              </a:solidFill>
              <a:effectLst>
                <a:outerShdw sx="1000" sy="1000" algn="ctr" rotWithShape="0">
                  <a:schemeClr val="bg1"/>
                </a:outerShdw>
              </a:effectLst>
              <a:highlight>
                <a:srgbClr val="725C8B"/>
              </a:highlight>
              <a:sym typeface="Arial"/>
            </a:endParaRPr>
          </a:p>
        </p:txBody>
      </p:sp>
      <p:sp>
        <p:nvSpPr>
          <p:cNvPr id="302" name="Google Shape;302;p9"/>
          <p:cNvSpPr txBox="1"/>
          <p:nvPr/>
        </p:nvSpPr>
        <p:spPr>
          <a:xfrm>
            <a:off x="444532" y="5247940"/>
            <a:ext cx="785311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"/>
              <a:buNone/>
            </a:pPr>
            <a:r>
              <a:rPr lang="en-US" sz="2400" b="0" i="0" u="none" strike="noStrike" cap="none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EG 1004 Introduction to Engineering &amp; Design</a:t>
            </a:r>
            <a:endParaRPr sz="2400" b="0" i="0" u="none" strike="noStrike" cap="none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03" name="Google Shape;303;p9"/>
          <p:cNvGrpSpPr/>
          <p:nvPr/>
        </p:nvGrpSpPr>
        <p:grpSpPr>
          <a:xfrm>
            <a:off x="444532" y="5030395"/>
            <a:ext cx="6995727" cy="98538"/>
            <a:chOff x="867230" y="5081962"/>
            <a:chExt cx="6995727" cy="98538"/>
          </a:xfrm>
        </p:grpSpPr>
        <p:sp>
          <p:nvSpPr>
            <p:cNvPr id="304" name="Google Shape;304;p9"/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FF9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FF1A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07" name="Google Shape;307;p9"/>
            <p:cNvCxnSpPr/>
            <p:nvPr/>
          </p:nvCxnSpPr>
          <p:spPr>
            <a:xfrm>
              <a:off x="1727200" y="5131231"/>
              <a:ext cx="6135757" cy="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40" name="Google Shape;1469;p173">
            <a:extLst>
              <a:ext uri="{FF2B5EF4-FFF2-40B4-BE49-F238E27FC236}">
                <a16:creationId xmlns:a16="http://schemas.microsoft.com/office/drawing/2014/main" id="{830D18E0-7A20-1BF8-626F-CF440421A64E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1" name="Google Shape;1444;p171">
            <a:extLst>
              <a:ext uri="{FF2B5EF4-FFF2-40B4-BE49-F238E27FC236}">
                <a16:creationId xmlns:a16="http://schemas.microsoft.com/office/drawing/2014/main" id="{0B41BEEA-EAE2-0E55-5767-667EFB7E79DA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" name="Google Shape;1444;p171">
            <a:extLst>
              <a:ext uri="{FF2B5EF4-FFF2-40B4-BE49-F238E27FC236}">
                <a16:creationId xmlns:a16="http://schemas.microsoft.com/office/drawing/2014/main" id="{D6378275-7596-E714-D4E6-AC1D8336828F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3CF61305-B30A-B26E-045F-472CD76A7902}"/>
              </a:ext>
            </a:extLst>
          </p:cNvPr>
          <p:cNvSpPr/>
          <p:nvPr/>
        </p:nvSpPr>
        <p:spPr>
          <a:xfrm>
            <a:off x="349610" y="1637477"/>
            <a:ext cx="2774731" cy="4038103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0BDAE895-7D8C-AF9A-E668-D4AA3834CB9D}"/>
              </a:ext>
            </a:extLst>
          </p:cNvPr>
          <p:cNvSpPr/>
          <p:nvPr/>
        </p:nvSpPr>
        <p:spPr>
          <a:xfrm>
            <a:off x="3321268" y="1655378"/>
            <a:ext cx="2774731" cy="4038103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195DA2D-EE57-A2B0-FD7D-831C4034F7CB}"/>
              </a:ext>
            </a:extLst>
          </p:cNvPr>
          <p:cNvSpPr/>
          <p:nvPr/>
        </p:nvSpPr>
        <p:spPr>
          <a:xfrm>
            <a:off x="6292930" y="1637477"/>
            <a:ext cx="2774731" cy="4056003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7029223-72D5-1156-5621-9D162D92F7C0}"/>
              </a:ext>
            </a:extLst>
          </p:cNvPr>
          <p:cNvSpPr/>
          <p:nvPr/>
        </p:nvSpPr>
        <p:spPr>
          <a:xfrm>
            <a:off x="9264588" y="1655378"/>
            <a:ext cx="2774731" cy="4020193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77F2CABC-FDA9-B3F4-DD55-F82FDD7B4C0F}"/>
              </a:ext>
            </a:extLst>
          </p:cNvPr>
          <p:cNvSpPr/>
          <p:nvPr/>
        </p:nvSpPr>
        <p:spPr>
          <a:xfrm>
            <a:off x="437383" y="3933306"/>
            <a:ext cx="2586446" cy="16317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300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A0FBC1-BBEC-A92C-9129-F1E571F12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42" y="4046538"/>
            <a:ext cx="1731125" cy="140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59AD4148-5DAF-DD48-8AC6-5EB321E23F0D}"/>
              </a:ext>
            </a:extLst>
          </p:cNvPr>
          <p:cNvSpPr/>
          <p:nvPr/>
        </p:nvSpPr>
        <p:spPr>
          <a:xfrm>
            <a:off x="3404874" y="3933306"/>
            <a:ext cx="2586446" cy="16317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300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9DCFF4C-EE1E-889A-E654-B23652C8E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01" y="3990962"/>
            <a:ext cx="1595393" cy="146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E34C2358-0614-BDD1-0CFA-D67E34623A53}"/>
              </a:ext>
            </a:extLst>
          </p:cNvPr>
          <p:cNvSpPr/>
          <p:nvPr/>
        </p:nvSpPr>
        <p:spPr>
          <a:xfrm>
            <a:off x="6380700" y="3990962"/>
            <a:ext cx="2586446" cy="15740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300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B296E82-613F-6625-F7E9-7750CF0BC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310" y="4047578"/>
            <a:ext cx="1934073" cy="146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F6325CFC-C631-6DD2-ACD5-28CB89C4D0DC}"/>
              </a:ext>
            </a:extLst>
          </p:cNvPr>
          <p:cNvSpPr/>
          <p:nvPr/>
        </p:nvSpPr>
        <p:spPr>
          <a:xfrm>
            <a:off x="9356418" y="3933306"/>
            <a:ext cx="2586446" cy="16317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300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C5CB9278-6E7E-73BB-332C-929D69B26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717" y="4358822"/>
            <a:ext cx="2341460" cy="85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DC1EEF9-9A80-5A71-E002-286C5D68980C}"/>
              </a:ext>
            </a:extLst>
          </p:cNvPr>
          <p:cNvSpPr txBox="1"/>
          <p:nvPr/>
        </p:nvSpPr>
        <p:spPr>
          <a:xfrm>
            <a:off x="485533" y="1893004"/>
            <a:ext cx="2502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2000" b="1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Gyro</a:t>
            </a:r>
            <a:endParaRPr lang="en-US" sz="2000" dirty="0">
              <a:solidFill>
                <a:srgbClr val="230063"/>
              </a:solidFill>
              <a:latin typeface="Montserrat" pitchFamily="2" charset="77"/>
            </a:endParaRPr>
          </a:p>
        </p:txBody>
      </p:sp>
      <p:cxnSp>
        <p:nvCxnSpPr>
          <p:cNvPr id="55" name="Google Shape;1444;p171">
            <a:extLst>
              <a:ext uri="{FF2B5EF4-FFF2-40B4-BE49-F238E27FC236}">
                <a16:creationId xmlns:a16="http://schemas.microsoft.com/office/drawing/2014/main" id="{C291FFEB-BA71-5796-5E88-E64611DD2CF0}"/>
              </a:ext>
            </a:extLst>
          </p:cNvPr>
          <p:cNvCxnSpPr>
            <a:cxnSpLocks/>
          </p:cNvCxnSpPr>
          <p:nvPr/>
        </p:nvCxnSpPr>
        <p:spPr>
          <a:xfrm>
            <a:off x="485533" y="2262336"/>
            <a:ext cx="2544661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D2E5D7E-E11C-4E50-79F1-A07100C64DCD}"/>
              </a:ext>
            </a:extLst>
          </p:cNvPr>
          <p:cNvSpPr txBox="1"/>
          <p:nvPr/>
        </p:nvSpPr>
        <p:spPr>
          <a:xfrm>
            <a:off x="3417088" y="1916899"/>
            <a:ext cx="2502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2000" b="1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Ultrasonic</a:t>
            </a:r>
            <a:endParaRPr lang="en-US" sz="2000" dirty="0">
              <a:solidFill>
                <a:srgbClr val="230063"/>
              </a:solidFill>
              <a:latin typeface="Montserrat" pitchFamily="2" charset="77"/>
            </a:endParaRPr>
          </a:p>
        </p:txBody>
      </p:sp>
      <p:cxnSp>
        <p:nvCxnSpPr>
          <p:cNvPr id="60" name="Google Shape;1444;p171">
            <a:extLst>
              <a:ext uri="{FF2B5EF4-FFF2-40B4-BE49-F238E27FC236}">
                <a16:creationId xmlns:a16="http://schemas.microsoft.com/office/drawing/2014/main" id="{D7C24807-EE00-0701-AA1E-4E3558E136EB}"/>
              </a:ext>
            </a:extLst>
          </p:cNvPr>
          <p:cNvCxnSpPr>
            <a:cxnSpLocks/>
          </p:cNvCxnSpPr>
          <p:nvPr/>
        </p:nvCxnSpPr>
        <p:spPr>
          <a:xfrm>
            <a:off x="3417088" y="2286231"/>
            <a:ext cx="2544661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9A71BD9-984C-7941-4064-5314E97ECC78}"/>
              </a:ext>
            </a:extLst>
          </p:cNvPr>
          <p:cNvSpPr txBox="1"/>
          <p:nvPr/>
        </p:nvSpPr>
        <p:spPr>
          <a:xfrm>
            <a:off x="6387070" y="1893004"/>
            <a:ext cx="2502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2000" b="1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Touch</a:t>
            </a:r>
            <a:endParaRPr lang="en-US" sz="2000" dirty="0">
              <a:solidFill>
                <a:srgbClr val="230063"/>
              </a:solidFill>
              <a:latin typeface="Montserrat" pitchFamily="2" charset="77"/>
            </a:endParaRPr>
          </a:p>
        </p:txBody>
      </p:sp>
      <p:cxnSp>
        <p:nvCxnSpPr>
          <p:cNvPr id="62" name="Google Shape;1444;p171">
            <a:extLst>
              <a:ext uri="{FF2B5EF4-FFF2-40B4-BE49-F238E27FC236}">
                <a16:creationId xmlns:a16="http://schemas.microsoft.com/office/drawing/2014/main" id="{CD18B817-5E6C-961E-3C1D-6D154222A5BC}"/>
              </a:ext>
            </a:extLst>
          </p:cNvPr>
          <p:cNvCxnSpPr>
            <a:cxnSpLocks/>
          </p:cNvCxnSpPr>
          <p:nvPr/>
        </p:nvCxnSpPr>
        <p:spPr>
          <a:xfrm>
            <a:off x="6387070" y="2262336"/>
            <a:ext cx="2544661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5" name="TextBox 1024">
            <a:extLst>
              <a:ext uri="{FF2B5EF4-FFF2-40B4-BE49-F238E27FC236}">
                <a16:creationId xmlns:a16="http://schemas.microsoft.com/office/drawing/2014/main" id="{E53839BA-6DD9-D41E-48ED-25D44E5E8CAF}"/>
              </a:ext>
            </a:extLst>
          </p:cNvPr>
          <p:cNvSpPr txBox="1"/>
          <p:nvPr/>
        </p:nvSpPr>
        <p:spPr>
          <a:xfrm>
            <a:off x="9383376" y="1897618"/>
            <a:ext cx="2502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2000" b="1" dirty="0" err="1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IRObstacle</a:t>
            </a:r>
            <a:endParaRPr lang="en-US" sz="2000" dirty="0">
              <a:solidFill>
                <a:srgbClr val="230063"/>
              </a:solidFill>
              <a:latin typeface="Montserrat" pitchFamily="2" charset="77"/>
            </a:endParaRPr>
          </a:p>
        </p:txBody>
      </p:sp>
      <p:cxnSp>
        <p:nvCxnSpPr>
          <p:cNvPr id="1027" name="Google Shape;1444;p171">
            <a:extLst>
              <a:ext uri="{FF2B5EF4-FFF2-40B4-BE49-F238E27FC236}">
                <a16:creationId xmlns:a16="http://schemas.microsoft.com/office/drawing/2014/main" id="{BE0CBAD8-B6D2-380D-7F28-09D584B4A3B6}"/>
              </a:ext>
            </a:extLst>
          </p:cNvPr>
          <p:cNvCxnSpPr>
            <a:cxnSpLocks/>
          </p:cNvCxnSpPr>
          <p:nvPr/>
        </p:nvCxnSpPr>
        <p:spPr>
          <a:xfrm>
            <a:off x="9383376" y="2266950"/>
            <a:ext cx="2544661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1" name="TextBox 1030">
            <a:extLst>
              <a:ext uri="{FF2B5EF4-FFF2-40B4-BE49-F238E27FC236}">
                <a16:creationId xmlns:a16="http://schemas.microsoft.com/office/drawing/2014/main" id="{52BEFDC0-9E17-0B46-12F2-DC29B7F88C19}"/>
              </a:ext>
            </a:extLst>
          </p:cNvPr>
          <p:cNvSpPr txBox="1"/>
          <p:nvPr/>
        </p:nvSpPr>
        <p:spPr>
          <a:xfrm>
            <a:off x="437383" y="2731296"/>
            <a:ext cx="25439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u="none" strike="noStrike" cap="none" dirty="0">
                <a:solidFill>
                  <a:srgbClr val="240067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Tracks the angle that the robot is turning or positioned at. </a:t>
            </a:r>
            <a:endParaRPr lang="en-US" sz="1600" u="none" strike="noStrike" cap="none" dirty="0">
              <a:solidFill>
                <a:srgbClr val="240067"/>
              </a:solidFill>
              <a:latin typeface="Montserrat" pitchFamily="2" charset="77"/>
            </a:endParaRPr>
          </a:p>
        </p:txBody>
      </p:sp>
      <p:sp>
        <p:nvSpPr>
          <p:cNvPr id="1034" name="TextBox 1033">
            <a:extLst>
              <a:ext uri="{FF2B5EF4-FFF2-40B4-BE49-F238E27FC236}">
                <a16:creationId xmlns:a16="http://schemas.microsoft.com/office/drawing/2014/main" id="{205AAC36-92BA-C9F9-2A47-B211710918EA}"/>
              </a:ext>
            </a:extLst>
          </p:cNvPr>
          <p:cNvSpPr txBox="1"/>
          <p:nvPr/>
        </p:nvSpPr>
        <p:spPr>
          <a:xfrm>
            <a:off x="3417088" y="2541210"/>
            <a:ext cx="25970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u="none" strike="noStrike" cap="none" dirty="0">
                <a:solidFill>
                  <a:srgbClr val="240067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Determines how far the robot is from an obstacle. (returns the total distance)</a:t>
            </a:r>
            <a:endParaRPr lang="en-US" sz="1600" u="none" strike="noStrike" cap="none" dirty="0">
              <a:solidFill>
                <a:srgbClr val="240067"/>
              </a:solidFill>
              <a:latin typeface="Montserrat" pitchFamily="2" charset="77"/>
            </a:endParaRP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FF13137A-9CAA-3633-F5B4-BC29569F5651}"/>
              </a:ext>
            </a:extLst>
          </p:cNvPr>
          <p:cNvSpPr txBox="1"/>
          <p:nvPr/>
        </p:nvSpPr>
        <p:spPr>
          <a:xfrm>
            <a:off x="6387070" y="2594915"/>
            <a:ext cx="25446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u="none" strike="noStrike" cap="none" dirty="0">
                <a:solidFill>
                  <a:srgbClr val="240067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Determines whether the robot is pressing against and obstacle or edge of the course. </a:t>
            </a:r>
            <a:endParaRPr lang="en-US" sz="1600" u="none" strike="noStrike" cap="none" dirty="0">
              <a:solidFill>
                <a:srgbClr val="240067"/>
              </a:solidFill>
              <a:latin typeface="Montserrat" pitchFamily="2" charset="77"/>
            </a:endParaRPr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id="{8B40B35F-1B0F-30C0-DC0B-AFF873B7B8A9}"/>
              </a:ext>
            </a:extLst>
          </p:cNvPr>
          <p:cNvSpPr txBox="1"/>
          <p:nvPr/>
        </p:nvSpPr>
        <p:spPr>
          <a:xfrm>
            <a:off x="9329077" y="2509190"/>
            <a:ext cx="25864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u="none" strike="noStrike" cap="none" dirty="0">
                <a:solidFill>
                  <a:srgbClr val="240067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Detects if there are obstacles in the robot’s path. (returns HIGH if there’s an obstacle and LOW if there isn’t)</a:t>
            </a:r>
            <a:endParaRPr lang="en-US" sz="1600" u="none" strike="noStrike" cap="none" dirty="0">
              <a:solidFill>
                <a:srgbClr val="240067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5482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>
          <a:extLst>
            <a:ext uri="{FF2B5EF4-FFF2-40B4-BE49-F238E27FC236}">
              <a16:creationId xmlns:a16="http://schemas.microsoft.com/office/drawing/2014/main" id="{7BC43E00-6BC4-8635-6599-087868C04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F18ACA-3CFB-75F5-ACDC-33E9C3D19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DB0F0E-8184-E5E0-9BF6-A9EF7B2442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40" name="Google Shape;1469;p173">
            <a:extLst>
              <a:ext uri="{FF2B5EF4-FFF2-40B4-BE49-F238E27FC236}">
                <a16:creationId xmlns:a16="http://schemas.microsoft.com/office/drawing/2014/main" id="{6B447B00-074B-976E-7B02-0837602E4A24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1" name="Google Shape;1444;p171">
            <a:extLst>
              <a:ext uri="{FF2B5EF4-FFF2-40B4-BE49-F238E27FC236}">
                <a16:creationId xmlns:a16="http://schemas.microsoft.com/office/drawing/2014/main" id="{B7A50245-3318-F96C-1A23-9FC3F82EFD4A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" name="Google Shape;1444;p171">
            <a:extLst>
              <a:ext uri="{FF2B5EF4-FFF2-40B4-BE49-F238E27FC236}">
                <a16:creationId xmlns:a16="http://schemas.microsoft.com/office/drawing/2014/main" id="{1AE96B23-599B-AADA-6288-1BDCF29767CE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E474DCEB-B0A7-BA93-BAD6-270FE1307B1B}"/>
              </a:ext>
            </a:extLst>
          </p:cNvPr>
          <p:cNvSpPr txBox="1"/>
          <p:nvPr/>
        </p:nvSpPr>
        <p:spPr>
          <a:xfrm>
            <a:off x="485533" y="1893004"/>
            <a:ext cx="2502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2000" b="1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Gyro</a:t>
            </a:r>
            <a:endParaRPr lang="en-US" sz="2000" dirty="0">
              <a:solidFill>
                <a:srgbClr val="230063"/>
              </a:solidFill>
              <a:latin typeface="Montserrat" pitchFamily="2" charset="77"/>
            </a:endParaRPr>
          </a:p>
        </p:txBody>
      </p:sp>
      <p:cxnSp>
        <p:nvCxnSpPr>
          <p:cNvPr id="55" name="Google Shape;1444;p171">
            <a:extLst>
              <a:ext uri="{FF2B5EF4-FFF2-40B4-BE49-F238E27FC236}">
                <a16:creationId xmlns:a16="http://schemas.microsoft.com/office/drawing/2014/main" id="{E002E646-7917-610A-1BB8-4E5520FC89E1}"/>
              </a:ext>
            </a:extLst>
          </p:cNvPr>
          <p:cNvCxnSpPr>
            <a:cxnSpLocks/>
          </p:cNvCxnSpPr>
          <p:nvPr/>
        </p:nvCxnSpPr>
        <p:spPr>
          <a:xfrm>
            <a:off x="485533" y="2262336"/>
            <a:ext cx="2544661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A6F32C7B-7D34-3612-0449-E355A05C31D8}"/>
              </a:ext>
            </a:extLst>
          </p:cNvPr>
          <p:cNvSpPr txBox="1"/>
          <p:nvPr/>
        </p:nvSpPr>
        <p:spPr>
          <a:xfrm>
            <a:off x="3417088" y="1916899"/>
            <a:ext cx="2502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2000" b="1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Ultrasonic</a:t>
            </a:r>
            <a:endParaRPr lang="en-US" sz="2000" dirty="0">
              <a:solidFill>
                <a:srgbClr val="230063"/>
              </a:solidFill>
              <a:latin typeface="Montserrat" pitchFamily="2" charset="77"/>
            </a:endParaRPr>
          </a:p>
        </p:txBody>
      </p:sp>
      <p:cxnSp>
        <p:nvCxnSpPr>
          <p:cNvPr id="60" name="Google Shape;1444;p171">
            <a:extLst>
              <a:ext uri="{FF2B5EF4-FFF2-40B4-BE49-F238E27FC236}">
                <a16:creationId xmlns:a16="http://schemas.microsoft.com/office/drawing/2014/main" id="{33ABE682-3546-9EEF-DB93-8A5DF4E00425}"/>
              </a:ext>
            </a:extLst>
          </p:cNvPr>
          <p:cNvCxnSpPr>
            <a:cxnSpLocks/>
          </p:cNvCxnSpPr>
          <p:nvPr/>
        </p:nvCxnSpPr>
        <p:spPr>
          <a:xfrm>
            <a:off x="3417088" y="2286231"/>
            <a:ext cx="2544661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908DACB-2DF6-9EAF-E94E-C8979802736C}"/>
              </a:ext>
            </a:extLst>
          </p:cNvPr>
          <p:cNvSpPr txBox="1"/>
          <p:nvPr/>
        </p:nvSpPr>
        <p:spPr>
          <a:xfrm>
            <a:off x="6387070" y="1893004"/>
            <a:ext cx="2502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2000" b="1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Touch</a:t>
            </a:r>
            <a:endParaRPr lang="en-US" sz="2000" dirty="0">
              <a:solidFill>
                <a:srgbClr val="230063"/>
              </a:solidFill>
              <a:latin typeface="Montserrat" pitchFamily="2" charset="77"/>
            </a:endParaRPr>
          </a:p>
        </p:txBody>
      </p:sp>
      <p:cxnSp>
        <p:nvCxnSpPr>
          <p:cNvPr id="62" name="Google Shape;1444;p171">
            <a:extLst>
              <a:ext uri="{FF2B5EF4-FFF2-40B4-BE49-F238E27FC236}">
                <a16:creationId xmlns:a16="http://schemas.microsoft.com/office/drawing/2014/main" id="{D1D04C1F-D843-064C-9F3B-F4929E55431B}"/>
              </a:ext>
            </a:extLst>
          </p:cNvPr>
          <p:cNvCxnSpPr>
            <a:cxnSpLocks/>
          </p:cNvCxnSpPr>
          <p:nvPr/>
        </p:nvCxnSpPr>
        <p:spPr>
          <a:xfrm>
            <a:off x="6387070" y="2262336"/>
            <a:ext cx="2544661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7" name="Google Shape;1444;p171">
            <a:extLst>
              <a:ext uri="{FF2B5EF4-FFF2-40B4-BE49-F238E27FC236}">
                <a16:creationId xmlns:a16="http://schemas.microsoft.com/office/drawing/2014/main" id="{C2697A90-5097-732D-E314-647B42539C4E}"/>
              </a:ext>
            </a:extLst>
          </p:cNvPr>
          <p:cNvCxnSpPr>
            <a:cxnSpLocks/>
          </p:cNvCxnSpPr>
          <p:nvPr/>
        </p:nvCxnSpPr>
        <p:spPr>
          <a:xfrm>
            <a:off x="9383376" y="2266950"/>
            <a:ext cx="2544661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1" name="TextBox 1030">
            <a:extLst>
              <a:ext uri="{FF2B5EF4-FFF2-40B4-BE49-F238E27FC236}">
                <a16:creationId xmlns:a16="http://schemas.microsoft.com/office/drawing/2014/main" id="{F8F1059F-D5C4-C389-C028-4D5D8B8747BC}"/>
              </a:ext>
            </a:extLst>
          </p:cNvPr>
          <p:cNvSpPr txBox="1"/>
          <p:nvPr/>
        </p:nvSpPr>
        <p:spPr>
          <a:xfrm>
            <a:off x="437383" y="2731296"/>
            <a:ext cx="25439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u="none" strike="noStrike" cap="none" dirty="0">
                <a:solidFill>
                  <a:srgbClr val="240067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Tracks the angle that the robot is turning or positioned at. </a:t>
            </a:r>
            <a:endParaRPr lang="en-US" sz="1600" u="none" strike="noStrike" cap="none" dirty="0">
              <a:solidFill>
                <a:srgbClr val="240067"/>
              </a:solidFill>
              <a:latin typeface="Montserrat" pitchFamily="2" charset="77"/>
            </a:endParaRPr>
          </a:p>
        </p:txBody>
      </p:sp>
      <p:sp>
        <p:nvSpPr>
          <p:cNvPr id="1034" name="TextBox 1033">
            <a:extLst>
              <a:ext uri="{FF2B5EF4-FFF2-40B4-BE49-F238E27FC236}">
                <a16:creationId xmlns:a16="http://schemas.microsoft.com/office/drawing/2014/main" id="{8AC6BDFD-B111-B826-F609-67802F8942D8}"/>
              </a:ext>
            </a:extLst>
          </p:cNvPr>
          <p:cNvSpPr txBox="1"/>
          <p:nvPr/>
        </p:nvSpPr>
        <p:spPr>
          <a:xfrm>
            <a:off x="3417088" y="2541210"/>
            <a:ext cx="25970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u="none" strike="noStrike" cap="none" dirty="0">
                <a:solidFill>
                  <a:srgbClr val="240067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Determines how far the robot is from an obstacle. (returns the total distance)</a:t>
            </a:r>
            <a:endParaRPr lang="en-US" sz="1600" u="none" strike="noStrike" cap="none" dirty="0">
              <a:solidFill>
                <a:srgbClr val="240067"/>
              </a:solidFill>
              <a:latin typeface="Montserrat" pitchFamily="2" charset="77"/>
            </a:endParaRP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371D059D-61DA-AF16-A902-C4B968332DFC}"/>
              </a:ext>
            </a:extLst>
          </p:cNvPr>
          <p:cNvSpPr txBox="1"/>
          <p:nvPr/>
        </p:nvSpPr>
        <p:spPr>
          <a:xfrm>
            <a:off x="6387070" y="2594915"/>
            <a:ext cx="25446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u="none" strike="noStrike" cap="none" dirty="0">
                <a:solidFill>
                  <a:srgbClr val="240067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Determines whether the robot is pressing against and obstacle or edge of the course. </a:t>
            </a:r>
            <a:endParaRPr lang="en-US" sz="1600" u="none" strike="noStrike" cap="none" dirty="0">
              <a:solidFill>
                <a:srgbClr val="240067"/>
              </a:solidFill>
              <a:latin typeface="Montserrat" pitchFamily="2" charset="77"/>
            </a:endParaRPr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id="{C42187F5-6D36-6261-8949-1A34033B06FA}"/>
              </a:ext>
            </a:extLst>
          </p:cNvPr>
          <p:cNvSpPr txBox="1"/>
          <p:nvPr/>
        </p:nvSpPr>
        <p:spPr>
          <a:xfrm>
            <a:off x="9329077" y="2509190"/>
            <a:ext cx="25864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u="none" strike="noStrike" cap="none" dirty="0">
                <a:solidFill>
                  <a:srgbClr val="240067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Detects if there are obstacles in the robot’s path. (returns HIGH if there’s an obstacle and LOW if there isn’t)</a:t>
            </a:r>
            <a:endParaRPr lang="en-US" sz="1600" u="none" strike="noStrike" cap="none" dirty="0">
              <a:solidFill>
                <a:srgbClr val="240067"/>
              </a:solidFill>
              <a:latin typeface="Montserrat" pitchFamily="2" charset="77"/>
            </a:endParaRPr>
          </a:p>
        </p:txBody>
      </p:sp>
      <p:sp>
        <p:nvSpPr>
          <p:cNvPr id="4" name="Google Shape;182;p25">
            <a:extLst>
              <a:ext uri="{FF2B5EF4-FFF2-40B4-BE49-F238E27FC236}">
                <a16:creationId xmlns:a16="http://schemas.microsoft.com/office/drawing/2014/main" id="{B93DF5B4-B055-EB56-042E-2DAE9167B12B}"/>
              </a:ext>
            </a:extLst>
          </p:cNvPr>
          <p:cNvSpPr txBox="1">
            <a:spLocks/>
          </p:cNvSpPr>
          <p:nvPr/>
        </p:nvSpPr>
        <p:spPr>
          <a:xfrm>
            <a:off x="582162" y="1548696"/>
            <a:ext cx="529341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bg1"/>
              </a:buClr>
              <a:buSzPts val="2400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Manufacturing for VEX 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914400" lvl="1" indent="-457200">
              <a:lnSpc>
                <a:spcPct val="90000"/>
              </a:lnSpc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Parts can be 3D printed or built in the OL craft station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914400" lvl="1" indent="-457200">
              <a:lnSpc>
                <a:spcPct val="90000"/>
              </a:lnSpc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Examples include: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1200150" lvl="2" indent="-285750">
              <a:lnSpc>
                <a:spcPct val="90000"/>
              </a:lnSpc>
              <a:buClr>
                <a:schemeClr val="bg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Bumpers for Robot corners</a:t>
            </a:r>
          </a:p>
          <a:p>
            <a:pPr marL="1200150" lvl="2" indent="-285750">
              <a:lnSpc>
                <a:spcPct val="90000"/>
              </a:lnSpc>
              <a:buClr>
                <a:schemeClr val="bg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sym typeface="Proxima Nova"/>
              </a:rPr>
              <a:t>Claw Attachments</a:t>
            </a:r>
          </a:p>
          <a:p>
            <a:pPr marL="1200150" lvl="2" indent="-285750">
              <a:lnSpc>
                <a:spcPct val="90000"/>
              </a:lnSpc>
              <a:buClr>
                <a:schemeClr val="bg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sym typeface="Proxima Nova"/>
              </a:rPr>
              <a:t>Battery, motor shield, sensor housing units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1371600" lvl="2" indent="-342900">
              <a:lnSpc>
                <a:spcPct val="90000"/>
              </a:lnSpc>
              <a:buClr>
                <a:schemeClr val="bg1"/>
              </a:buClr>
              <a:buSzPts val="1800"/>
            </a:pP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8" name="Picture 7" descr="A blue paper object with a hole in the top&#10;&#10;Description automatically generated">
            <a:extLst>
              <a:ext uri="{FF2B5EF4-FFF2-40B4-BE49-F238E27FC236}">
                <a16:creationId xmlns:a16="http://schemas.microsoft.com/office/drawing/2014/main" id="{48847FC3-4241-4229-0EBF-814C7DF67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959" y="1722598"/>
            <a:ext cx="4091984" cy="2653396"/>
          </a:xfrm>
          <a:prstGeom prst="roundRect">
            <a:avLst/>
          </a:prstGeom>
        </p:spPr>
      </p:pic>
      <p:sp>
        <p:nvSpPr>
          <p:cNvPr id="9" name="Google Shape;187;p25">
            <a:extLst>
              <a:ext uri="{FF2B5EF4-FFF2-40B4-BE49-F238E27FC236}">
                <a16:creationId xmlns:a16="http://schemas.microsoft.com/office/drawing/2014/main" id="{0D9AE5CD-5C1F-3839-A678-225B787F846D}"/>
              </a:ext>
            </a:extLst>
          </p:cNvPr>
          <p:cNvSpPr/>
          <p:nvPr/>
        </p:nvSpPr>
        <p:spPr>
          <a:xfrm>
            <a:off x="6615514" y="4633669"/>
            <a:ext cx="454887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11: Gyro Sensor Screw Mount Mesh</a:t>
            </a:r>
            <a:endParaRPr sz="18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417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30" name="Google Shape;1469;p173">
            <a:extLst>
              <a:ext uri="{FF2B5EF4-FFF2-40B4-BE49-F238E27FC236}">
                <a16:creationId xmlns:a16="http://schemas.microsoft.com/office/drawing/2014/main" id="{B8B072FE-B84E-4C7D-FFD8-06E92AC87E04}"/>
              </a:ext>
            </a:extLst>
          </p:cNvPr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MATERIALS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1" name="Google Shape;1444;p171">
            <a:extLst>
              <a:ext uri="{FF2B5EF4-FFF2-40B4-BE49-F238E27FC236}">
                <a16:creationId xmlns:a16="http://schemas.microsoft.com/office/drawing/2014/main" id="{03CB2FE2-2462-CB7C-FA28-6C1AF225FD0E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" name="Google Shape;1444;p171">
            <a:extLst>
              <a:ext uri="{FF2B5EF4-FFF2-40B4-BE49-F238E27FC236}">
                <a16:creationId xmlns:a16="http://schemas.microsoft.com/office/drawing/2014/main" id="{15B69D16-2DE9-4BFC-23EA-A96C573BCF9C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216;p8">
            <a:extLst>
              <a:ext uri="{FF2B5EF4-FFF2-40B4-BE49-F238E27FC236}">
                <a16:creationId xmlns:a16="http://schemas.microsoft.com/office/drawing/2014/main" id="{8AE8077E-2430-8F3D-59F6-3661697A77D5}"/>
              </a:ext>
            </a:extLst>
          </p:cNvPr>
          <p:cNvSpPr txBox="1">
            <a:spLocks/>
          </p:cNvSpPr>
          <p:nvPr/>
        </p:nvSpPr>
        <p:spPr>
          <a:xfrm>
            <a:off x="1058091" y="1923350"/>
            <a:ext cx="5547661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lab PC</a:t>
            </a:r>
            <a:endParaRPr lang="en-US" sz="22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Pre-built mini VEX robot</a:t>
            </a:r>
            <a:endParaRPr lang="en-US" sz="22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Mini VEX Course</a:t>
            </a:r>
            <a:endParaRPr lang="en-US" sz="22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Gyro Sensor</a:t>
            </a:r>
            <a:endParaRPr lang="en-US" sz="22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Arduino</a:t>
            </a:r>
            <a:endParaRPr lang="en-US" sz="22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7" name="Google Shape;1466;p173">
            <a:extLst>
              <a:ext uri="{FF2B5EF4-FFF2-40B4-BE49-F238E27FC236}">
                <a16:creationId xmlns:a16="http://schemas.microsoft.com/office/drawing/2014/main" id="{73B43EE8-CA51-16A5-AE4C-BCD2E19312D4}"/>
              </a:ext>
            </a:extLst>
          </p:cNvPr>
          <p:cNvSpPr/>
          <p:nvPr/>
        </p:nvSpPr>
        <p:spPr>
          <a:xfrm>
            <a:off x="6605752" y="2848945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1465;p173">
            <a:extLst>
              <a:ext uri="{FF2B5EF4-FFF2-40B4-BE49-F238E27FC236}">
                <a16:creationId xmlns:a16="http://schemas.microsoft.com/office/drawing/2014/main" id="{D5BEB66A-55E8-7A9A-1D12-4A6DDC2BBD55}"/>
              </a:ext>
            </a:extLst>
          </p:cNvPr>
          <p:cNvSpPr/>
          <p:nvPr/>
        </p:nvSpPr>
        <p:spPr>
          <a:xfrm>
            <a:off x="7160848" y="1536386"/>
            <a:ext cx="3733336" cy="3733336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Picture 35" descr="A model of a robot&#10;&#10;Description automatically generated">
            <a:extLst>
              <a:ext uri="{FF2B5EF4-FFF2-40B4-BE49-F238E27FC236}">
                <a16:creationId xmlns:a16="http://schemas.microsoft.com/office/drawing/2014/main" id="{4EAE700A-63CD-7CA2-EC08-58C33CDB3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055" y="2208164"/>
            <a:ext cx="3909782" cy="2389780"/>
          </a:xfrm>
          <a:prstGeom prst="rect">
            <a:avLst/>
          </a:prstGeom>
        </p:spPr>
      </p:pic>
      <p:sp>
        <p:nvSpPr>
          <p:cNvPr id="39" name="Google Shape;221;p8">
            <a:extLst>
              <a:ext uri="{FF2B5EF4-FFF2-40B4-BE49-F238E27FC236}">
                <a16:creationId xmlns:a16="http://schemas.microsoft.com/office/drawing/2014/main" id="{62346AB2-9BF8-A4C6-AB40-8B830ACC6963}"/>
              </a:ext>
            </a:extLst>
          </p:cNvPr>
          <p:cNvSpPr/>
          <p:nvPr/>
        </p:nvSpPr>
        <p:spPr>
          <a:xfrm>
            <a:off x="6949765" y="535359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12: Mini VEX robot</a:t>
            </a:r>
            <a:endParaRPr sz="18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262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15" name="Google Shape;1469;p173">
            <a:extLst>
              <a:ext uri="{FF2B5EF4-FFF2-40B4-BE49-F238E27FC236}">
                <a16:creationId xmlns:a16="http://schemas.microsoft.com/office/drawing/2014/main" id="{6DCE23F9-5EC3-C48F-34E4-28165BC9F8DE}"/>
              </a:ext>
            </a:extLst>
          </p:cNvPr>
          <p:cNvSpPr txBox="1"/>
          <p:nvPr/>
        </p:nvSpPr>
        <p:spPr>
          <a:xfrm>
            <a:off x="3988436" y="755395"/>
            <a:ext cx="4215127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" name="Google Shape;1444;p171">
            <a:extLst>
              <a:ext uri="{FF2B5EF4-FFF2-40B4-BE49-F238E27FC236}">
                <a16:creationId xmlns:a16="http://schemas.microsoft.com/office/drawing/2014/main" id="{061FD6E6-B8C2-ADDF-8ED4-C1C631CCF78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444;p171">
            <a:extLst>
              <a:ext uri="{FF2B5EF4-FFF2-40B4-BE49-F238E27FC236}">
                <a16:creationId xmlns:a16="http://schemas.microsoft.com/office/drawing/2014/main" id="{46B63A67-42FA-9EF2-BE7A-B71CA42B1466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29;p9">
            <a:extLst>
              <a:ext uri="{FF2B5EF4-FFF2-40B4-BE49-F238E27FC236}">
                <a16:creationId xmlns:a16="http://schemas.microsoft.com/office/drawing/2014/main" id="{4FCE6DAE-0681-83FE-4007-793CF9A03BC8}"/>
              </a:ext>
            </a:extLst>
          </p:cNvPr>
          <p:cNvSpPr txBox="1">
            <a:spLocks/>
          </p:cNvSpPr>
          <p:nvPr/>
        </p:nvSpPr>
        <p:spPr>
          <a:xfrm>
            <a:off x="578166" y="1541013"/>
            <a:ext cx="6185241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buClr>
                <a:schemeClr val="bg1"/>
              </a:buClr>
              <a:buSzPts val="2400"/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Part 1: Importing the Library 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110000"/>
              </a:lnSpc>
              <a:buClr>
                <a:schemeClr val="bg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Download and import the VEX Library into Arduino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ct val="110000"/>
              </a:lnSpc>
              <a:buClr>
                <a:schemeClr val="bg1"/>
              </a:buClr>
              <a:buSzPts val="2400"/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Part 2: Setting up the VEX Robot Object 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110000"/>
              </a:lnSpc>
              <a:buClr>
                <a:schemeClr val="bg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Coding the robot to move forward 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110000"/>
              </a:lnSpc>
              <a:buClr>
                <a:schemeClr val="bg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Traverse tiles 1-4 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ct val="110000"/>
              </a:lnSpc>
              <a:buClr>
                <a:schemeClr val="bg1"/>
              </a:buClr>
              <a:buSzPts val="2400"/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Part 3: Setting up the Gyro Sensor Object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110000"/>
              </a:lnSpc>
              <a:buClr>
                <a:schemeClr val="bg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Use gyro sensor to turn the robot </a:t>
            </a:r>
          </a:p>
          <a:p>
            <a:pPr marL="800100" lvl="1" indent="-342900">
              <a:lnSpc>
                <a:spcPct val="110000"/>
              </a:lnSpc>
              <a:buClr>
                <a:schemeClr val="bg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Traverse tiles 4-5 </a:t>
            </a:r>
          </a:p>
          <a:p>
            <a:pPr>
              <a:lnSpc>
                <a:spcPct val="110000"/>
              </a:lnSpc>
              <a:buClr>
                <a:schemeClr val="bg1"/>
              </a:buClr>
              <a:buSzPts val="2400"/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Extra: Complete the Entire Course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110000"/>
              </a:lnSpc>
              <a:buClr>
                <a:schemeClr val="bg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Traverse tiles 5-8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28" name="Google Shape;236;p9" descr="No description available.">
            <a:extLst>
              <a:ext uri="{FF2B5EF4-FFF2-40B4-BE49-F238E27FC236}">
                <a16:creationId xmlns:a16="http://schemas.microsoft.com/office/drawing/2014/main" id="{537BAE5F-8A6D-B095-FD3B-06BCD7A24CA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39842" b="28543"/>
          <a:stretch/>
        </p:blipFill>
        <p:spPr>
          <a:xfrm>
            <a:off x="7695795" y="2206752"/>
            <a:ext cx="3595568" cy="2460119"/>
          </a:xfrm>
          <a:prstGeom prst="roundRect">
            <a:avLst/>
          </a:prstGeom>
          <a:noFill/>
          <a:ln w="254000">
            <a:solidFill>
              <a:srgbClr val="B9ADE5"/>
            </a:solidFill>
          </a:ln>
        </p:spPr>
      </p:pic>
      <p:sp>
        <p:nvSpPr>
          <p:cNvPr id="29" name="Google Shape;234;p9">
            <a:extLst>
              <a:ext uri="{FF2B5EF4-FFF2-40B4-BE49-F238E27FC236}">
                <a16:creationId xmlns:a16="http://schemas.microsoft.com/office/drawing/2014/main" id="{64326037-7C94-98A9-8C11-189A41291061}"/>
              </a:ext>
            </a:extLst>
          </p:cNvPr>
          <p:cNvSpPr/>
          <p:nvPr/>
        </p:nvSpPr>
        <p:spPr>
          <a:xfrm>
            <a:off x="7102031" y="5114838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13: Mini VEX Robot</a:t>
            </a:r>
            <a:endParaRPr sz="18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019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1465;p173">
            <a:extLst>
              <a:ext uri="{FF2B5EF4-FFF2-40B4-BE49-F238E27FC236}">
                <a16:creationId xmlns:a16="http://schemas.microsoft.com/office/drawing/2014/main" id="{264466CC-ECF3-C162-01FE-D39B6B8DFF7B}"/>
              </a:ext>
            </a:extLst>
          </p:cNvPr>
          <p:cNvSpPr/>
          <p:nvPr/>
        </p:nvSpPr>
        <p:spPr>
          <a:xfrm>
            <a:off x="8083018" y="4486439"/>
            <a:ext cx="1370302" cy="1370302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466;p173">
            <a:extLst>
              <a:ext uri="{FF2B5EF4-FFF2-40B4-BE49-F238E27FC236}">
                <a16:creationId xmlns:a16="http://schemas.microsoft.com/office/drawing/2014/main" id="{3693C8C3-C330-1D6E-F92E-80CE93954B39}"/>
              </a:ext>
            </a:extLst>
          </p:cNvPr>
          <p:cNvSpPr/>
          <p:nvPr/>
        </p:nvSpPr>
        <p:spPr>
          <a:xfrm>
            <a:off x="7770497" y="2518311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465;p173">
            <a:extLst>
              <a:ext uri="{FF2B5EF4-FFF2-40B4-BE49-F238E27FC236}">
                <a16:creationId xmlns:a16="http://schemas.microsoft.com/office/drawing/2014/main" id="{F7A0F97C-9309-ED2F-2740-8654376B9317}"/>
              </a:ext>
            </a:extLst>
          </p:cNvPr>
          <p:cNvSpPr/>
          <p:nvPr/>
        </p:nvSpPr>
        <p:spPr>
          <a:xfrm>
            <a:off x="3030199" y="1580549"/>
            <a:ext cx="2351897" cy="2351897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466;p173">
            <a:extLst>
              <a:ext uri="{FF2B5EF4-FFF2-40B4-BE49-F238E27FC236}">
                <a16:creationId xmlns:a16="http://schemas.microsoft.com/office/drawing/2014/main" id="{F7ACA84D-0795-1183-8E5E-E858DE134953}"/>
              </a:ext>
            </a:extLst>
          </p:cNvPr>
          <p:cNvSpPr/>
          <p:nvPr/>
        </p:nvSpPr>
        <p:spPr>
          <a:xfrm>
            <a:off x="1379227" y="2212196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15" name="Google Shape;1469;p173">
            <a:extLst>
              <a:ext uri="{FF2B5EF4-FFF2-40B4-BE49-F238E27FC236}">
                <a16:creationId xmlns:a16="http://schemas.microsoft.com/office/drawing/2014/main" id="{6DCE23F9-5EC3-C48F-34E4-28165BC9F8DE}"/>
              </a:ext>
            </a:extLst>
          </p:cNvPr>
          <p:cNvSpPr txBox="1"/>
          <p:nvPr/>
        </p:nvSpPr>
        <p:spPr>
          <a:xfrm>
            <a:off x="3988436" y="755395"/>
            <a:ext cx="4215127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" name="Google Shape;1444;p171">
            <a:extLst>
              <a:ext uri="{FF2B5EF4-FFF2-40B4-BE49-F238E27FC236}">
                <a16:creationId xmlns:a16="http://schemas.microsoft.com/office/drawing/2014/main" id="{061FD6E6-B8C2-ADDF-8ED4-C1C631CCF78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444;p171">
            <a:extLst>
              <a:ext uri="{FF2B5EF4-FFF2-40B4-BE49-F238E27FC236}">
                <a16:creationId xmlns:a16="http://schemas.microsoft.com/office/drawing/2014/main" id="{46B63A67-42FA-9EF2-BE7A-B71CA42B1466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" name="Picture 18" descr="A black and white track&#10;&#10;Description automatically generated with medium confidence">
            <a:extLst>
              <a:ext uri="{FF2B5EF4-FFF2-40B4-BE49-F238E27FC236}">
                <a16:creationId xmlns:a16="http://schemas.microsoft.com/office/drawing/2014/main" id="{A3D051C1-033B-C307-8C81-06D254BB6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0652" y="1357160"/>
            <a:ext cx="7410693" cy="4114593"/>
          </a:xfrm>
          <a:prstGeom prst="rect">
            <a:avLst/>
          </a:prstGeom>
        </p:spPr>
      </p:pic>
      <p:sp>
        <p:nvSpPr>
          <p:cNvPr id="20" name="Google Shape;248;p10">
            <a:extLst>
              <a:ext uri="{FF2B5EF4-FFF2-40B4-BE49-F238E27FC236}">
                <a16:creationId xmlns:a16="http://schemas.microsoft.com/office/drawing/2014/main" id="{8A73E1DA-2D4F-3C31-7CE7-AABEAB116E1C}"/>
              </a:ext>
            </a:extLst>
          </p:cNvPr>
          <p:cNvSpPr/>
          <p:nvPr/>
        </p:nvSpPr>
        <p:spPr>
          <a:xfrm>
            <a:off x="3704451" y="5608307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14: Mini VEX Course</a:t>
            </a:r>
            <a:endParaRPr sz="18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649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15" name="Google Shape;1469;p173">
            <a:extLst>
              <a:ext uri="{FF2B5EF4-FFF2-40B4-BE49-F238E27FC236}">
                <a16:creationId xmlns:a16="http://schemas.microsoft.com/office/drawing/2014/main" id="{6DCE23F9-5EC3-C48F-34E4-28165BC9F8DE}"/>
              </a:ext>
            </a:extLst>
          </p:cNvPr>
          <p:cNvSpPr txBox="1"/>
          <p:nvPr/>
        </p:nvSpPr>
        <p:spPr>
          <a:xfrm>
            <a:off x="3988436" y="755395"/>
            <a:ext cx="4215127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" name="Google Shape;1444;p171">
            <a:extLst>
              <a:ext uri="{FF2B5EF4-FFF2-40B4-BE49-F238E27FC236}">
                <a16:creationId xmlns:a16="http://schemas.microsoft.com/office/drawing/2014/main" id="{061FD6E6-B8C2-ADDF-8ED4-C1C631CCF78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444;p171">
            <a:extLst>
              <a:ext uri="{FF2B5EF4-FFF2-40B4-BE49-F238E27FC236}">
                <a16:creationId xmlns:a16="http://schemas.microsoft.com/office/drawing/2014/main" id="{46B63A67-42FA-9EF2-BE7A-B71CA42B1466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" name="Picture 18" descr="A black and white track&#10;&#10;Description automatically generated with medium confidence">
            <a:extLst>
              <a:ext uri="{FF2B5EF4-FFF2-40B4-BE49-F238E27FC236}">
                <a16:creationId xmlns:a16="http://schemas.microsoft.com/office/drawing/2014/main" id="{A3D051C1-033B-C307-8C81-06D254BB6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0652" y="1128261"/>
            <a:ext cx="7410693" cy="4114593"/>
          </a:xfrm>
          <a:prstGeom prst="rect">
            <a:avLst/>
          </a:prstGeom>
        </p:spPr>
      </p:pic>
      <p:sp>
        <p:nvSpPr>
          <p:cNvPr id="20" name="Google Shape;248;p10">
            <a:extLst>
              <a:ext uri="{FF2B5EF4-FFF2-40B4-BE49-F238E27FC236}">
                <a16:creationId xmlns:a16="http://schemas.microsoft.com/office/drawing/2014/main" id="{8A73E1DA-2D4F-3C31-7CE7-AABEAB116E1C}"/>
              </a:ext>
            </a:extLst>
          </p:cNvPr>
          <p:cNvSpPr/>
          <p:nvPr/>
        </p:nvSpPr>
        <p:spPr>
          <a:xfrm>
            <a:off x="3704450" y="535401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15: Mini VEX Course</a:t>
            </a:r>
            <a:endParaRPr sz="18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30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4" name="Google Shape;1469;p173">
            <a:extLst>
              <a:ext uri="{FF2B5EF4-FFF2-40B4-BE49-F238E27FC236}">
                <a16:creationId xmlns:a16="http://schemas.microsoft.com/office/drawing/2014/main" id="{C46BDA1E-24F3-286F-AF2E-EE34CA4F6480}"/>
              </a:ext>
            </a:extLst>
          </p:cNvPr>
          <p:cNvSpPr txBox="1"/>
          <p:nvPr/>
        </p:nvSpPr>
        <p:spPr>
          <a:xfrm>
            <a:off x="2373928" y="573128"/>
            <a:ext cx="77637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B766F25F-9DAB-8755-55CD-08B3AC21B531}"/>
              </a:ext>
            </a:extLst>
          </p:cNvPr>
          <p:cNvCxnSpPr>
            <a:cxnSpLocks/>
          </p:cNvCxnSpPr>
          <p:nvPr/>
        </p:nvCxnSpPr>
        <p:spPr>
          <a:xfrm>
            <a:off x="10294161" y="928758"/>
            <a:ext cx="1653749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07FB5CAF-9E81-AE6F-C796-3324EDDE8796}"/>
              </a:ext>
            </a:extLst>
          </p:cNvPr>
          <p:cNvCxnSpPr>
            <a:cxnSpLocks/>
          </p:cNvCxnSpPr>
          <p:nvPr/>
        </p:nvCxnSpPr>
        <p:spPr>
          <a:xfrm>
            <a:off x="401349" y="928758"/>
            <a:ext cx="1653749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52;p18">
            <a:extLst>
              <a:ext uri="{FF2B5EF4-FFF2-40B4-BE49-F238E27FC236}">
                <a16:creationId xmlns:a16="http://schemas.microsoft.com/office/drawing/2014/main" id="{51502774-64C6-32D3-EBCB-B397DE683448}"/>
              </a:ext>
            </a:extLst>
          </p:cNvPr>
          <p:cNvSpPr txBox="1">
            <a:spLocks/>
          </p:cNvSpPr>
          <p:nvPr/>
        </p:nvSpPr>
        <p:spPr>
          <a:xfrm>
            <a:off x="443753" y="1589198"/>
            <a:ext cx="6556137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Space Exploration and Colonization</a:t>
            </a: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Exploration or exploitation?</a:t>
            </a:r>
            <a:endParaRPr lang="en-US" sz="22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Right to alter landscape of other planets?</a:t>
            </a: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High risk activity (causes body mass loss, sleeplessness, etc.)</a:t>
            </a: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Causes pollution in space- what is our obligation to clean it up?</a:t>
            </a: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Funded by governments and private businesses- should funds be used elsewhere?</a:t>
            </a:r>
          </a:p>
          <a:p>
            <a:pPr>
              <a:spcBef>
                <a:spcPts val="1000"/>
              </a:spcBef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Discuss other ethical dilemmas regarding space.</a:t>
            </a:r>
          </a:p>
        </p:txBody>
      </p:sp>
      <p:pic>
        <p:nvPicPr>
          <p:cNvPr id="13" name="Google Shape;159;p18">
            <a:extLst>
              <a:ext uri="{FF2B5EF4-FFF2-40B4-BE49-F238E27FC236}">
                <a16:creationId xmlns:a16="http://schemas.microsoft.com/office/drawing/2014/main" id="{66B60DCB-5DDD-D571-97CB-A354961D5C1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0533" y="2128438"/>
            <a:ext cx="3860830" cy="2573243"/>
          </a:xfrm>
          <a:prstGeom prst="roundRect">
            <a:avLst/>
          </a:prstGeom>
          <a:noFill/>
          <a:ln w="254000">
            <a:solidFill>
              <a:srgbClr val="B9ADE5"/>
            </a:solidFill>
          </a:ln>
        </p:spPr>
      </p:pic>
      <p:sp>
        <p:nvSpPr>
          <p:cNvPr id="14" name="Google Shape;158;p18">
            <a:extLst>
              <a:ext uri="{FF2B5EF4-FFF2-40B4-BE49-F238E27FC236}">
                <a16:creationId xmlns:a16="http://schemas.microsoft.com/office/drawing/2014/main" id="{B548DEF7-5E3F-A56A-6ED2-C82A226840F8}"/>
              </a:ext>
            </a:extLst>
          </p:cNvPr>
          <p:cNvSpPr/>
          <p:nvPr/>
        </p:nvSpPr>
        <p:spPr>
          <a:xfrm>
            <a:off x="7531563" y="5105868"/>
            <a:ext cx="3690502" cy="37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16: Je</a:t>
            </a:r>
            <a:r>
              <a:rPr lang="en-US" sz="1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ff Bezos’ space exploration company Blue Origin</a:t>
            </a:r>
            <a:endParaRPr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0529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A9C9B1ED-F23B-9AC6-851F-9529459F5B45}"/>
              </a:ext>
            </a:extLst>
          </p:cNvPr>
          <p:cNvSpPr txBox="1"/>
          <p:nvPr/>
        </p:nvSpPr>
        <p:spPr>
          <a:xfrm>
            <a:off x="3951278" y="788606"/>
            <a:ext cx="4408714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7CB8BE4F-2A15-55A3-FE59-9F07C0CA15BA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" name="Google Shape;1444;p171">
            <a:extLst>
              <a:ext uri="{FF2B5EF4-FFF2-40B4-BE49-F238E27FC236}">
                <a16:creationId xmlns:a16="http://schemas.microsoft.com/office/drawing/2014/main" id="{BDEDF844-C44B-04F1-BB4E-AA516FCC15F5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A9BC4EDD-086F-6EA4-CF60-57696965F928}"/>
              </a:ext>
            </a:extLst>
          </p:cNvPr>
          <p:cNvSpPr txBox="1">
            <a:spLocks/>
          </p:cNvSpPr>
          <p:nvPr/>
        </p:nvSpPr>
        <p:spPr>
          <a:xfrm>
            <a:off x="805218" y="1857604"/>
            <a:ext cx="10581564" cy="41255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bg1"/>
              </a:buClr>
            </a:pPr>
            <a:r>
              <a:rPr lang="en-US" sz="3000" dirty="0">
                <a:solidFill>
                  <a:schemeClr val="bg1"/>
                </a:solidFill>
                <a:latin typeface="Montserrat" pitchFamily="2" charset="77"/>
              </a:rPr>
              <a:t>No lab report for lab 4</a:t>
            </a:r>
          </a:p>
          <a:p>
            <a:pPr marL="342900" indent="-342900">
              <a:buClr>
                <a:schemeClr val="bg1"/>
              </a:buClr>
            </a:pPr>
            <a:r>
              <a:rPr lang="en-US" sz="3000" dirty="0">
                <a:solidFill>
                  <a:schemeClr val="bg1"/>
                </a:solidFill>
                <a:latin typeface="Montserrat" pitchFamily="2" charset="77"/>
              </a:rPr>
              <a:t>No presentation for lab 4</a:t>
            </a:r>
          </a:p>
        </p:txBody>
      </p:sp>
    </p:spTree>
    <p:extLst>
      <p:ext uri="{BB962C8B-B14F-4D97-AF65-F5344CB8AC3E}">
        <p14:creationId xmlns:p14="http://schemas.microsoft.com/office/powerpoint/2010/main" val="373157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9" name="Google Shape;1469;p173">
            <a:extLst>
              <a:ext uri="{FF2B5EF4-FFF2-40B4-BE49-F238E27FC236}">
                <a16:creationId xmlns:a16="http://schemas.microsoft.com/office/drawing/2014/main" id="{BAC1365E-A4CA-6C45-9CC1-C16D50348EC8}"/>
              </a:ext>
            </a:extLst>
          </p:cNvPr>
          <p:cNvSpPr txBox="1"/>
          <p:nvPr/>
        </p:nvSpPr>
        <p:spPr>
          <a:xfrm>
            <a:off x="3951278" y="788606"/>
            <a:ext cx="4408714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CLOSING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21DFB428-90F5-7A14-7EBA-6B59810D6BC8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444;p171">
            <a:extLst>
              <a:ext uri="{FF2B5EF4-FFF2-40B4-BE49-F238E27FC236}">
                <a16:creationId xmlns:a16="http://schemas.microsoft.com/office/drawing/2014/main" id="{8CE51FC2-FBEF-BB28-E6A3-351D6C394F47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265;p12">
            <a:extLst>
              <a:ext uri="{FF2B5EF4-FFF2-40B4-BE49-F238E27FC236}">
                <a16:creationId xmlns:a16="http://schemas.microsoft.com/office/drawing/2014/main" id="{9A4DC41E-ADF6-AD85-ED44-08F5E96E9AF2}"/>
              </a:ext>
            </a:extLst>
          </p:cNvPr>
          <p:cNvSpPr txBox="1">
            <a:spLocks/>
          </p:cNvSpPr>
          <p:nvPr/>
        </p:nvSpPr>
        <p:spPr>
          <a:xfrm>
            <a:off x="578166" y="1532906"/>
            <a:ext cx="5774512" cy="397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Ask TAs for help if needed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Only finish the entire course if time allows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Be careful not to go full power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Do not let any two exposed wires touch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Do not unplug the gyros or remove the motor shield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Disconnect the VEX battery when not in use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2" name="Google Shape;1465;p173">
            <a:extLst>
              <a:ext uri="{FF2B5EF4-FFF2-40B4-BE49-F238E27FC236}">
                <a16:creationId xmlns:a16="http://schemas.microsoft.com/office/drawing/2014/main" id="{27AB35F6-8BB5-D0F1-FDDD-E6E627614DD2}"/>
              </a:ext>
            </a:extLst>
          </p:cNvPr>
          <p:cNvSpPr/>
          <p:nvPr/>
        </p:nvSpPr>
        <p:spPr>
          <a:xfrm>
            <a:off x="8815786" y="1532906"/>
            <a:ext cx="2351897" cy="2351897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466;p173">
            <a:extLst>
              <a:ext uri="{FF2B5EF4-FFF2-40B4-BE49-F238E27FC236}">
                <a16:creationId xmlns:a16="http://schemas.microsoft.com/office/drawing/2014/main" id="{9C416C12-B30C-0EF8-34A0-F5EE2B48C0F6}"/>
              </a:ext>
            </a:extLst>
          </p:cNvPr>
          <p:cNvSpPr/>
          <p:nvPr/>
        </p:nvSpPr>
        <p:spPr>
          <a:xfrm>
            <a:off x="7164814" y="2402739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Picture 18" descr="A blue battery with red wire&#10;&#10;Description automatically generated">
            <a:extLst>
              <a:ext uri="{FF2B5EF4-FFF2-40B4-BE49-F238E27FC236}">
                <a16:creationId xmlns:a16="http://schemas.microsoft.com/office/drawing/2014/main" id="{3CEE7C4A-2D38-3385-4E8D-EB2907C69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026" y="1630539"/>
            <a:ext cx="3416300" cy="2933700"/>
          </a:xfrm>
          <a:prstGeom prst="rect">
            <a:avLst/>
          </a:prstGeom>
        </p:spPr>
      </p:pic>
      <p:sp>
        <p:nvSpPr>
          <p:cNvPr id="24" name="Google Shape;271;p12">
            <a:extLst>
              <a:ext uri="{FF2B5EF4-FFF2-40B4-BE49-F238E27FC236}">
                <a16:creationId xmlns:a16="http://schemas.microsoft.com/office/drawing/2014/main" id="{2AF63578-AB0F-D8E5-77D1-B996F17DB23C}"/>
              </a:ext>
            </a:extLst>
          </p:cNvPr>
          <p:cNvSpPr/>
          <p:nvPr/>
        </p:nvSpPr>
        <p:spPr>
          <a:xfrm>
            <a:off x="7164814" y="5222515"/>
            <a:ext cx="478309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17: VEX Battery Courtesy of VEX Robotics</a:t>
            </a:r>
            <a:endParaRPr sz="18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21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4" name="Google Shape;300;p9">
            <a:extLst>
              <a:ext uri="{FF2B5EF4-FFF2-40B4-BE49-F238E27FC236}">
                <a16:creationId xmlns:a16="http://schemas.microsoft.com/office/drawing/2014/main" id="{F0201337-5B4D-A17A-9960-BB9AB45898B7}"/>
              </a:ext>
            </a:extLst>
          </p:cNvPr>
          <p:cNvSpPr txBox="1"/>
          <p:nvPr/>
        </p:nvSpPr>
        <p:spPr>
          <a:xfrm>
            <a:off x="2817944" y="2817773"/>
            <a:ext cx="6556112" cy="12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80000"/>
              </a:lnSpc>
              <a:buClr>
                <a:srgbClr val="57068C"/>
              </a:buClr>
              <a:buSzPts val="4200"/>
            </a:pPr>
            <a:r>
              <a:rPr lang="en-US" sz="7000" dirty="0">
                <a:solidFill>
                  <a:srgbClr val="FFFFFF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Montserrat Black"/>
                <a:sym typeface="Montserrat Black"/>
              </a:rPr>
              <a:t>QUESTIONS?</a:t>
            </a:r>
            <a:endParaRPr sz="4000" b="0" i="0" u="none" strike="noStrike" cap="none" dirty="0">
              <a:solidFill>
                <a:srgbClr val="000000"/>
              </a:solidFill>
              <a:effectLst>
                <a:outerShdw sx="1000" sy="1000" algn="ctr" rotWithShape="0">
                  <a:schemeClr val="bg1"/>
                </a:outerShdw>
              </a:effectLst>
              <a:highlight>
                <a:srgbClr val="725C8B"/>
              </a:highlight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75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651E0E-FA7C-7501-23B9-EC2B80DA41B1}"/>
              </a:ext>
            </a:extLst>
          </p:cNvPr>
          <p:cNvSpPr txBox="1"/>
          <p:nvPr/>
        </p:nvSpPr>
        <p:spPr>
          <a:xfrm>
            <a:off x="885875" y="1825101"/>
            <a:ext cx="6096000" cy="3254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Objective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Background Information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Materials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Procedure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cs typeface="Proxima Nova"/>
                <a:sym typeface="Proxima Nova"/>
              </a:rPr>
              <a:t>IDBE Implementation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Assignment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Closing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" name="Google Shape;1466;p173">
            <a:extLst>
              <a:ext uri="{FF2B5EF4-FFF2-40B4-BE49-F238E27FC236}">
                <a16:creationId xmlns:a16="http://schemas.microsoft.com/office/drawing/2014/main" id="{F7B9E49C-BCBB-109E-FC97-189BE2CC4B02}"/>
              </a:ext>
            </a:extLst>
          </p:cNvPr>
          <p:cNvSpPr/>
          <p:nvPr/>
        </p:nvSpPr>
        <p:spPr>
          <a:xfrm>
            <a:off x="8609453" y="3074420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465;p173">
            <a:extLst>
              <a:ext uri="{FF2B5EF4-FFF2-40B4-BE49-F238E27FC236}">
                <a16:creationId xmlns:a16="http://schemas.microsoft.com/office/drawing/2014/main" id="{73A5AE49-1690-E3A6-8BD6-322799250475}"/>
              </a:ext>
            </a:extLst>
          </p:cNvPr>
          <p:cNvSpPr/>
          <p:nvPr/>
        </p:nvSpPr>
        <p:spPr>
          <a:xfrm>
            <a:off x="6157320" y="1825101"/>
            <a:ext cx="2705099" cy="2705099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469;p173">
            <a:extLst>
              <a:ext uri="{FF2B5EF4-FFF2-40B4-BE49-F238E27FC236}">
                <a16:creationId xmlns:a16="http://schemas.microsoft.com/office/drawing/2014/main" id="{0D73E4EA-80B7-FC04-BC0E-3E2B0DFB8091}"/>
              </a:ext>
            </a:extLst>
          </p:cNvPr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50BA7849-1172-A2F8-1DD7-3CFEA2AF6448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444;p171">
            <a:extLst>
              <a:ext uri="{FF2B5EF4-FFF2-40B4-BE49-F238E27FC236}">
                <a16:creationId xmlns:a16="http://schemas.microsoft.com/office/drawing/2014/main" id="{F1D32C34-34FF-D9AD-646A-E536D4FC6F0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" name="Google Shape;108;p2">
            <a:extLst>
              <a:ext uri="{FF2B5EF4-FFF2-40B4-BE49-F238E27FC236}">
                <a16:creationId xmlns:a16="http://schemas.microsoft.com/office/drawing/2014/main" id="{6C940D7E-2A6B-5AC3-A606-DDD5B2B6CCA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31106" y="2334639"/>
            <a:ext cx="4270828" cy="2602988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3" name="Google Shape;106;p2">
            <a:extLst>
              <a:ext uri="{FF2B5EF4-FFF2-40B4-BE49-F238E27FC236}">
                <a16:creationId xmlns:a16="http://schemas.microsoft.com/office/drawing/2014/main" id="{77670916-EEC7-22E1-A3A0-9935DAB17E66}"/>
              </a:ext>
            </a:extLst>
          </p:cNvPr>
          <p:cNvSpPr/>
          <p:nvPr/>
        </p:nvSpPr>
        <p:spPr>
          <a:xfrm>
            <a:off x="6388913" y="5090670"/>
            <a:ext cx="515521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1: VEX Robotics Logo Courtesy of VEX Robotics</a:t>
            </a:r>
            <a:endParaRPr sz="18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371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65DF6D1E-E696-FD81-DE21-EBB7F0A4D637}"/>
              </a:ext>
            </a:extLst>
          </p:cNvPr>
          <p:cNvSpPr txBox="1"/>
          <p:nvPr/>
        </p:nvSpPr>
        <p:spPr>
          <a:xfrm>
            <a:off x="3951278" y="788606"/>
            <a:ext cx="4408714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NEXT STOPS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9B874AFA-C0DD-8D09-47BF-0A5FD9966C51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" name="Google Shape;1444;p171">
            <a:extLst>
              <a:ext uri="{FF2B5EF4-FFF2-40B4-BE49-F238E27FC236}">
                <a16:creationId xmlns:a16="http://schemas.microsoft.com/office/drawing/2014/main" id="{D7E18719-1073-7D27-EB27-6A4573A171AB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265;p12">
            <a:extLst>
              <a:ext uri="{FF2B5EF4-FFF2-40B4-BE49-F238E27FC236}">
                <a16:creationId xmlns:a16="http://schemas.microsoft.com/office/drawing/2014/main" id="{4820B384-2093-336F-CCC7-02583E82B92A}"/>
              </a:ext>
            </a:extLst>
          </p:cNvPr>
          <p:cNvSpPr txBox="1">
            <a:spLocks/>
          </p:cNvSpPr>
          <p:nvPr/>
        </p:nvSpPr>
        <p:spPr>
          <a:xfrm>
            <a:off x="456817" y="1375951"/>
            <a:ext cx="6874150" cy="440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10000"/>
              </a:lnSpc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sym typeface="Proxima Nova"/>
              </a:rPr>
              <a:t>Design and build the chassis of the robot</a:t>
            </a:r>
          </a:p>
          <a:p>
            <a:pPr marL="342900" indent="-342900">
              <a:lnSpc>
                <a:spcPct val="110000"/>
              </a:lnSpc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sym typeface="Proxima Nova"/>
              </a:rPr>
              <a:t>Design and build the claw (LAZ only)</a:t>
            </a:r>
          </a:p>
          <a:p>
            <a:pPr marL="342900" indent="-342900">
              <a:lnSpc>
                <a:spcPct val="110000"/>
              </a:lnSpc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sym typeface="Proxima Nova"/>
              </a:rPr>
              <a:t>Run test trials for sensor calibration</a:t>
            </a:r>
          </a:p>
          <a:p>
            <a:pPr marL="342900" indent="-342900">
              <a:lnSpc>
                <a:spcPct val="110000"/>
              </a:lnSpc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sym typeface="Proxima Nova"/>
              </a:rPr>
              <a:t>Draft the Preliminary Design Investigation (PDI) Report</a:t>
            </a:r>
          </a:p>
          <a:p>
            <a:pPr marL="342900" indent="-342900">
              <a:lnSpc>
                <a:spcPct val="110000"/>
              </a:lnSpc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sym typeface="Proxima Nova"/>
              </a:rPr>
              <a:t>Create a preliminary CAD drawing of the robot using Fusion 360</a:t>
            </a:r>
          </a:p>
          <a:p>
            <a:pPr marL="342900" indent="-342900">
              <a:lnSpc>
                <a:spcPct val="110000"/>
              </a:lnSpc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sym typeface="Proxima Nova"/>
              </a:rPr>
              <a:t>Begin working on the Milestone 1 Presentation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FE70100-AA49-4730-C002-2C6092F48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0" b="6838"/>
          <a:stretch/>
        </p:blipFill>
        <p:spPr bwMode="auto">
          <a:xfrm>
            <a:off x="7997252" y="2161482"/>
            <a:ext cx="3602566" cy="253288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271;p12">
            <a:extLst>
              <a:ext uri="{FF2B5EF4-FFF2-40B4-BE49-F238E27FC236}">
                <a16:creationId xmlns:a16="http://schemas.microsoft.com/office/drawing/2014/main" id="{F71B548F-D758-E15C-4480-2F174EF7B962}"/>
              </a:ext>
            </a:extLst>
          </p:cNvPr>
          <p:cNvSpPr/>
          <p:nvPr/>
        </p:nvSpPr>
        <p:spPr>
          <a:xfrm>
            <a:off x="7395766" y="4959311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18: VEX LAZ Robot</a:t>
            </a:r>
            <a:endParaRPr sz="18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025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6" name="Google Shape;1469;p173">
            <a:extLst>
              <a:ext uri="{FF2B5EF4-FFF2-40B4-BE49-F238E27FC236}">
                <a16:creationId xmlns:a16="http://schemas.microsoft.com/office/drawing/2014/main" id="{40D64C02-FDB2-1EFB-7EAF-4EFB7B72279E}"/>
              </a:ext>
            </a:extLst>
          </p:cNvPr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OBJECTIVE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" name="Google Shape;1444;p171">
            <a:extLst>
              <a:ext uri="{FF2B5EF4-FFF2-40B4-BE49-F238E27FC236}">
                <a16:creationId xmlns:a16="http://schemas.microsoft.com/office/drawing/2014/main" id="{3CE3BC5F-DE08-8F5E-D2AC-7138F549FA96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44;p171">
            <a:extLst>
              <a:ext uri="{FF2B5EF4-FFF2-40B4-BE49-F238E27FC236}">
                <a16:creationId xmlns:a16="http://schemas.microsoft.com/office/drawing/2014/main" id="{C030E54B-4D48-C9D3-E42C-E807E5CA36DF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14;p3">
            <a:extLst>
              <a:ext uri="{FF2B5EF4-FFF2-40B4-BE49-F238E27FC236}">
                <a16:creationId xmlns:a16="http://schemas.microsoft.com/office/drawing/2014/main" id="{35AE926F-32C0-06B6-18F2-5D3C9AEB8505}"/>
              </a:ext>
            </a:extLst>
          </p:cNvPr>
          <p:cNvSpPr txBox="1">
            <a:spLocks/>
          </p:cNvSpPr>
          <p:nvPr/>
        </p:nvSpPr>
        <p:spPr>
          <a:xfrm>
            <a:off x="805218" y="1654409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 a small VEX robot to navigate a mini-course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Become familiar with the Arduino VEX library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Understand when and how to use a gyro sensor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7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6" name="Google Shape;1469;p173">
            <a:extLst>
              <a:ext uri="{FF2B5EF4-FFF2-40B4-BE49-F238E27FC236}">
                <a16:creationId xmlns:a16="http://schemas.microsoft.com/office/drawing/2014/main" id="{40D64C02-FDB2-1EFB-7EAF-4EFB7B72279E}"/>
              </a:ext>
            </a:extLst>
          </p:cNvPr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OBJECTIVE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" name="Google Shape;1444;p171">
            <a:extLst>
              <a:ext uri="{FF2B5EF4-FFF2-40B4-BE49-F238E27FC236}">
                <a16:creationId xmlns:a16="http://schemas.microsoft.com/office/drawing/2014/main" id="{3CE3BC5F-DE08-8F5E-D2AC-7138F549FA96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44;p171">
            <a:extLst>
              <a:ext uri="{FF2B5EF4-FFF2-40B4-BE49-F238E27FC236}">
                <a16:creationId xmlns:a16="http://schemas.microsoft.com/office/drawing/2014/main" id="{C030E54B-4D48-C9D3-E42C-E807E5CA36DF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1466;p173">
            <a:extLst>
              <a:ext uri="{FF2B5EF4-FFF2-40B4-BE49-F238E27FC236}">
                <a16:creationId xmlns:a16="http://schemas.microsoft.com/office/drawing/2014/main" id="{696123BD-9C13-504E-FDF4-E3102FA9BF0B}"/>
              </a:ext>
            </a:extLst>
          </p:cNvPr>
          <p:cNvSpPr/>
          <p:nvPr/>
        </p:nvSpPr>
        <p:spPr>
          <a:xfrm>
            <a:off x="6896278" y="2687724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465;p173">
            <a:extLst>
              <a:ext uri="{FF2B5EF4-FFF2-40B4-BE49-F238E27FC236}">
                <a16:creationId xmlns:a16="http://schemas.microsoft.com/office/drawing/2014/main" id="{0A44074C-9278-A41D-35AF-A9E96E8517A8}"/>
              </a:ext>
            </a:extLst>
          </p:cNvPr>
          <p:cNvSpPr/>
          <p:nvPr/>
        </p:nvSpPr>
        <p:spPr>
          <a:xfrm>
            <a:off x="7451374" y="1375165"/>
            <a:ext cx="3733336" cy="3733336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 descr="A metal and green robot&#10;&#10;Description automatically generated with medium confidence">
            <a:extLst>
              <a:ext uri="{FF2B5EF4-FFF2-40B4-BE49-F238E27FC236}">
                <a16:creationId xmlns:a16="http://schemas.microsoft.com/office/drawing/2014/main" id="{3CE95035-BCEC-F477-F601-41067AB5E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1192" y="1745693"/>
            <a:ext cx="2933700" cy="2933700"/>
          </a:xfrm>
          <a:prstGeom prst="rect">
            <a:avLst/>
          </a:prstGeom>
        </p:spPr>
      </p:pic>
      <p:sp>
        <p:nvSpPr>
          <p:cNvPr id="12" name="Google Shape;129;p4">
            <a:extLst>
              <a:ext uri="{FF2B5EF4-FFF2-40B4-BE49-F238E27FC236}">
                <a16:creationId xmlns:a16="http://schemas.microsoft.com/office/drawing/2014/main" id="{B7C49BBD-8785-1526-5567-7D5BD4039453}"/>
              </a:ext>
            </a:extLst>
          </p:cNvPr>
          <p:cNvSpPr/>
          <p:nvPr/>
        </p:nvSpPr>
        <p:spPr>
          <a:xfrm>
            <a:off x="6926494" y="5278525"/>
            <a:ext cx="478309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3: VEX </a:t>
            </a:r>
            <a:r>
              <a:rPr lang="en-US" sz="1600" b="0" i="0" u="none" strike="noStrike" cap="none" dirty="0" err="1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Clawbot</a:t>
            </a: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 Courtesy of Robot Mesh</a:t>
            </a:r>
            <a:endParaRPr sz="18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25;p4">
            <a:extLst>
              <a:ext uri="{FF2B5EF4-FFF2-40B4-BE49-F238E27FC236}">
                <a16:creationId xmlns:a16="http://schemas.microsoft.com/office/drawing/2014/main" id="{C2112981-59C5-A11C-63B2-B9AC3C1278FF}"/>
              </a:ext>
            </a:extLst>
          </p:cNvPr>
          <p:cNvSpPr txBox="1">
            <a:spLocks/>
          </p:cNvSpPr>
          <p:nvPr/>
        </p:nvSpPr>
        <p:spPr>
          <a:xfrm>
            <a:off x="482410" y="1923350"/>
            <a:ext cx="673146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VEX Robotics</a:t>
            </a:r>
            <a:endParaRPr lang="en-US" sz="220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Used for LAZ and MRR projects</a:t>
            </a:r>
            <a:endParaRPr lang="en-US" sz="220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Educational robotic system</a:t>
            </a:r>
            <a:endParaRPr lang="en-US" sz="220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Microcontroller, motor shield, motors, battery, gyro sensor</a:t>
            </a:r>
            <a:endParaRPr lang="en-US" sz="220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1905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00000"/>
            </a:pPr>
            <a:endParaRPr lang="en-US" sz="220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  <a:p>
            <a:pPr marL="457200" lvl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00000"/>
            </a:pPr>
            <a:endParaRPr lang="en-US" sz="2200"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5195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/>
          <p:nvPr/>
        </p:nvSpPr>
        <p:spPr>
          <a:xfrm>
            <a:off x="211374" y="5377869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Arduino Microcontroller Layout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1374" y="2035042"/>
            <a:ext cx="4105262" cy="3295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16636" y="1969591"/>
            <a:ext cx="4787349" cy="342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MPU6050 GY521 Cheap 6DOF IMU (Accelerometer &amp;amp; Gyro) IMUs | JSumo.com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01858" y="3149933"/>
            <a:ext cx="2157631" cy="215763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/>
          <p:nvPr/>
        </p:nvSpPr>
        <p:spPr>
          <a:xfrm>
            <a:off x="4318762" y="5371606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Arduino Motor Shield Layout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7790189" y="5371606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Gyro Sensor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Calibri"/>
                <a:cs typeface="Calibri"/>
                <a:sym typeface="Proxima Nova"/>
              </a:rPr>
              <a:t>5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2C9D8B6-0093-EF11-E81C-E477AFAACF2B}"/>
              </a:ext>
            </a:extLst>
          </p:cNvPr>
          <p:cNvSpPr/>
          <p:nvPr/>
        </p:nvSpPr>
        <p:spPr>
          <a:xfrm>
            <a:off x="4387232" y="1457954"/>
            <a:ext cx="3417533" cy="3942091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D0D3CAC-3331-7293-E934-CFF8AA5A1ECD}"/>
              </a:ext>
            </a:extLst>
          </p:cNvPr>
          <p:cNvSpPr/>
          <p:nvPr/>
        </p:nvSpPr>
        <p:spPr>
          <a:xfrm>
            <a:off x="8185790" y="1457953"/>
            <a:ext cx="3417533" cy="3942091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01C9740-9F5C-11FC-1378-B25B90ED3FC2}"/>
              </a:ext>
            </a:extLst>
          </p:cNvPr>
          <p:cNvSpPr/>
          <p:nvPr/>
        </p:nvSpPr>
        <p:spPr>
          <a:xfrm>
            <a:off x="588677" y="1505960"/>
            <a:ext cx="3417533" cy="3942091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07BDF6A4-04F1-E529-AC8B-2BB0DFE17369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378160F5-F69C-3584-D671-2C137022BACB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1444;p171">
            <a:extLst>
              <a:ext uri="{FF2B5EF4-FFF2-40B4-BE49-F238E27FC236}">
                <a16:creationId xmlns:a16="http://schemas.microsoft.com/office/drawing/2014/main" id="{45F61658-C32E-3CD9-FD88-BA8834A1F938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56" name="Picture 8">
            <a:extLst>
              <a:ext uri="{FF2B5EF4-FFF2-40B4-BE49-F238E27FC236}">
                <a16:creationId xmlns:a16="http://schemas.microsoft.com/office/drawing/2014/main" id="{E9BC1B67-73A6-D325-808D-6A6C82C43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t="9508" b="9508"/>
          <a:stretch/>
        </p:blipFill>
        <p:spPr bwMode="auto">
          <a:xfrm>
            <a:off x="943077" y="2289188"/>
            <a:ext cx="2708731" cy="226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9B124BEC-A348-2983-D73A-55E5E69EFF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9" t="9840" r="12657" b="12658"/>
          <a:stretch/>
        </p:blipFill>
        <p:spPr bwMode="auto">
          <a:xfrm>
            <a:off x="4496217" y="2216031"/>
            <a:ext cx="3199565" cy="234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12A34323-375F-F95A-D988-464787DD0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819" y="2216031"/>
            <a:ext cx="2353474" cy="234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054A86-E9A8-F0AD-5ED8-35D270C2BBBB}"/>
              </a:ext>
            </a:extLst>
          </p:cNvPr>
          <p:cNvSpPr txBox="1"/>
          <p:nvPr/>
        </p:nvSpPr>
        <p:spPr>
          <a:xfrm>
            <a:off x="689806" y="1695513"/>
            <a:ext cx="3215272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1800" b="1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Arduino Microcontroller</a:t>
            </a:r>
            <a:endParaRPr lang="en-US" sz="1800" dirty="0">
              <a:solidFill>
                <a:srgbClr val="230063"/>
              </a:solidFill>
              <a:latin typeface="Montserrat" pitchFamily="2" charset="77"/>
            </a:endParaRPr>
          </a:p>
        </p:txBody>
      </p:sp>
      <p:cxnSp>
        <p:nvCxnSpPr>
          <p:cNvPr id="13" name="Google Shape;1444;p171">
            <a:extLst>
              <a:ext uri="{FF2B5EF4-FFF2-40B4-BE49-F238E27FC236}">
                <a16:creationId xmlns:a16="http://schemas.microsoft.com/office/drawing/2014/main" id="{7F94322C-C4D1-DE6F-14A8-4B8DD87A96F3}"/>
              </a:ext>
            </a:extLst>
          </p:cNvPr>
          <p:cNvCxnSpPr>
            <a:cxnSpLocks/>
          </p:cNvCxnSpPr>
          <p:nvPr/>
        </p:nvCxnSpPr>
        <p:spPr>
          <a:xfrm>
            <a:off x="811542" y="2121159"/>
            <a:ext cx="2971800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740543F-19E8-ED34-21BC-5B94B76D46BB}"/>
              </a:ext>
            </a:extLst>
          </p:cNvPr>
          <p:cNvSpPr txBox="1"/>
          <p:nvPr/>
        </p:nvSpPr>
        <p:spPr>
          <a:xfrm>
            <a:off x="4496217" y="1695513"/>
            <a:ext cx="3215272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1800" b="1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Arduino Motor Shield</a:t>
            </a:r>
            <a:endParaRPr lang="en-US" sz="1800" dirty="0">
              <a:solidFill>
                <a:srgbClr val="230063"/>
              </a:solidFill>
              <a:latin typeface="Montserrat" pitchFamily="2" charset="77"/>
            </a:endParaRPr>
          </a:p>
        </p:txBody>
      </p:sp>
      <p:cxnSp>
        <p:nvCxnSpPr>
          <p:cNvPr id="20" name="Google Shape;1444;p171">
            <a:extLst>
              <a:ext uri="{FF2B5EF4-FFF2-40B4-BE49-F238E27FC236}">
                <a16:creationId xmlns:a16="http://schemas.microsoft.com/office/drawing/2014/main" id="{C979F9DD-A722-9838-3017-41FF8D6EC8D0}"/>
              </a:ext>
            </a:extLst>
          </p:cNvPr>
          <p:cNvCxnSpPr>
            <a:cxnSpLocks/>
          </p:cNvCxnSpPr>
          <p:nvPr/>
        </p:nvCxnSpPr>
        <p:spPr>
          <a:xfrm>
            <a:off x="4617953" y="2121159"/>
            <a:ext cx="2971800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BD85EBC-3D60-9D00-C98A-B495A8A883B8}"/>
              </a:ext>
            </a:extLst>
          </p:cNvPr>
          <p:cNvSpPr txBox="1"/>
          <p:nvPr/>
        </p:nvSpPr>
        <p:spPr>
          <a:xfrm>
            <a:off x="8286922" y="1695513"/>
            <a:ext cx="3215272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1800" b="1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Gyro Sensor</a:t>
            </a:r>
            <a:endParaRPr lang="en-US" sz="1800" dirty="0">
              <a:solidFill>
                <a:srgbClr val="230063"/>
              </a:solidFill>
              <a:latin typeface="Montserrat" pitchFamily="2" charset="77"/>
            </a:endParaRPr>
          </a:p>
        </p:txBody>
      </p:sp>
      <p:cxnSp>
        <p:nvCxnSpPr>
          <p:cNvPr id="22" name="Google Shape;1444;p171">
            <a:extLst>
              <a:ext uri="{FF2B5EF4-FFF2-40B4-BE49-F238E27FC236}">
                <a16:creationId xmlns:a16="http://schemas.microsoft.com/office/drawing/2014/main" id="{664E60F1-3083-5162-5DEE-81E3A020451A}"/>
              </a:ext>
            </a:extLst>
          </p:cNvPr>
          <p:cNvCxnSpPr>
            <a:cxnSpLocks/>
          </p:cNvCxnSpPr>
          <p:nvPr/>
        </p:nvCxnSpPr>
        <p:spPr>
          <a:xfrm>
            <a:off x="8408658" y="2121159"/>
            <a:ext cx="2971800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141;p5">
            <a:extLst>
              <a:ext uri="{FF2B5EF4-FFF2-40B4-BE49-F238E27FC236}">
                <a16:creationId xmlns:a16="http://schemas.microsoft.com/office/drawing/2014/main" id="{53FA046E-A2CE-E82C-D3C7-FDAC2EB770F3}"/>
              </a:ext>
            </a:extLst>
          </p:cNvPr>
          <p:cNvSpPr/>
          <p:nvPr/>
        </p:nvSpPr>
        <p:spPr>
          <a:xfrm>
            <a:off x="588677" y="4602116"/>
            <a:ext cx="331640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4: Arduino Microcontroller Layout</a:t>
            </a:r>
            <a:endParaRPr sz="1800" b="0" i="0" u="none" strike="noStrike" cap="none" dirty="0">
              <a:solidFill>
                <a:schemeClr val="dk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41;p5">
            <a:extLst>
              <a:ext uri="{FF2B5EF4-FFF2-40B4-BE49-F238E27FC236}">
                <a16:creationId xmlns:a16="http://schemas.microsoft.com/office/drawing/2014/main" id="{547A66E1-427D-8B03-CABE-27F280A6DBE1}"/>
              </a:ext>
            </a:extLst>
          </p:cNvPr>
          <p:cNvSpPr/>
          <p:nvPr/>
        </p:nvSpPr>
        <p:spPr>
          <a:xfrm>
            <a:off x="4527875" y="4651912"/>
            <a:ext cx="313624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5: Arduino Motor Shield Layout</a:t>
            </a:r>
            <a:endParaRPr sz="1800" b="0" i="0" u="none" strike="noStrike" cap="none" dirty="0">
              <a:solidFill>
                <a:schemeClr val="dk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41;p5">
            <a:extLst>
              <a:ext uri="{FF2B5EF4-FFF2-40B4-BE49-F238E27FC236}">
                <a16:creationId xmlns:a16="http://schemas.microsoft.com/office/drawing/2014/main" id="{C6016419-847A-AA5C-9D0F-722E0F5E8981}"/>
              </a:ext>
            </a:extLst>
          </p:cNvPr>
          <p:cNvSpPr/>
          <p:nvPr/>
        </p:nvSpPr>
        <p:spPr>
          <a:xfrm>
            <a:off x="8326433" y="4651911"/>
            <a:ext cx="313624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</a:t>
            </a:r>
            <a:r>
              <a:rPr lang="en-US" sz="1600" dirty="0">
                <a:solidFill>
                  <a:schemeClr val="dk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6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: Gyro Sensor</a:t>
            </a:r>
            <a:endParaRPr sz="1800" b="0" i="0" u="none" strike="noStrike" cap="none" dirty="0">
              <a:solidFill>
                <a:schemeClr val="dk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097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FCAC45C-0C33-64E2-401A-79760C7C5E16}"/>
              </a:ext>
            </a:extLst>
          </p:cNvPr>
          <p:cNvSpPr/>
          <p:nvPr/>
        </p:nvSpPr>
        <p:spPr>
          <a:xfrm>
            <a:off x="6450382" y="1477738"/>
            <a:ext cx="4982842" cy="4151878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01C9740-9F5C-11FC-1378-B25B90ED3FC2}"/>
              </a:ext>
            </a:extLst>
          </p:cNvPr>
          <p:cNvSpPr/>
          <p:nvPr/>
        </p:nvSpPr>
        <p:spPr>
          <a:xfrm>
            <a:off x="926347" y="1440203"/>
            <a:ext cx="4982842" cy="4151886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07BDF6A4-04F1-E529-AC8B-2BB0DFE17369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378160F5-F69C-3584-D671-2C137022BACB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1444;p171">
            <a:extLst>
              <a:ext uri="{FF2B5EF4-FFF2-40B4-BE49-F238E27FC236}">
                <a16:creationId xmlns:a16="http://schemas.microsoft.com/office/drawing/2014/main" id="{45F61658-C32E-3CD9-FD88-BA8834A1F938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444;p171">
            <a:extLst>
              <a:ext uri="{FF2B5EF4-FFF2-40B4-BE49-F238E27FC236}">
                <a16:creationId xmlns:a16="http://schemas.microsoft.com/office/drawing/2014/main" id="{7F94322C-C4D1-DE6F-14A8-4B8DD87A96F3}"/>
              </a:ext>
            </a:extLst>
          </p:cNvPr>
          <p:cNvCxnSpPr>
            <a:cxnSpLocks/>
          </p:cNvCxnSpPr>
          <p:nvPr/>
        </p:nvCxnSpPr>
        <p:spPr>
          <a:xfrm>
            <a:off x="1149212" y="2055402"/>
            <a:ext cx="4487390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C03AF168-CFFA-6100-ED4A-F9D0C9565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933" y="2387548"/>
            <a:ext cx="4437669" cy="26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067B936-4210-3FF6-E4EC-21DD2C34AE80}"/>
              </a:ext>
            </a:extLst>
          </p:cNvPr>
          <p:cNvSpPr txBox="1"/>
          <p:nvPr/>
        </p:nvSpPr>
        <p:spPr>
          <a:xfrm>
            <a:off x="1027476" y="1629755"/>
            <a:ext cx="460912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1800" b="1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Motors and Battery Wiring</a:t>
            </a:r>
            <a:endParaRPr lang="en-US" sz="1800" dirty="0">
              <a:solidFill>
                <a:srgbClr val="230063"/>
              </a:solidFill>
              <a:latin typeface="Montserrat" pitchFamily="2" charset="77"/>
            </a:endParaRPr>
          </a:p>
        </p:txBody>
      </p:sp>
      <p:sp>
        <p:nvSpPr>
          <p:cNvPr id="18" name="Google Shape;141;p5">
            <a:extLst>
              <a:ext uri="{FF2B5EF4-FFF2-40B4-BE49-F238E27FC236}">
                <a16:creationId xmlns:a16="http://schemas.microsoft.com/office/drawing/2014/main" id="{98DC77BE-C5EC-9A28-F4B1-D0F78B5F4121}"/>
              </a:ext>
            </a:extLst>
          </p:cNvPr>
          <p:cNvSpPr/>
          <p:nvPr/>
        </p:nvSpPr>
        <p:spPr>
          <a:xfrm>
            <a:off x="926347" y="5079597"/>
            <a:ext cx="498284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7: Motors and Battery Wiring</a:t>
            </a:r>
            <a:endParaRPr sz="1800" b="0" i="0" u="none" strike="noStrike" cap="none" dirty="0">
              <a:solidFill>
                <a:schemeClr val="dk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cxnSp>
        <p:nvCxnSpPr>
          <p:cNvPr id="26" name="Google Shape;1444;p171">
            <a:extLst>
              <a:ext uri="{FF2B5EF4-FFF2-40B4-BE49-F238E27FC236}">
                <a16:creationId xmlns:a16="http://schemas.microsoft.com/office/drawing/2014/main" id="{C8261446-7F4C-1972-2FD2-3E0C78FE7D47}"/>
              </a:ext>
            </a:extLst>
          </p:cNvPr>
          <p:cNvCxnSpPr>
            <a:cxnSpLocks/>
          </p:cNvCxnSpPr>
          <p:nvPr/>
        </p:nvCxnSpPr>
        <p:spPr>
          <a:xfrm>
            <a:off x="6696454" y="2092937"/>
            <a:ext cx="4487390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BB95A08-E9C5-7A3A-2B56-280DD03C8B5A}"/>
              </a:ext>
            </a:extLst>
          </p:cNvPr>
          <p:cNvSpPr txBox="1"/>
          <p:nvPr/>
        </p:nvSpPr>
        <p:spPr>
          <a:xfrm>
            <a:off x="6574718" y="1667290"/>
            <a:ext cx="460912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1800" b="1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Gyro Wiring</a:t>
            </a:r>
            <a:endParaRPr lang="en-US" sz="1800" dirty="0">
              <a:solidFill>
                <a:srgbClr val="230063"/>
              </a:solidFill>
              <a:latin typeface="Montserrat" pitchFamily="2" charset="77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B22EDE10-CF39-E1B5-180D-1B01E51CC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745" y="2235538"/>
            <a:ext cx="4028808" cy="294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Google Shape;141;p5">
            <a:extLst>
              <a:ext uri="{FF2B5EF4-FFF2-40B4-BE49-F238E27FC236}">
                <a16:creationId xmlns:a16="http://schemas.microsoft.com/office/drawing/2014/main" id="{31ACD0CB-A040-ACE0-B4F0-576D3BFFE5BD}"/>
              </a:ext>
            </a:extLst>
          </p:cNvPr>
          <p:cNvSpPr/>
          <p:nvPr/>
        </p:nvSpPr>
        <p:spPr>
          <a:xfrm>
            <a:off x="6387860" y="5098432"/>
            <a:ext cx="498284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</a:t>
            </a:r>
            <a:r>
              <a:rPr lang="en-US" sz="1600" dirty="0">
                <a:solidFill>
                  <a:schemeClr val="dk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8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: Gyro Wiring</a:t>
            </a:r>
            <a:endParaRPr sz="1800" b="0" i="0" u="none" strike="noStrike" cap="none" dirty="0">
              <a:solidFill>
                <a:schemeClr val="dk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844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07BDF6A4-04F1-E529-AC8B-2BB0DFE17369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378160F5-F69C-3584-D671-2C137022BACB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1444;p171">
            <a:extLst>
              <a:ext uri="{FF2B5EF4-FFF2-40B4-BE49-F238E27FC236}">
                <a16:creationId xmlns:a16="http://schemas.microsoft.com/office/drawing/2014/main" id="{45F61658-C32E-3CD9-FD88-BA8834A1F938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168;p7">
            <a:extLst>
              <a:ext uri="{FF2B5EF4-FFF2-40B4-BE49-F238E27FC236}">
                <a16:creationId xmlns:a16="http://schemas.microsoft.com/office/drawing/2014/main" id="{4A74BAAB-4C8C-F297-BF4A-136F117FC987}"/>
              </a:ext>
            </a:extLst>
          </p:cNvPr>
          <p:cNvSpPr txBox="1">
            <a:spLocks/>
          </p:cNvSpPr>
          <p:nvPr/>
        </p:nvSpPr>
        <p:spPr>
          <a:xfrm>
            <a:off x="443753" y="2459435"/>
            <a:ext cx="3724365" cy="2499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Arduino IDE – program to edit, compile, and upload code to the Arduino board 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Code written in the Arduino programming language (based on C/C++)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VEX Library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7025E6-C2F4-7271-5E11-60CA94645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915" y="1761196"/>
            <a:ext cx="3724365" cy="4140164"/>
          </a:xfrm>
          <a:prstGeom prst="roundRect">
            <a:avLst/>
          </a:prstGeom>
          <a:ln w="254000">
            <a:solidFill>
              <a:srgbClr val="B9ADE5"/>
            </a:solidFill>
          </a:ln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CBADDBA-998F-62B0-6132-BD4653F981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4724" y="1761196"/>
            <a:ext cx="3603186" cy="3671725"/>
          </a:xfrm>
          <a:prstGeom prst="roundRect">
            <a:avLst/>
          </a:prstGeom>
          <a:ln w="254000">
            <a:solidFill>
              <a:srgbClr val="B9ADE5"/>
            </a:solidFill>
          </a:ln>
        </p:spPr>
      </p:pic>
    </p:spTree>
    <p:extLst>
      <p:ext uri="{BB962C8B-B14F-4D97-AF65-F5344CB8AC3E}">
        <p14:creationId xmlns:p14="http://schemas.microsoft.com/office/powerpoint/2010/main" val="60795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>
          <a:extLst>
            <a:ext uri="{FF2B5EF4-FFF2-40B4-BE49-F238E27FC236}">
              <a16:creationId xmlns:a16="http://schemas.microsoft.com/office/drawing/2014/main" id="{C46EFB5C-AAF4-E232-68B8-CABD5D596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89;p25" descr="Vex Library 14.png">
            <a:extLst>
              <a:ext uri="{FF2B5EF4-FFF2-40B4-BE49-F238E27FC236}">
                <a16:creationId xmlns:a16="http://schemas.microsoft.com/office/drawing/2014/main" id="{AD2BC97F-BD7A-8BE0-936F-DAC10A5B14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3262"/>
          <a:stretch/>
        </p:blipFill>
        <p:spPr>
          <a:xfrm>
            <a:off x="6468579" y="1476356"/>
            <a:ext cx="4576140" cy="3851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E3456F-F1B0-6B4B-4FED-369275DF0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E1B35E-9E53-F1F1-F13F-6BA817B742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6AAC60C0-42B7-31EF-642D-778601EAD404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4A7C63EC-00F3-214A-D724-FD73973A0F09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1444;p171">
            <a:extLst>
              <a:ext uri="{FF2B5EF4-FFF2-40B4-BE49-F238E27FC236}">
                <a16:creationId xmlns:a16="http://schemas.microsoft.com/office/drawing/2014/main" id="{742056C4-A5F6-810E-6932-F24D9CEDC875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Google Shape;182;p25">
            <a:extLst>
              <a:ext uri="{FF2B5EF4-FFF2-40B4-BE49-F238E27FC236}">
                <a16:creationId xmlns:a16="http://schemas.microsoft.com/office/drawing/2014/main" id="{92018F62-4E82-A66E-D033-8DC1AA6927CA}"/>
              </a:ext>
            </a:extLst>
          </p:cNvPr>
          <p:cNvSpPr txBox="1">
            <a:spLocks/>
          </p:cNvSpPr>
          <p:nvPr/>
        </p:nvSpPr>
        <p:spPr>
          <a:xfrm>
            <a:off x="720269" y="1754846"/>
            <a:ext cx="529341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Order of Code: 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914400" lvl="1" indent="-457200">
              <a:lnSpc>
                <a:spcPct val="90000"/>
              </a:lnSpc>
              <a:buClr>
                <a:schemeClr val="bg1"/>
              </a:buClr>
              <a:buSzPts val="2000"/>
              <a:buFont typeface="Arial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Import VEX Library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914400" lvl="1" indent="-457200">
              <a:lnSpc>
                <a:spcPct val="90000"/>
              </a:lnSpc>
              <a:buClr>
                <a:schemeClr val="bg1"/>
              </a:buClr>
              <a:buSzPts val="2000"/>
              <a:buFont typeface="Arial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Declare Object(s) 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1200150" lvl="2" indent="-285750">
              <a:lnSpc>
                <a:spcPct val="90000"/>
              </a:lnSpc>
              <a:buClr>
                <a:schemeClr val="bg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Objects in the VEX Library include 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1657350" lvl="3" indent="-285750">
              <a:lnSpc>
                <a:spcPct val="90000"/>
              </a:lnSpc>
              <a:buClr>
                <a:schemeClr val="bg1"/>
              </a:buClr>
              <a:buSzPts val="16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Vex Object 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1657350" lvl="3" indent="-285750">
              <a:lnSpc>
                <a:spcPct val="90000"/>
              </a:lnSpc>
              <a:buClr>
                <a:schemeClr val="bg1"/>
              </a:buClr>
              <a:buSzPts val="16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Motor Objects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1657350" lvl="3" indent="-285750">
              <a:lnSpc>
                <a:spcPct val="90000"/>
              </a:lnSpc>
              <a:buClr>
                <a:schemeClr val="bg1"/>
              </a:buClr>
              <a:buSzPts val="16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Sensor Objects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914400" lvl="1" indent="-457200">
              <a:lnSpc>
                <a:spcPct val="90000"/>
              </a:lnSpc>
              <a:buClr>
                <a:schemeClr val="bg1"/>
              </a:buClr>
              <a:buSzPts val="2000"/>
              <a:buFont typeface="Arial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Call object functions to program the VEX Robot 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1371600" lvl="2" indent="-457200">
              <a:lnSpc>
                <a:spcPct val="90000"/>
              </a:lnSpc>
              <a:buClr>
                <a:schemeClr val="bg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Each object type has different programmable functions that relate to their physical functions.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1371600" lvl="2" indent="-457200">
              <a:lnSpc>
                <a:spcPct val="90000"/>
              </a:lnSpc>
              <a:buClr>
                <a:schemeClr val="bg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Example: </a:t>
            </a:r>
            <a:r>
              <a:rPr lang="en-US" sz="2000" dirty="0" err="1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Robot.moveTank</a:t>
            </a: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()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1371600" lvl="2" indent="-342900">
              <a:lnSpc>
                <a:spcPct val="90000"/>
              </a:lnSpc>
              <a:buClr>
                <a:schemeClr val="bg1"/>
              </a:buClr>
              <a:buSzPts val="1800"/>
            </a:pP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1" name="Google Shape;187;p25">
            <a:extLst>
              <a:ext uri="{FF2B5EF4-FFF2-40B4-BE49-F238E27FC236}">
                <a16:creationId xmlns:a16="http://schemas.microsoft.com/office/drawing/2014/main" id="{68BF33AD-1D70-0770-4B69-8FE8ED86BAFC}"/>
              </a:ext>
            </a:extLst>
          </p:cNvPr>
          <p:cNvSpPr/>
          <p:nvPr/>
        </p:nvSpPr>
        <p:spPr>
          <a:xfrm>
            <a:off x="6416376" y="5503481"/>
            <a:ext cx="427064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10: Example of Code in Arduino</a:t>
            </a:r>
            <a:endParaRPr sz="18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90;p25">
            <a:extLst>
              <a:ext uri="{FF2B5EF4-FFF2-40B4-BE49-F238E27FC236}">
                <a16:creationId xmlns:a16="http://schemas.microsoft.com/office/drawing/2014/main" id="{463C8942-5D76-0C91-24C3-1EC3C62179C9}"/>
              </a:ext>
            </a:extLst>
          </p:cNvPr>
          <p:cNvSpPr txBox="1"/>
          <p:nvPr/>
        </p:nvSpPr>
        <p:spPr>
          <a:xfrm>
            <a:off x="6468578" y="1481028"/>
            <a:ext cx="1741278" cy="397627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91;p25">
            <a:extLst>
              <a:ext uri="{FF2B5EF4-FFF2-40B4-BE49-F238E27FC236}">
                <a16:creationId xmlns:a16="http://schemas.microsoft.com/office/drawing/2014/main" id="{1719CC92-B785-EB76-196D-5DF3B111EE51}"/>
              </a:ext>
            </a:extLst>
          </p:cNvPr>
          <p:cNvSpPr txBox="1"/>
          <p:nvPr/>
        </p:nvSpPr>
        <p:spPr>
          <a:xfrm>
            <a:off x="6468580" y="1888682"/>
            <a:ext cx="4166237" cy="1298045"/>
          </a:xfrm>
          <a:prstGeom prst="rect">
            <a:avLst/>
          </a:prstGeom>
          <a:noFill/>
          <a:ln w="28575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92;p25">
            <a:extLst>
              <a:ext uri="{FF2B5EF4-FFF2-40B4-BE49-F238E27FC236}">
                <a16:creationId xmlns:a16="http://schemas.microsoft.com/office/drawing/2014/main" id="{AE9F179C-E892-1C6F-5DE0-08AA11D3F788}"/>
              </a:ext>
            </a:extLst>
          </p:cNvPr>
          <p:cNvSpPr txBox="1"/>
          <p:nvPr/>
        </p:nvSpPr>
        <p:spPr>
          <a:xfrm>
            <a:off x="6468579" y="3316612"/>
            <a:ext cx="4576140" cy="2011549"/>
          </a:xfrm>
          <a:prstGeom prst="rect">
            <a:avLst/>
          </a:prstGeom>
          <a:noFill/>
          <a:ln w="28575" cap="flat" cmpd="sng">
            <a:solidFill>
              <a:srgbClr val="3856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323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20494</TotalTime>
  <Words>742</Words>
  <Application>Microsoft Macintosh PowerPoint</Application>
  <PresentationFormat>Widescreen</PresentationFormat>
  <Paragraphs>131</Paragraphs>
  <Slides>20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Montserrat Black</vt:lpstr>
      <vt:lpstr>Calibri</vt:lpstr>
      <vt:lpstr>Montserrat</vt:lpstr>
      <vt:lpstr>Gotham Medium</vt:lpstr>
      <vt:lpstr>Quattrocento Sans</vt:lpstr>
      <vt:lpstr>Arial</vt:lpstr>
      <vt:lpstr>Proxima Nova</vt:lpstr>
      <vt:lpstr>Montserrat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BACKGROUND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LAZ &amp; MRR WORKSHOP</dc:title>
  <dc:creator>Minh Diep</dc:creator>
  <cp:lastModifiedBy>EG</cp:lastModifiedBy>
  <cp:revision>19</cp:revision>
  <dcterms:created xsi:type="dcterms:W3CDTF">2021-08-09T05:00:46Z</dcterms:created>
  <dcterms:modified xsi:type="dcterms:W3CDTF">2024-02-06T13:11:41Z</dcterms:modified>
</cp:coreProperties>
</file>