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8" r:id="rId6"/>
    <p:sldId id="282" r:id="rId7"/>
    <p:sldId id="262" r:id="rId8"/>
    <p:sldId id="270" r:id="rId9"/>
    <p:sldId id="269" r:id="rId10"/>
    <p:sldId id="272" r:id="rId11"/>
    <p:sldId id="271" r:id="rId12"/>
    <p:sldId id="273" r:id="rId13"/>
    <p:sldId id="274" r:id="rId14"/>
    <p:sldId id="285" r:id="rId15"/>
    <p:sldId id="275" r:id="rId16"/>
    <p:sldId id="276" r:id="rId17"/>
    <p:sldId id="267" r:id="rId18"/>
    <p:sldId id="277" r:id="rId19"/>
    <p:sldId id="278" r:id="rId20"/>
    <p:sldId id="265" r:id="rId21"/>
    <p:sldId id="284" r:id="rId22"/>
    <p:sldId id="283" r:id="rId23"/>
    <p:sldId id="281" r:id="rId24"/>
    <p:sldId id="264" r:id="rId25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mbria Math" panose="02040503050406030204" pitchFamily="18" charset="0"/>
      <p:regular r:id="rId32"/>
    </p:embeddedFont>
    <p:embeddedFont>
      <p:font typeface="Gotham Medium" panose="02000604030000020004" pitchFamily="50" charset="0"/>
      <p:regular r:id="rId33"/>
      <p:italic r:id="rId34"/>
    </p:embeddedFont>
    <p:embeddedFont>
      <p:font typeface="Proxima Nova Lt" panose="02000506030000020004" pitchFamily="50" charset="0"/>
      <p:bold r:id="rId35"/>
    </p:embeddedFont>
    <p:embeddedFont>
      <p:font typeface="Proxima Nova Rg" panose="02000506030000020004" pitchFamily="2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tinkercad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091190"/>
            <a:ext cx="10406742" cy="23876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PROTOTYPING WITH MICROCONTROLLERS, SENSORS &amp; MATERIALS 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8880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670792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568" y="2016814"/>
            <a:ext cx="3677833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Arduino IDE </a:t>
            </a:r>
            <a:r>
              <a:rPr lang="en-US" dirty="0">
                <a:latin typeface="Proxima Nova Rg" panose="02000506030000020004" pitchFamily="2" charset="0"/>
              </a:rPr>
              <a:t>– program to edit, compile, and upload code to the Arduino board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Code written in the </a:t>
            </a:r>
            <a:r>
              <a:rPr lang="en-US" sz="2400" dirty="0">
                <a:latin typeface="Proxima Nova Lt" panose="02000506030000020004" pitchFamily="50" charset="0"/>
              </a:rPr>
              <a:t>A</a:t>
            </a:r>
            <a:r>
              <a:rPr lang="en-US" dirty="0">
                <a:latin typeface="Proxima Nova Lt" panose="02000506030000020004" pitchFamily="50" charset="0"/>
              </a:rPr>
              <a:t>rduino programming language </a:t>
            </a:r>
            <a:r>
              <a:rPr lang="en-US" dirty="0">
                <a:latin typeface="Proxima Nova Rg" panose="02000506030000020004" pitchFamily="2" charset="0"/>
              </a:rPr>
              <a:t>(based on C/C++)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In-program on TinkerCAD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5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id="{5FE33B57-DF09-42BD-8A0F-1F004D7B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88" y="1857456"/>
            <a:ext cx="3894153" cy="43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manual.eg.poly.edu/images/f/f5/Sketchareas.jpg">
            <a:extLst>
              <a:ext uri="{FF2B5EF4-FFF2-40B4-BE49-F238E27FC236}">
                <a16:creationId xmlns:a16="http://schemas.microsoft.com/office/drawing/2014/main" id="{F0732B27-F633-4B57-80C5-52B0C021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59" y="1862234"/>
            <a:ext cx="3235802" cy="42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Proxima Nova Rg" panose="02000506030000020004" pitchFamily="2" charset="0"/>
              </a:rPr>
              <a:t>Figure 8: Arduino IDE</a:t>
            </a:r>
          </a:p>
        </p:txBody>
      </p:sp>
    </p:spTree>
    <p:extLst>
      <p:ext uri="{BB962C8B-B14F-4D97-AF65-F5344CB8AC3E}">
        <p14:creationId xmlns:p14="http://schemas.microsoft.com/office/powerpoint/2010/main" val="133233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Datatypes</a:t>
            </a:r>
            <a:r>
              <a:rPr lang="en-US" dirty="0">
                <a:latin typeface="Proxima Nova Rg" panose="02000506030000020004" pitchFamily="2" charset="0"/>
              </a:rPr>
              <a:t> – different kinds of data values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int, double, char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Operators</a:t>
            </a:r>
            <a:r>
              <a:rPr lang="en-US" dirty="0">
                <a:latin typeface="Proxima Nova Rg" panose="02000506030000020004" pitchFamily="2" charset="0"/>
              </a:rPr>
              <a:t> – perform operations on variables and constants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+, =, ==, &lt;=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Variables and constants</a:t>
            </a:r>
            <a:r>
              <a:rPr lang="en-US" dirty="0">
                <a:latin typeface="Proxima Nova Rg" panose="02000506030000020004" pitchFamily="2" charset="0"/>
              </a:rPr>
              <a:t> – hold data according to datatype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635958" y="581620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Examples of Constants and Variables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6" name="Picture 5" descr="A picture containing table, bird&#10;&#10;Description automatically generated">
            <a:extLst>
              <a:ext uri="{FF2B5EF4-FFF2-40B4-BE49-F238E27FC236}">
                <a16:creationId xmlns:a16="http://schemas.microsoft.com/office/drawing/2014/main" id="{930DB830-21C3-4633-AD2F-88E60C47E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71" y="4116544"/>
            <a:ext cx="4610789" cy="172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Conditional statements</a:t>
            </a:r>
            <a:r>
              <a:rPr lang="en-US" dirty="0">
                <a:latin typeface="Proxima Nova Rg" panose="02000506030000020004" pitchFamily="2" charset="0"/>
              </a:rPr>
              <a:t> – run code enclosed by curly brackets when condition is met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5708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Conditional Statements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222199-9919-439A-9039-2500750656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Loops </a:t>
            </a:r>
            <a:r>
              <a:rPr lang="en-US" dirty="0">
                <a:latin typeface="Proxima Nova Rg" panose="02000506030000020004" pitchFamily="2" charset="0"/>
              </a:rPr>
              <a:t>– runs section of code repeatedly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While loops</a:t>
            </a:r>
            <a:r>
              <a:rPr lang="en-US" sz="2400" dirty="0">
                <a:latin typeface="Proxima Nova Rg" panose="02000506030000020004" pitchFamily="2" charset="0"/>
              </a:rPr>
              <a:t> – runs code until the end condition is met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For loops</a:t>
            </a:r>
            <a:r>
              <a:rPr lang="en-US" sz="2400" dirty="0">
                <a:latin typeface="Proxima Nova Rg" panose="02000506030000020004" pitchFamily="2" charset="0"/>
              </a:rPr>
              <a:t> – runs code for a specific number of times 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449061" y="571033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While and For Loops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DEF613-CEA8-4712-AB2D-652A184AF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17" y="3331029"/>
            <a:ext cx="5972902" cy="237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3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003" y="1923350"/>
            <a:ext cx="568864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TinkerCAD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hlinkClick r:id="rId2"/>
              </a:rPr>
              <a:t>www.tinkercad.com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Log-in with Autodesk account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Cloud-based 3D modeling software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create CAD models, simulate circuitry, and code virtually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6096000" y="552273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Example TinkerCAD Template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707" y="2450460"/>
            <a:ext cx="3880589" cy="3120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7DF39A-10B4-4920-A697-4976124CF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900" y="2239192"/>
            <a:ext cx="2238002" cy="91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39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406" y="1923350"/>
            <a:ext cx="601086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</a:t>
            </a:r>
            <a:r>
              <a:rPr lang="en-US" dirty="0">
                <a:latin typeface="Proxima Nova Rg" panose="02000506030000020004" pitchFamily="2" charset="0"/>
              </a:rPr>
              <a:t>– form of energy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transfer</a:t>
            </a:r>
            <a:r>
              <a:rPr lang="en-US" dirty="0">
                <a:latin typeface="Proxima Nova Rg" panose="02000506030000020004" pitchFamily="2" charset="0"/>
              </a:rPr>
              <a:t> – process of thermal energy moving from one body to another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Conduction</a:t>
            </a:r>
            <a:r>
              <a:rPr lang="en-US" sz="2400" dirty="0">
                <a:latin typeface="Proxima Nova Rg" panose="02000506030000020004" pitchFamily="2" charset="0"/>
              </a:rPr>
              <a:t> – through solids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Convection</a:t>
            </a:r>
            <a:r>
              <a:rPr lang="en-US" sz="2400" dirty="0">
                <a:latin typeface="Proxima Nova Rg" panose="02000506030000020004" pitchFamily="2" charset="0"/>
              </a:rPr>
              <a:t> – within a fluid medium (liquid or gas)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Radiation</a:t>
            </a:r>
            <a:r>
              <a:rPr lang="en-US" sz="2400" dirty="0">
                <a:latin typeface="Proxima Nova Rg" panose="02000506030000020004" pitchFamily="2" charset="0"/>
              </a:rPr>
              <a:t> – emitted energy in all directions with or without a medium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09247" y="542634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Modes of Heat Transfer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Mr. Oey’s Science Classes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4BE804B-715A-4C2D-8D40-EFF5DB29E6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Thermodynamic system </a:t>
            </a:r>
            <a:r>
              <a:rPr lang="en-US" dirty="0">
                <a:latin typeface="Proxima Nova Rg" panose="02000506030000020004" pitchFamily="2" charset="0"/>
              </a:rPr>
              <a:t>– defined area in the Universe separated by a boundary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Open</a:t>
            </a:r>
            <a:r>
              <a:rPr lang="en-US" sz="2400" dirty="0">
                <a:latin typeface="Proxima Nova Rg" panose="02000506030000020004" pitchFamily="2" charset="0"/>
              </a:rPr>
              <a:t> – transfers mass and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Closed</a:t>
            </a:r>
            <a:r>
              <a:rPr lang="en-US" sz="2400" dirty="0">
                <a:latin typeface="Proxima Nova Rg" panose="02000506030000020004" pitchFamily="2" charset="0"/>
              </a:rPr>
              <a:t> – only transfers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Isolated</a:t>
            </a:r>
            <a:r>
              <a:rPr lang="en-US" sz="2400" dirty="0">
                <a:latin typeface="Proxima Nova Rg" panose="02000506030000020004" pitchFamily="2" charset="0"/>
              </a:rPr>
              <a:t> – cannot transfer mass or heat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331187" y="497062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Open (Left), Closed (Center), and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Isolated (Right) Systems Courtesy of x-engineer.org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6" name="Picture 5" descr="A picture containing bottle&#10;&#10;Description automatically generated">
            <a:extLst>
              <a:ext uri="{FF2B5EF4-FFF2-40B4-BE49-F238E27FC236}">
                <a16:creationId xmlns:a16="http://schemas.microsoft.com/office/drawing/2014/main" id="{978A45BA-FBE2-452E-85E3-01F933AC4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" y="2528532"/>
            <a:ext cx="4165781" cy="240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25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9266"/>
            <a:ext cx="8473179" cy="4040178"/>
          </a:xfrm>
        </p:spPr>
        <p:txBody>
          <a:bodyPr anchor="ctr">
            <a:noAutofit/>
          </a:bodyPr>
          <a:lstStyle/>
          <a:p>
            <a:pPr algn="l"/>
            <a:r>
              <a:rPr lang="en-US" dirty="0">
                <a:latin typeface="Proxima Nova Rg" panose="02000506030000020004" pitchFamily="2" charset="0"/>
              </a:rPr>
              <a:t>Parts in TinkerCAD: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Arduino UNO microcontroller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TinkerCAD Code block with Arduino IDE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Breadboard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Wires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220 Ω resistor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10 </a:t>
            </a:r>
            <a:r>
              <a:rPr lang="en-US" sz="2400" dirty="0" err="1">
                <a:latin typeface="Proxima Nova Rg" panose="02000506030000020004" pitchFamily="2" charset="0"/>
              </a:rPr>
              <a:t>kΩ</a:t>
            </a:r>
            <a:r>
              <a:rPr lang="en-US" sz="2400" dirty="0">
                <a:latin typeface="Proxima Nova Rg" panose="02000506030000020004" pitchFamily="2" charset="0"/>
              </a:rPr>
              <a:t> resistor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LED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Push-button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TMP 36 sensor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5" name="Picture 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EE2BDA45-E4F0-4D04-ABCA-903A44D7F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03" y="2060323"/>
            <a:ext cx="3835967" cy="31327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09432-4BE2-4082-B829-850D0CFF11FD}"/>
              </a:ext>
            </a:extLst>
          </p:cNvPr>
          <p:cNvSpPr/>
          <p:nvPr/>
        </p:nvSpPr>
        <p:spPr>
          <a:xfrm>
            <a:off x="7505575" y="5355801"/>
            <a:ext cx="389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15: Prototyping with Breadboard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</a:t>
            </a:r>
            <a:r>
              <a:rPr lang="en-US" sz="1600" dirty="0" err="1">
                <a:latin typeface="Proxima Nova Rg" panose="02000506030000020004" pitchFamily="2" charset="0"/>
              </a:rPr>
              <a:t>SparkFun</a:t>
            </a:r>
            <a:endParaRPr lang="en-US" sz="16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18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4" y="2014979"/>
            <a:ext cx="7582730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</a:t>
            </a:r>
            <a:r>
              <a:rPr lang="en-US" dirty="0">
                <a:latin typeface="Proxima Nova Rg" panose="02000506030000020004" pitchFamily="2" charset="0"/>
              </a:rPr>
              <a:t> Build an LED circuit in </a:t>
            </a:r>
            <a:r>
              <a:rPr lang="en-US" dirty="0" err="1">
                <a:latin typeface="Proxima Nova Rg" panose="02000506030000020004" pitchFamily="2" charset="0"/>
              </a:rPr>
              <a:t>TinkerCAD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</a:t>
            </a:r>
            <a:r>
              <a:rPr lang="en-US" dirty="0">
                <a:latin typeface="Proxima Nova Rg" panose="02000506030000020004" pitchFamily="2" charset="0"/>
              </a:rPr>
              <a:t> Add a button to control the LED in </a:t>
            </a:r>
            <a:r>
              <a:rPr lang="en-US" dirty="0" err="1">
                <a:latin typeface="Proxima Nova Rg" panose="02000506030000020004" pitchFamily="2" charset="0"/>
              </a:rPr>
              <a:t>TinkerCAD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3:</a:t>
            </a:r>
            <a:r>
              <a:rPr lang="en-US" dirty="0">
                <a:latin typeface="Proxima Nova Rg" panose="02000506030000020004" pitchFamily="2" charset="0"/>
              </a:rPr>
              <a:t> Thermal insulation device data analysis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In-person, goal is to slow heat loss from a heated jar of beeswax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circuit and add code for TMP 36 sensor in TinkerCAD to measure temperature of beeswax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Perform data analysis for given data for various thermal insulating device designs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5" name="Picture 4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038FB454-8E36-4945-8205-7348E312FD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4826" r="3692" b="20191"/>
          <a:stretch/>
        </p:blipFill>
        <p:spPr>
          <a:xfrm>
            <a:off x="8791639" y="2565350"/>
            <a:ext cx="2560846" cy="2361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A4235F-D6E8-4269-B50B-2AC511405335}"/>
              </a:ext>
            </a:extLst>
          </p:cNvPr>
          <p:cNvSpPr/>
          <p:nvPr/>
        </p:nvSpPr>
        <p:spPr>
          <a:xfrm>
            <a:off x="7494455" y="491025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16: Jar of Beeswax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with Thermistor</a:t>
            </a:r>
          </a:p>
        </p:txBody>
      </p:sp>
    </p:spTree>
    <p:extLst>
      <p:ext uri="{BB962C8B-B14F-4D97-AF65-F5344CB8AC3E}">
        <p14:creationId xmlns:p14="http://schemas.microsoft.com/office/powerpoint/2010/main" val="4225119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05218" y="1797805"/>
                <a:ext cx="10581564" cy="4256446"/>
              </a:xfrm>
            </p:spPr>
            <p:txBody>
              <a:bodyPr anchor="ctr">
                <a:norm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In-person, there would be a </a:t>
                </a:r>
                <a:r>
                  <a:rPr lang="en-US" dirty="0">
                    <a:latin typeface="Proxima Nova Lt" panose="02000506030000020004" pitchFamily="50" charset="0"/>
                  </a:rPr>
                  <a:t>competition</a:t>
                </a:r>
                <a:r>
                  <a:rPr lang="en-US" dirty="0">
                    <a:latin typeface="Proxima Nova Rg" panose="02000506030000020004" pitchFamily="2" charset="0"/>
                  </a:rPr>
                  <a:t> for designing insulation devices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The goal of the device is to have the </a:t>
                </a:r>
                <a:r>
                  <a:rPr lang="en-US" dirty="0">
                    <a:latin typeface="Proxima Nova Lt" panose="02000506030000020004" pitchFamily="50" charset="0"/>
                  </a:rPr>
                  <a:t>lowest</a:t>
                </a:r>
                <a:r>
                  <a:rPr lang="en-US" dirty="0">
                    <a:latin typeface="Proxima Nova Rg" panose="02000506030000020004" pitchFamily="2" charset="0"/>
                  </a:rPr>
                  <a:t> minimal design ratio (MDR):</a:t>
                </a:r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𝑀𝐷𝑅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 lvl="1" algn="l"/>
                <a:endParaRPr lang="en-US" sz="2400" dirty="0">
                  <a:latin typeface="Proxima Nova Rg" panose="02000506030000020004" pitchFamily="2" charset="0"/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Insulating capacity (IC) is the change in temperature over time </a:t>
                </a:r>
                <a:br>
                  <a:rPr lang="en-US" sz="2400" dirty="0">
                    <a:latin typeface="Proxima Nova Rg" panose="02000506030000020004" pitchFamily="2" charset="0"/>
                  </a:rPr>
                </a:br>
                <a:r>
                  <a:rPr lang="en-US" sz="2400" dirty="0">
                    <a:latin typeface="Proxima Nova Rg" panose="02000506030000020004" pitchFamily="2" charset="0"/>
                  </a:rPr>
                  <a:t>of the beeswax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Cost is the total cost of the insulating device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R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room temperature (obtain from TA)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F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final temperature of the beeswax (obtain from data)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05218" y="1797805"/>
                <a:ext cx="10581564" cy="4256446"/>
              </a:xfrm>
              <a:blipFill>
                <a:blip r:embed="rId2"/>
                <a:stretch>
                  <a:fillRect l="-749" t="-1003" b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5254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3071"/>
            <a:ext cx="0" cy="229688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2" descr="Image result for prototyping with arduino">
            <a:extLst>
              <a:ext uri="{FF2B5EF4-FFF2-40B4-BE49-F238E27FC236}">
                <a16:creationId xmlns:a16="http://schemas.microsoft.com/office/drawing/2014/main" id="{EEAA5640-DA29-49C8-B49B-EB89A60A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80" y="2482568"/>
            <a:ext cx="4299468" cy="2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D56C2C-FBAB-42FE-B956-14F14D3CE0D7}"/>
              </a:ext>
            </a:extLst>
          </p:cNvPr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Prototyping with Arduino Board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622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72967C-1668-4A06-9640-C17C444C22B3}"/>
              </a:ext>
            </a:extLst>
          </p:cNvPr>
          <p:cNvSpPr/>
          <p:nvPr/>
        </p:nvSpPr>
        <p:spPr>
          <a:xfrm>
            <a:off x="1734963" y="3286916"/>
            <a:ext cx="2435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Material Costs for Thermal Insulation Device Competition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5255098"/>
                  </p:ext>
                </p:extLst>
              </p:nvPr>
            </p:nvGraphicFramePr>
            <p:xfrm>
              <a:off x="4423471" y="1736271"/>
              <a:ext cx="5420481" cy="41989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1871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181100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837510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</a:tblGrid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Lt" panose="02000506030000020004" pitchFamily="50" charset="0"/>
                            </a:rPr>
                            <a:t>Material</a:t>
                          </a:r>
                          <a:endParaRPr lang="en-US" sz="2400" b="0" dirty="0">
                            <a:effectLst/>
                            <a:latin typeface="Proxima Nova Lt" panose="02000506030000020004" pitchFamily="50" charset="0"/>
                          </a:endParaRPr>
                        </a:p>
                      </a:txBody>
                      <a:tcPr marL="22189" marR="22189" marT="11095" marB="110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Lt" panose="02000506030000020004" pitchFamily="50" charset="0"/>
                            </a:rPr>
                            <a:t>Unit</a:t>
                          </a:r>
                          <a:endParaRPr lang="en-US" sz="2400" b="0" dirty="0">
                            <a:effectLst/>
                            <a:latin typeface="Proxima Nova Lt" panose="02000506030000020004" pitchFamily="50" charset="0"/>
                          </a:endParaRPr>
                        </a:p>
                      </a:txBody>
                      <a:tcPr marL="22189" marR="22189" marT="11095" marB="110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Lt" panose="02000506030000020004" pitchFamily="50" charset="0"/>
                            </a:rPr>
                            <a:t>Cost Per Unit</a:t>
                          </a:r>
                          <a:endParaRPr lang="en-US" sz="2400" b="0" dirty="0">
                            <a:effectLst/>
                            <a:latin typeface="Proxima Nova Lt" panose="02000506030000020004" pitchFamily="50" charset="0"/>
                          </a:endParaRPr>
                        </a:p>
                      </a:txBody>
                      <a:tcPr marL="22189" marR="22189" marT="11095" marB="110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45293397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Large foam cup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$0.50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Small foam cup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$0.25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Lid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$0.25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Sand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 cup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$0.40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781692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Pack of clay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 bag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$0.20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189984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Wool fabric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2 pieces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$0.10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99957511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Styrofoam pieces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5 pieces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$0.05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376745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Tape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 ft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$0.10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794933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Cotton balls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3 balls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$0.05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2165686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Aluminum foil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 ft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u="none" strike="noStrike" smtClean="0">
                                      <a:solidFill>
                                        <a:srgbClr val="22222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smtClean="0">
                                      <a:solidFill>
                                        <a:srgbClr val="22222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solidFill>
                                        <a:srgbClr val="22222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$0.30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55892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5255098"/>
                  </p:ext>
                </p:extLst>
              </p:nvPr>
            </p:nvGraphicFramePr>
            <p:xfrm>
              <a:off x="4423471" y="1736271"/>
              <a:ext cx="5420481" cy="41989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1871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181100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837510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</a:tblGrid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Lt" panose="02000506030000020004" pitchFamily="50" charset="0"/>
                            </a:rPr>
                            <a:t>Material</a:t>
                          </a:r>
                          <a:endParaRPr lang="en-US" sz="2400" b="0" dirty="0">
                            <a:effectLst/>
                            <a:latin typeface="Proxima Nova Lt" panose="02000506030000020004" pitchFamily="50" charset="0"/>
                          </a:endParaRPr>
                        </a:p>
                      </a:txBody>
                      <a:tcPr marL="22189" marR="22189" marT="11095" marB="110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Lt" panose="02000506030000020004" pitchFamily="50" charset="0"/>
                            </a:rPr>
                            <a:t>Unit</a:t>
                          </a:r>
                          <a:endParaRPr lang="en-US" sz="2400" b="0" dirty="0">
                            <a:effectLst/>
                            <a:latin typeface="Proxima Nova Lt" panose="02000506030000020004" pitchFamily="50" charset="0"/>
                          </a:endParaRPr>
                        </a:p>
                      </a:txBody>
                      <a:tcPr marL="22189" marR="22189" marT="11095" marB="110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Lt" panose="02000506030000020004" pitchFamily="50" charset="0"/>
                            </a:rPr>
                            <a:t>Cost Per Unit</a:t>
                          </a:r>
                          <a:endParaRPr lang="en-US" sz="2400" b="0" dirty="0">
                            <a:effectLst/>
                            <a:latin typeface="Proxima Nova Lt" panose="02000506030000020004" pitchFamily="50" charset="0"/>
                          </a:endParaRPr>
                        </a:p>
                      </a:txBody>
                      <a:tcPr marL="22189" marR="22189" marT="11095" marB="110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45293397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Large foam cup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$0.50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Small foam cup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$0.25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Lid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$0.25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Sand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 cup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$0.40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781692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Pack of clay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 bag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$0.20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189984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Wool fabric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2 pieces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$0.10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99957511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Styrofoam pieces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5 pieces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$0.05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376745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Tape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 ft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$0.10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794933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Cotton balls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3 balls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$0.05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2165686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Aluminum foil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3608" t="-996825" r="-156701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$0.30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5589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97805"/>
            <a:ext cx="10581564" cy="4256446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Extra credit option: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Design a thermal insulation device from materials at home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If you don’t have the materials, try to make reasonable replacements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Ex: Paper towels instead of wool fabric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You can use materials not listed and approximate the price based on those in Table 1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Don’t exaggerate the prices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Explain why your design would be competitive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include pictures of design sketch, cost table, and prototype in 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725294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original graph (temperature vs. time) of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minimal design ratio calculation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price list and design improvements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Describe the design of the insulating device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987416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324" y="2826812"/>
            <a:ext cx="6775007" cy="225693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Be sure to compare results between different designs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screenshots of the virtual circuitry and temperature vs. time graph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22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E62B87-54D0-440E-9D07-D8B56587C5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29674" r="28032" b="36953"/>
          <a:stretch/>
        </p:blipFill>
        <p:spPr>
          <a:xfrm>
            <a:off x="8169225" y="2663366"/>
            <a:ext cx="2939143" cy="228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6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Utilize electrical components, an Arduino board, and the Arduino IDE virtually in TinkerCAD to: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 an LED with and without a button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a TMP 36 temperature sensing circuit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analyze different designs for a device to slow the rate of heat loss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given data to evaluate the minimal design ratio of the designs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67317" y="1852058"/>
                <a:ext cx="6073500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Prototyping</a:t>
                </a:r>
                <a:r>
                  <a:rPr lang="en-US" dirty="0">
                    <a:latin typeface="Proxima Nova Rg" panose="02000506030000020004" pitchFamily="2" charset="0"/>
                  </a:rPr>
                  <a:t> – process of designing and building an early model of a product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Electricity</a:t>
                </a:r>
                <a:r>
                  <a:rPr lang="en-US" dirty="0">
                    <a:latin typeface="Proxima Nova Rg" panose="02000506030000020004" pitchFamily="2" charset="0"/>
                  </a:rPr>
                  <a:t> – the movement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Current</a:t>
                </a:r>
                <a:r>
                  <a:rPr lang="en-US" sz="2400" dirty="0">
                    <a:latin typeface="Proxima Nova Rg" panose="02000506030000020004" pitchFamily="2" charset="0"/>
                  </a:rPr>
                  <a:t> [A] – flow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Voltage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[V] – difference in charge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Resistance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[Ω] – opposition to current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Ohm’s Law:</a:t>
                </a:r>
                <a:r>
                  <a:rPr lang="en-US" sz="2400" dirty="0">
                    <a:latin typeface="Proxima Nova Rg" panose="02000506030000020004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endParaRPr lang="en-US" sz="24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67317" y="1852058"/>
                <a:ext cx="6073500" cy="3917892"/>
              </a:xfrm>
              <a:blipFill>
                <a:blip r:embed="rId2"/>
                <a:stretch>
                  <a:fillRect l="-1406" r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596742" y="5589603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Ohm’s Law Courtesy of Instructables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B62BDE-5947-4352-94A5-0BD51EA411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524"/>
          <a:stretch/>
        </p:blipFill>
        <p:spPr>
          <a:xfrm>
            <a:off x="7208286" y="2035042"/>
            <a:ext cx="3932126" cy="355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31064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Common electrical components: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voltage 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Push-buttons and switches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Diodes and transistors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Light emitting diodes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Electrical Components Courtesy of Wikipedia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4" descr="Image result for electrical components">
            <a:extLst>
              <a:ext uri="{FF2B5EF4-FFF2-40B4-BE49-F238E27FC236}">
                <a16:creationId xmlns:a16="http://schemas.microsoft.com/office/drawing/2014/main" id="{556894D4-0597-4B86-B628-4E301804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82" y="2161223"/>
            <a:ext cx="502709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1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5" y="1923350"/>
            <a:ext cx="5744933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Small boards used for circuit prototyping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Allow temporary connection between circuit components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 rails connected vertically (Sections A &amp; 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Non-colored rows connected horizontally (Sections B &amp; 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6177819" y="525157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Breadboard Diagram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4" name="image12.jpg">
            <a:extLst>
              <a:ext uri="{FF2B5EF4-FFF2-40B4-BE49-F238E27FC236}">
                <a16:creationId xmlns:a16="http://schemas.microsoft.com/office/drawing/2014/main" id="{92768FE0-96A0-4EF5-B229-6669B2F25BE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882960" y="2623654"/>
            <a:ext cx="5744933" cy="2604370"/>
          </a:xfrm>
          <a:prstGeom prst="rect">
            <a:avLst/>
          </a:prstGeom>
          <a:ln w="9525">
            <a:solidFill>
              <a:srgbClr val="CCCCCC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428533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5EC654C1-CBBD-4AE4-B372-79F1AA073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34" y="2872769"/>
            <a:ext cx="3306355" cy="2479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510" y="2019418"/>
            <a:ext cx="55612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DC voltage sources</a:t>
            </a:r>
            <a:r>
              <a:rPr lang="en-US" dirty="0">
                <a:latin typeface="Proxima Nova Rg" panose="02000506030000020004" pitchFamily="2" charset="0"/>
              </a:rPr>
              <a:t> – power circuits with voltage difference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Resistors</a:t>
            </a:r>
            <a:r>
              <a:rPr lang="en-US" dirty="0">
                <a:latin typeface="Proxima Nova Rg" panose="02000506030000020004" pitchFamily="2" charset="0"/>
              </a:rPr>
              <a:t> – reduce the current flowing through a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Color-coded to indicate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resistance value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Thermistor</a:t>
            </a:r>
            <a:r>
              <a:rPr lang="en-US" sz="2400" dirty="0">
                <a:latin typeface="Proxima Nova Rg" panose="02000506030000020004" pitchFamily="2" charset="0"/>
              </a:rPr>
              <a:t> – thermal resistor used to measure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DC Voltage Source (Left),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Thermistor (Top Right), and Resistor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Picture 4" descr="Image result for Battery dc">
            <a:extLst>
              <a:ext uri="{FF2B5EF4-FFF2-40B4-BE49-F238E27FC236}">
                <a16:creationId xmlns:a16="http://schemas.microsoft.com/office/drawing/2014/main" id="{D1CC8D25-30DB-4B39-8517-CEA64BCF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0" y="210108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ircuit board&#10;&#10;Description automatically generated">
            <a:extLst>
              <a:ext uri="{FF2B5EF4-FFF2-40B4-BE49-F238E27FC236}">
                <a16:creationId xmlns:a16="http://schemas.microsoft.com/office/drawing/2014/main" id="{50330A35-2145-4901-8D8B-B58DBCC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3665" r="5111" b="7148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9244" y="2026435"/>
            <a:ext cx="568864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Push-buttons and switches </a:t>
            </a:r>
            <a:r>
              <a:rPr lang="en-US" dirty="0">
                <a:latin typeface="Proxima Nova Rg" panose="02000506030000020004" pitchFamily="2" charset="0"/>
              </a:rPr>
              <a:t>– interrupt or divert current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Diodes and transistors</a:t>
            </a:r>
            <a:r>
              <a:rPr lang="en-US" dirty="0">
                <a:latin typeface="Proxima Nova Rg" panose="02000506030000020004" pitchFamily="2" charset="0"/>
              </a:rPr>
              <a:t> – allow current to pass in only one direction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Light emitting diodes (LEDs)</a:t>
            </a:r>
            <a:r>
              <a:rPr lang="en-US" sz="2400" dirty="0">
                <a:latin typeface="Proxima Nova Rg" panose="02000506030000020004" pitchFamily="2" charset="0"/>
              </a:rPr>
              <a:t> – diodes that use low voltage and 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Push-Button (Top Left), Switch (Top Right), LED (Bottom Left), and Transistor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Picture 4" descr="A picture containing sitting, table, white, remote&#10;&#10;Description automatically generated">
            <a:extLst>
              <a:ext uri="{FF2B5EF4-FFF2-40B4-BE49-F238E27FC236}">
                <a16:creationId xmlns:a16="http://schemas.microsoft.com/office/drawing/2014/main" id="{BF68C0FA-64B8-444A-9FB4-AACB7E2C29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8405" r="7500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</p:spPr>
      </p:pic>
      <p:pic>
        <p:nvPicPr>
          <p:cNvPr id="10" name="Picture 9" descr="A picture containing bottle, brush&#10;&#10;Description automatically generated">
            <a:extLst>
              <a:ext uri="{FF2B5EF4-FFF2-40B4-BE49-F238E27FC236}">
                <a16:creationId xmlns:a16="http://schemas.microsoft.com/office/drawing/2014/main" id="{0FED47CA-F623-435D-8802-F9260938344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97" y="3913608"/>
            <a:ext cx="1493844" cy="1493844"/>
          </a:xfrm>
          <a:prstGeom prst="rect">
            <a:avLst/>
          </a:prstGeom>
        </p:spPr>
      </p:pic>
      <p:pic>
        <p:nvPicPr>
          <p:cNvPr id="18" name="Picture 17" descr="A picture containing red, sitting, table, orange&#10;&#10;Description automatically generated">
            <a:extLst>
              <a:ext uri="{FF2B5EF4-FFF2-40B4-BE49-F238E27FC236}">
                <a16:creationId xmlns:a16="http://schemas.microsoft.com/office/drawing/2014/main" id="{562587C6-6728-4D79-AB4F-20B090F3BC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2705" r="5550" b="23927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Microcontroller</a:t>
            </a:r>
            <a:r>
              <a:rPr lang="en-US" dirty="0">
                <a:latin typeface="Proxima Nova Rg" panose="02000506030000020004" pitchFamily="2" charset="0"/>
              </a:rPr>
              <a:t> – inexpensive, programmable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3.3V</a:t>
            </a:r>
            <a:r>
              <a:rPr lang="en-US" sz="2400" dirty="0">
                <a:latin typeface="Proxima Nova Rg" panose="02000506030000020004" pitchFamily="2" charset="0"/>
              </a:rPr>
              <a:t> –  typically used to power low-voltage sensors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5V</a:t>
            </a:r>
            <a:r>
              <a:rPr lang="en-US" sz="2400" dirty="0">
                <a:latin typeface="Proxima Nova Rg" panose="02000506030000020004" pitchFamily="2" charset="0"/>
              </a:rPr>
              <a:t> – most common power pin used to power circuits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GND</a:t>
            </a:r>
            <a:r>
              <a:rPr lang="en-US" sz="2400" dirty="0">
                <a:latin typeface="Proxima Nova Rg" panose="02000506030000020004" pitchFamily="2" charset="0"/>
              </a:rPr>
              <a:t> –  ground pin (0 V)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VIN</a:t>
            </a:r>
            <a:r>
              <a:rPr lang="en-US" sz="2400" dirty="0">
                <a:latin typeface="Proxima Nova Rg" panose="02000506030000020004" pitchFamily="2" charset="0"/>
              </a:rPr>
              <a:t> –  voltage-in can be used to power the board using a battery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81095" y="536856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Arduino </a:t>
            </a:r>
            <a:r>
              <a:rPr lang="en-US" sz="1600" dirty="0" err="1">
                <a:latin typeface="Proxima Nova Rg" panose="02000506030000020004" pitchFamily="2" charset="0"/>
              </a:rPr>
              <a:t>RedBoard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4" descr="Redboard info.jpg">
            <a:extLst>
              <a:ext uri="{FF2B5EF4-FFF2-40B4-BE49-F238E27FC236}">
                <a16:creationId xmlns:a16="http://schemas.microsoft.com/office/drawing/2014/main" id="{9DE003A6-E9AD-49E9-A94B-2A78374C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17" y="2202953"/>
            <a:ext cx="3966493" cy="25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dboard pins.jpg">
            <a:extLst>
              <a:ext uri="{FF2B5EF4-FFF2-40B4-BE49-F238E27FC236}">
                <a16:creationId xmlns:a16="http://schemas.microsoft.com/office/drawing/2014/main" id="{773FB452-7F82-413B-8FBC-33A37A50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45" y="2887335"/>
            <a:ext cx="1580386" cy="24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02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1140</Words>
  <Application>Microsoft Office PowerPoint</Application>
  <PresentationFormat>Widescreen</PresentationFormat>
  <Paragraphs>208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Gotham Medium</vt:lpstr>
      <vt:lpstr>Proxima Nova Rg</vt:lpstr>
      <vt:lpstr>Proxima Nova Lt</vt:lpstr>
      <vt:lpstr>Calibri Light</vt:lpstr>
      <vt:lpstr>Cambria Math</vt:lpstr>
      <vt:lpstr>Office Theme</vt:lpstr>
      <vt:lpstr>PROTOTYPING WITH MICROCONTROLLERS, SENSORS &amp; MATERIALS (VIRTUAL)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97</cp:revision>
  <dcterms:created xsi:type="dcterms:W3CDTF">2019-06-25T23:10:16Z</dcterms:created>
  <dcterms:modified xsi:type="dcterms:W3CDTF">2020-07-14T18:46:46Z</dcterms:modified>
</cp:coreProperties>
</file>