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8" r:id="rId6"/>
    <p:sldId id="282" r:id="rId7"/>
    <p:sldId id="262" r:id="rId8"/>
    <p:sldId id="270" r:id="rId9"/>
    <p:sldId id="269" r:id="rId10"/>
    <p:sldId id="272" r:id="rId11"/>
    <p:sldId id="271" r:id="rId12"/>
    <p:sldId id="273" r:id="rId13"/>
    <p:sldId id="274" r:id="rId14"/>
    <p:sldId id="285" r:id="rId15"/>
    <p:sldId id="275" r:id="rId16"/>
    <p:sldId id="276" r:id="rId17"/>
    <p:sldId id="267" r:id="rId18"/>
    <p:sldId id="277" r:id="rId19"/>
    <p:sldId id="278" r:id="rId20"/>
    <p:sldId id="265" r:id="rId21"/>
    <p:sldId id="284" r:id="rId22"/>
    <p:sldId id="283" r:id="rId23"/>
    <p:sldId id="281" r:id="rId24"/>
    <p:sldId id="286" r:id="rId25"/>
    <p:sldId id="264" r:id="rId26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mbria Math" panose="02040503050406030204" pitchFamily="18" charset="0"/>
      <p:regular r:id="rId33"/>
    </p:embeddedFont>
    <p:embeddedFont>
      <p:font typeface="Gotham Medium" panose="02000604030000020004" pitchFamily="50" charset="0"/>
      <p:regular r:id="rId34"/>
      <p:italic r:id="rId35"/>
    </p:embeddedFont>
    <p:embeddedFont>
      <p:font typeface="Proxima Nova Lt" panose="02000506030000020004" pitchFamily="50" charset="0"/>
      <p:bold r:id="rId36"/>
    </p:embeddedFont>
    <p:embeddedFont>
      <p:font typeface="Proxima Nova Rg" panose="02000506030000020004" pitchFamily="2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tinkercad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091190"/>
            <a:ext cx="10406742" cy="23876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8880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670792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568" y="2016814"/>
            <a:ext cx="36778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In-program on TinkerCAD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88" y="1857456"/>
            <a:ext cx="3894153" cy="43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8: Arduino IDE</a:t>
            </a:r>
          </a:p>
        </p:txBody>
      </p:sp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635958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71" y="4116544"/>
            <a:ext cx="4610789" cy="17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17" y="3331029"/>
            <a:ext cx="5972902" cy="237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003" y="1923350"/>
            <a:ext cx="568864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TinkerCAD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hlinkClick r:id="rId2"/>
              </a:rPr>
              <a:t>www.tinkercad.com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Log-in with Autodesk account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Cloud-based 3D modeling software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CAD models, simulate circuitry, and code virtually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6096000" y="552273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Example TinkerCAD Template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707" y="2450460"/>
            <a:ext cx="3880589" cy="3120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7DF39A-10B4-4920-A697-4976124CF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900" y="2239192"/>
            <a:ext cx="2238002" cy="91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3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9266"/>
            <a:ext cx="8473179" cy="4040178"/>
          </a:xfrm>
        </p:spPr>
        <p:txBody>
          <a:bodyPr anchor="ctr">
            <a:noAutofit/>
          </a:bodyPr>
          <a:lstStyle/>
          <a:p>
            <a:pPr algn="l"/>
            <a:r>
              <a:rPr lang="en-US" dirty="0">
                <a:latin typeface="Proxima Nova Rg" panose="02000506030000020004" pitchFamily="2" charset="0"/>
              </a:rPr>
              <a:t>Parts in TinkerCAD: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Arduino UNO microcontroller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TinkerCAD Code block with Arduino IDE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Wires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220 Ω resistor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10 </a:t>
            </a:r>
            <a:r>
              <a:rPr lang="en-US" sz="2400" dirty="0" err="1">
                <a:latin typeface="Proxima Nova Rg" panose="02000506030000020004" pitchFamily="2" charset="0"/>
              </a:rPr>
              <a:t>kΩ</a:t>
            </a:r>
            <a:r>
              <a:rPr lang="en-US" sz="2400" dirty="0">
                <a:latin typeface="Proxima Nova Rg" panose="02000506030000020004" pitchFamily="2" charset="0"/>
              </a:rPr>
              <a:t> resistor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LED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TMP 36 sensor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03" y="2060323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09432-4BE2-4082-B829-850D0CFF11FD}"/>
              </a:ext>
            </a:extLst>
          </p:cNvPr>
          <p:cNvSpPr/>
          <p:nvPr/>
        </p:nvSpPr>
        <p:spPr>
          <a:xfrm>
            <a:off x="7505575" y="5355801"/>
            <a:ext cx="389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Prototyping with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4" y="2014979"/>
            <a:ext cx="758273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Build an LED circuit in </a:t>
            </a:r>
            <a:r>
              <a:rPr lang="en-US" dirty="0" err="1">
                <a:latin typeface="Proxima Nova Rg" panose="02000506030000020004" pitchFamily="2" charset="0"/>
              </a:rPr>
              <a:t>TinkerCAD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</a:t>
            </a:r>
            <a:r>
              <a:rPr lang="en-US" dirty="0">
                <a:latin typeface="Proxima Nova Rg" panose="02000506030000020004" pitchFamily="2" charset="0"/>
              </a:rPr>
              <a:t> Add a button to control the LED in </a:t>
            </a:r>
            <a:r>
              <a:rPr lang="en-US" dirty="0" err="1">
                <a:latin typeface="Proxima Nova Rg" panose="02000506030000020004" pitchFamily="2" charset="0"/>
              </a:rPr>
              <a:t>TinkerCAD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3:</a:t>
            </a:r>
            <a:r>
              <a:rPr lang="en-US" dirty="0">
                <a:latin typeface="Proxima Nova Rg" panose="02000506030000020004" pitchFamily="2" charset="0"/>
              </a:rPr>
              <a:t> Thermal insulation device data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In-person, goal is to slow heat loss from a heated jar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circuit and add code for TMP 36 sensor in TinkerCAD to measure temperature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Perform data analysis for given data for various thermal insulating device designs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8791639" y="2565350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4235F-D6E8-4269-B50B-2AC511405335}"/>
              </a:ext>
            </a:extLst>
          </p:cNvPr>
          <p:cNvSpPr/>
          <p:nvPr/>
        </p:nvSpPr>
        <p:spPr>
          <a:xfrm>
            <a:off x="7494455" y="491025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16: Jar of Beeswax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with Thermistor</a:t>
            </a:r>
          </a:p>
        </p:txBody>
      </p:sp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05218" y="1797805"/>
                <a:ext cx="10581564" cy="4256446"/>
              </a:xfrm>
            </p:spPr>
            <p:txBody>
              <a:bodyPr anchor="ctr">
                <a:norm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In-person, there would be a </a:t>
                </a:r>
                <a:r>
                  <a:rPr lang="en-US" dirty="0">
                    <a:latin typeface="Proxima Nova Lt" panose="02000506030000020004" pitchFamily="50" charset="0"/>
                  </a:rPr>
                  <a:t>competition</a:t>
                </a:r>
                <a:r>
                  <a:rPr lang="en-US" dirty="0">
                    <a:latin typeface="Proxima Nova Rg" panose="02000506030000020004" pitchFamily="2" charset="0"/>
                  </a:rPr>
                  <a:t> for designing insulation devices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The goal of the device is to have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05218" y="1797805"/>
                <a:ext cx="10581564" cy="4256446"/>
              </a:xfrm>
              <a:blipFill>
                <a:blip r:embed="rId2"/>
                <a:stretch>
                  <a:fillRect l="-749" t="-1003" b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3071"/>
            <a:ext cx="0" cy="229688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Arduino Board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622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72967C-1668-4A06-9640-C17C444C22B3}"/>
              </a:ext>
            </a:extLst>
          </p:cNvPr>
          <p:cNvSpPr/>
          <p:nvPr/>
        </p:nvSpPr>
        <p:spPr>
          <a:xfrm>
            <a:off x="1734963" y="3286916"/>
            <a:ext cx="2435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Thermal Insulation Device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5255098"/>
                  </p:ext>
                </p:extLst>
              </p:nvPr>
            </p:nvGraphicFramePr>
            <p:xfrm>
              <a:off x="4423471" y="1736271"/>
              <a:ext cx="5420481" cy="41989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1871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181100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837510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</a:tblGrid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Material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Unit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Cost Per Unit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45293397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Large foam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$0.50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Small foam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$0.25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Lid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$0.25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Sand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$0.40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781692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Pack of clay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bag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189984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Wool fabric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2 pieces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$0.10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9957511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Styrofoam pieces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5 pieces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$0.05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376745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Tape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ft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$0.10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794933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Cotton balls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3 balls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$0.05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2165686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Aluminum foil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ft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u="none" strike="noStrike" smtClean="0">
                                      <a:solidFill>
                                        <a:srgbClr val="22222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solidFill>
                                        <a:srgbClr val="22222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solidFill>
                                        <a:srgbClr val="22222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$0.30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5589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5255098"/>
                  </p:ext>
                </p:extLst>
              </p:nvPr>
            </p:nvGraphicFramePr>
            <p:xfrm>
              <a:off x="4423471" y="1736271"/>
              <a:ext cx="5420481" cy="41989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1871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181100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837510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</a:tblGrid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Material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Unit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Cost Per Unit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45293397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Large foam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$0.50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Small foam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$0.25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Lid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$0.25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Sand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$0.40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781692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Pack of clay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bag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189984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Wool fabric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2 pieces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$0.10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9957511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Styrofoam pieces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5 pieces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$0.05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376745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Tape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ft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$0.10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794933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Cotton balls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3 balls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$0.05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2165686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Aluminum foil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3608" t="-996825" r="-156701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$0.30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5589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97805"/>
            <a:ext cx="10581564" cy="4256446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Extra credit option: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a thermal insulation device from materials at home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you don’t have the materials, try to make reasonable replacements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Ex: Paper towels instead of wool fabric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You can use materials not listed and approximate the price based on those in Table 1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Don’t exaggerate the prices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Explain why your design would be competitive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include pictures of design sketch, cost table, and prototype in 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725294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graph (temperature vs. time)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minimal design ratio calculation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price list and design improvements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987416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324" y="2826812"/>
            <a:ext cx="6775007" cy="225693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 sure to compare results between different designs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 of the virtual circuitry and temperature vs. time graph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22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8169225" y="2663366"/>
            <a:ext cx="2939143" cy="228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NEXT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324" y="2826812"/>
            <a:ext cx="10442405" cy="225693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 preparation for the next virtual lab, download these software ahead of time: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Fusion 360 (BMD &amp; RAD Groups)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Revit (HIR Groups)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Fritzing (BMD &amp; RAD Groups)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056043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Utilize electrical components, an Arduino board, and the Arduino IDE virtually in TinkerCAD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LED with and without 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a TMP 36 temperature sensing circuit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analyze different designs for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given data to evaluate the minimal design ratio of the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67317" y="1852058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67317" y="1852058"/>
                <a:ext cx="6073500" cy="3917892"/>
              </a:xfrm>
              <a:blipFill>
                <a:blip r:embed="rId2"/>
                <a:stretch>
                  <a:fillRect l="-1406" r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96742" y="558960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208286" y="2035042"/>
            <a:ext cx="3932126" cy="355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31064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Electrical Components Courtesy of Wikipedia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Small boards used for circuit prototyping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Allow temporary connection between circuit components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rails connected vertically (Sections A &amp; 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Non-colored rows connected horizontally (Sections B &amp; 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Breadboard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image12.jpg">
            <a:extLst>
              <a:ext uri="{FF2B5EF4-FFF2-40B4-BE49-F238E27FC236}">
                <a16:creationId xmlns:a16="http://schemas.microsoft.com/office/drawing/2014/main" id="{92768FE0-96A0-4EF5-B229-6669B2F25BE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882960" y="2623654"/>
            <a:ext cx="5744933" cy="2604370"/>
          </a:xfrm>
          <a:prstGeom prst="rect">
            <a:avLst/>
          </a:prstGeom>
          <a:ln w="9525">
            <a:solidFill>
              <a:srgbClr val="CCCCCC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428533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DC Voltage Source (Left),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81095" y="536856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45" y="2887335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1182</Words>
  <Application>Microsoft Office PowerPoint</Application>
  <PresentationFormat>Widescreen</PresentationFormat>
  <Paragraphs>214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Gotham Medium</vt:lpstr>
      <vt:lpstr>Proxima Nova Rg</vt:lpstr>
      <vt:lpstr>Calibri Light</vt:lpstr>
      <vt:lpstr>Cambria Math</vt:lpstr>
      <vt:lpstr>Proxima Nova Lt</vt:lpstr>
      <vt:lpstr>Office Theme</vt:lpstr>
      <vt:lpstr>PROTOTYPING WITH MICROCONTROLLERS, SENSORS &amp; MATERIALS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PROCEDURE</vt:lpstr>
      <vt:lpstr>ASSIGNMENT</vt:lpstr>
      <vt:lpstr>CLOSING</vt:lpstr>
      <vt:lpstr>SOFTWARE FOR NEXT LAB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98</cp:revision>
  <dcterms:created xsi:type="dcterms:W3CDTF">2019-06-25T23:10:16Z</dcterms:created>
  <dcterms:modified xsi:type="dcterms:W3CDTF">2020-07-14T21:00:36Z</dcterms:modified>
</cp:coreProperties>
</file>