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7"/>
  </p:notesMasterIdLst>
  <p:sldIdLst>
    <p:sldId id="298" r:id="rId3"/>
    <p:sldId id="258" r:id="rId4"/>
    <p:sldId id="318" r:id="rId5"/>
    <p:sldId id="320" r:id="rId6"/>
    <p:sldId id="321" r:id="rId7"/>
    <p:sldId id="322" r:id="rId8"/>
    <p:sldId id="323" r:id="rId9"/>
    <p:sldId id="319" r:id="rId10"/>
    <p:sldId id="324" r:id="rId11"/>
    <p:sldId id="325" r:id="rId12"/>
    <p:sldId id="326" r:id="rId13"/>
    <p:sldId id="299" r:id="rId14"/>
    <p:sldId id="327" r:id="rId15"/>
    <p:sldId id="317" r:id="rId16"/>
  </p:sldIdLst>
  <p:sldSz cx="12192000" cy="6858000"/>
  <p:notesSz cx="6858000" cy="9144000"/>
  <p:embeddedFontLst>
    <p:embeddedFont>
      <p:font typeface="Proxima Nova Rg" panose="0200050603000002000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Proxima Nova Lt" panose="02000506030000020004" pitchFamily="50" charset="0"/>
      <p:regular r:id="rId26"/>
    </p:embeddedFont>
    <p:embeddedFont>
      <p:font typeface="MS PGothic" panose="020B0600070205080204" pitchFamily="34" charset="-128"/>
      <p:regular r:id="rId27"/>
    </p:embeddedFont>
    <p:embeddedFont>
      <p:font typeface="Calibri Light" panose="020F0302020204030204" pitchFamily="34" charset="0"/>
      <p:regular r:id="rId28"/>
      <p:italic r:id="rId29"/>
    </p:embeddedFont>
    <p:embeddedFont>
      <p:font typeface="Gotham Medium" panose="02000604030000020004" pitchFamily="50" charset="0"/>
      <p:regular r:id="rId30"/>
    </p:embeddedFont>
    <p:embeddedFont>
      <p:font typeface="Tahoma" panose="020B0604030504040204"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94677"/>
  </p:normalViewPr>
  <p:slideViewPr>
    <p:cSldViewPr snapToGrid="0">
      <p:cViewPr varScale="1">
        <p:scale>
          <a:sx n="70" d="100"/>
          <a:sy n="70" d="100"/>
        </p:scale>
        <p:origin x="636" y="72"/>
      </p:cViewPr>
      <p:guideLst/>
    </p:cSldViewPr>
  </p:slideViewPr>
  <p:notesTextViewPr>
    <p:cViewPr>
      <p:scale>
        <a:sx n="1" d="1"/>
        <a:sy n="1" d="1"/>
      </p:scale>
      <p:origin x="0" y="-10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programming languages are often used for educational purposes to allow a wider range of audiences to program using images and symbols on a dashboard. Visual programming is also known as a “block-based” programming language. Object oriented languages have a more specialized vernacular and allow virtually endless programming possibilities.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1523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learn programming or brush up on your skills outside of your coursework? Use these online resources which all have free components.</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44082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is a powerful tool that has widened the possibilities and scope of engineering projects. Here are some important tool areas and common </a:t>
            </a:r>
            <a:r>
              <a:rPr lang="en-US" dirty="0" err="1"/>
              <a:t>softwares</a:t>
            </a:r>
            <a:r>
              <a:rPr lang="en-US" dirty="0"/>
              <a:t> used.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43976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a:t>
            </a:r>
            <a:r>
              <a:rPr lang="en-US" dirty="0" err="1"/>
              <a:t>MakerSpace</a:t>
            </a:r>
            <a:r>
              <a:rPr lang="en-US" dirty="0"/>
              <a:t> has a series of prototyping training providing an introduction to various prototyping methods.  Training dates and sign ups for workshops are available on the </a:t>
            </a:r>
            <a:r>
              <a:rPr lang="en-US" dirty="0" err="1"/>
              <a:t>MakerSpace</a:t>
            </a:r>
            <a:r>
              <a:rPr lang="en-US" dirty="0"/>
              <a:t> website.</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347402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physically prototyping, there are a large variety of software programs available to aid in prototyping. </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153417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03321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a:t>
            </a:r>
            <a:r>
              <a:rPr lang="en-US" dirty="0" smtClean="0"/>
              <a:t>If the video does not play, here’s the YouTube link for the video: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3383996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10/6/2020</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10/6/2020</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10/6/2020</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10/6/2020</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10/6/2020</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10/6/2020</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10/6/2020</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10/6/2020</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10/6/2020</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10/6/2020</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10/6/2020</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10/6/2020</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10/6/2020</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10/6/2020</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10/6/2020</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10/6/2020</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10/6/2020</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10/6/2020</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10/6/2020</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10/6/2020</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10/6/2020</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10/6/2020</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10/6/2020</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10/6/2020</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emf"/><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ikis.nyu.edu/display/NYUHPC/High+Performance+Computing+at+NYU" TargetMode="External"/><Relationship Id="rId5" Type="http://schemas.openxmlformats.org/officeDocument/2006/relationships/hyperlink" Target="https://www.sparkfun.com/products/13825" TargetMode="External"/><Relationship Id="rId4" Type="http://schemas.openxmlformats.org/officeDocument/2006/relationships/hyperlink" Target="https://www.sparkfun.com/products/1275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Oo5rmXL-eS0" TargetMode="Externa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bit.ly/nyu-design-lab"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smtClean="0">
                <a:latin typeface="Gotham Medium" panose="02000604030000020004" pitchFamily="50" charset="0"/>
              </a:rPr>
              <a:t>RECITATION 5</a:t>
            </a:r>
            <a:endParaRPr lang="en-US" sz="5400" dirty="0">
              <a:latin typeface="Gotham Medium" panose="02000604030000020004" pitchFamily="50" charset="0"/>
            </a:endParaRP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PROTOTYPING SOFTWARE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8" name="Rectangle 3">
            <a:extLst>
              <a:ext uri="{FF2B5EF4-FFF2-40B4-BE49-F238E27FC236}">
                <a16:creationId xmlns:a16="http://schemas.microsoft.com/office/drawing/2014/main" xmlns="" id="{920E5F0B-0D90-1043-B45B-6231AD0FB4E6}"/>
              </a:ext>
            </a:extLst>
          </p:cNvPr>
          <p:cNvSpPr txBox="1">
            <a:spLocks noChangeArrowheads="1"/>
          </p:cNvSpPr>
          <p:nvPr/>
        </p:nvSpPr>
        <p:spPr bwMode="auto">
          <a:xfrm>
            <a:off x="491781" y="1943284"/>
            <a:ext cx="889075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itchFamily="34" charset="0"/>
                <a:ea typeface="MS PGothic" pitchFamily="34" charset="-128"/>
              </a:defRPr>
            </a:lvl1pPr>
            <a:lvl2pPr marL="1371600" indent="-457200">
              <a:defRPr sz="2400">
                <a:solidFill>
                  <a:schemeClr val="tx1"/>
                </a:solidFill>
                <a:latin typeface="Arial" pitchFamily="34" charset="0"/>
                <a:ea typeface="MS PGothic" pitchFamily="34" charset="-128"/>
              </a:defRPr>
            </a:lvl2pPr>
            <a:lvl3pPr marL="1085850" indent="-17145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114550" indent="-285750">
              <a:defRPr sz="2400">
                <a:solidFill>
                  <a:schemeClr val="tx1"/>
                </a:solidFill>
                <a:latin typeface="Arial" pitchFamily="34" charset="0"/>
                <a:ea typeface="MS PGothic" pitchFamily="34" charset="-128"/>
              </a:defRPr>
            </a:lvl5pPr>
            <a:lvl6pPr marL="25717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30289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861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9433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spcBef>
                <a:spcPts val="600"/>
              </a:spcBef>
              <a:spcAft>
                <a:spcPts val="0"/>
              </a:spcAft>
            </a:pPr>
            <a:r>
              <a:rPr lang="en-US" altLang="en-US" sz="2800" b="1" dirty="0">
                <a:solidFill>
                  <a:srgbClr val="57068C"/>
                </a:solidFill>
                <a:latin typeface="Proxima Nova Lt" panose="02000506030000020004" pitchFamily="2" charset="77"/>
              </a:rPr>
              <a:t>Computer-aided design (CAD): </a:t>
            </a:r>
            <a:r>
              <a:rPr lang="en-US" altLang="en-US" sz="2800" dirty="0">
                <a:solidFill>
                  <a:srgbClr val="002060"/>
                </a:solidFill>
                <a:latin typeface="Proxima Nova Rg" panose="02000506030000020004" pitchFamily="2" charset="77"/>
              </a:rPr>
              <a:t>SolidWorks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Circuit CAD: Fritzing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Vector graphics editor: Adobe Illustrator</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manufacturing (CAM): </a:t>
            </a:r>
            <a:r>
              <a:rPr lang="en-US" altLang="en-US" sz="2800" dirty="0">
                <a:solidFill>
                  <a:srgbClr val="002060"/>
                </a:solidFill>
                <a:latin typeface="Proxima Nova Rg" panose="02000506030000020004" pitchFamily="2" charset="77"/>
              </a:rPr>
              <a:t>Fusion 360</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engineering (CAE): </a:t>
            </a:r>
            <a:r>
              <a:rPr lang="en-US" altLang="en-US" sz="2800" dirty="0">
                <a:solidFill>
                  <a:srgbClr val="002060"/>
                </a:solidFill>
                <a:latin typeface="Proxima Nova Rg" panose="02000506030000020004" pitchFamily="2" charset="77"/>
              </a:rPr>
              <a:t>ANSYS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Finite element analysis (FEA)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Multibody dynamics (MBD)</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Computational fluid dynamics (CFD)</a:t>
            </a:r>
          </a:p>
          <a:p>
            <a:pPr lvl="1">
              <a:spcBef>
                <a:spcPts val="600"/>
              </a:spcBef>
              <a:spcAft>
                <a:spcPts val="0"/>
              </a:spcAft>
              <a:buFont typeface="Wingdings" pitchFamily="2" charset="2"/>
              <a:buChar char="Ø"/>
            </a:pPr>
            <a:endParaRPr lang="en-US" altLang="en-US" dirty="0">
              <a:solidFill>
                <a:srgbClr val="002060"/>
              </a:solidFill>
              <a:latin typeface="+mn-lt"/>
            </a:endParaRPr>
          </a:p>
        </p:txBody>
      </p:sp>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915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xmlns="" id="{A4B90BD1-6E03-7C48-B5C5-740A3823DC4D}"/>
              </a:ext>
            </a:extLst>
          </p:cNvPr>
          <p:cNvSpPr/>
          <p:nvPr/>
        </p:nvSpPr>
        <p:spPr>
          <a:xfrm>
            <a:off x="491781" y="2109348"/>
            <a:ext cx="4535585" cy="3770263"/>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3)</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 action="ppaction://noaction"/>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6"/>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xmlns="" id="{B5F8BD93-5322-D94B-9656-5198E446D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0560" y="1974033"/>
            <a:ext cx="7164634" cy="30610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915550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o5rmXL-eS0">
            <a:extLst>
              <a:ext uri="{FF2B5EF4-FFF2-40B4-BE49-F238E27FC236}">
                <a16:creationId xmlns:a16="http://schemas.microsoft.com/office/drawing/2014/main" xmlns="" id="{10321AEE-3676-0B44-88D5-0A92B42CA3BE}"/>
              </a:ext>
            </a:extLst>
          </p:cNvPr>
          <p:cNvPicPr>
            <a:picLocks noGrp="1" noRot="1" noChangeAspect="1"/>
          </p:cNvPicPr>
          <p:nvPr>
            <p:ph idx="1"/>
            <a:videoFile r:link="rId1"/>
          </p:nvPr>
        </p:nvPicPr>
        <p:blipFill rotWithShape="1">
          <a:blip r:embed="rId4"/>
          <a:srcRect t="5283" b="19717"/>
          <a:stretch/>
        </p:blipFill>
        <p:spPr>
          <a:xfrm>
            <a:off x="0" y="0"/>
            <a:ext cx="12192000" cy="6858001"/>
          </a:xfrm>
          <a:prstGeom prst="rect">
            <a:avLst/>
          </a:prstGeom>
          <a:noFill/>
        </p:spPr>
      </p:pic>
      <p:sp>
        <p:nvSpPr>
          <p:cNvPr id="4" name="Slide Number Placeholder 3" hidden="1">
            <a:extLst>
              <a:ext uri="{FF2B5EF4-FFF2-40B4-BE49-F238E27FC236}">
                <a16:creationId xmlns:a16="http://schemas.microsoft.com/office/drawing/2014/main" xmlns=""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13</a:t>
            </a:fld>
            <a:endParaRPr lang="en-US"/>
          </a:p>
        </p:txBody>
      </p:sp>
    </p:spTree>
    <p:extLst>
      <p:ext uri="{BB962C8B-B14F-4D97-AF65-F5344CB8AC3E}">
        <p14:creationId xmlns:p14="http://schemas.microsoft.com/office/powerpoint/2010/main" val="898066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Software Engineering</a:t>
            </a:r>
          </a:p>
          <a:p>
            <a:pPr marL="342900" indent="-342900" algn="l">
              <a:buFont typeface="Arial" panose="020B0604020202020204" pitchFamily="34" charset="0"/>
              <a:buChar char="•"/>
            </a:pPr>
            <a:r>
              <a:rPr lang="en-US" sz="2800" dirty="0">
                <a:latin typeface="Proxima Nova Rg" panose="02000506030000020004" pitchFamily="2" charset="0"/>
              </a:rPr>
              <a:t>Prototyping Resources</a:t>
            </a:r>
          </a:p>
          <a:p>
            <a:pPr marL="342900" indent="-342900" algn="l">
              <a:buFont typeface="Arial" panose="020B0604020202020204" pitchFamily="34" charset="0"/>
              <a:buChar char="•"/>
            </a:pPr>
            <a:r>
              <a:rPr lang="en-US" sz="2800" dirty="0">
                <a:latin typeface="Proxima Nova Rg" panose="02000506030000020004" pitchFamily="2"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SOFTWARE ENGINEERING</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ALGORITHMS &amp; FLOW CHARTS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xmlns=""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24" y="2108657"/>
            <a:ext cx="10217450" cy="35232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56415"/>
            <a:ext cx="11181137" cy="965147"/>
          </a:xfrm>
        </p:spPr>
        <p:txBody>
          <a:bodyPr>
            <a:normAutofit/>
          </a:bodyPr>
          <a:lstStyle/>
          <a:p>
            <a:r>
              <a:rPr lang="en-US" sz="5400" dirty="0">
                <a:latin typeface="Gotham Medium" panose="02000604030000020004" pitchFamily="50" charset="0"/>
              </a:rPr>
              <a:t>PROGRAMMING LANGUAGES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xmlns="" id="{FC007C26-B735-6642-8E46-F7BA7BC90E22}"/>
              </a:ext>
            </a:extLst>
          </p:cNvPr>
          <p:cNvSpPr>
            <a:spLocks noGrp="1"/>
          </p:cNvSpPr>
          <p:nvPr>
            <p:ph type="subTitle" idx="1"/>
          </p:nvPr>
        </p:nvSpPr>
        <p:spPr>
          <a:xfrm>
            <a:off x="755292" y="1310576"/>
            <a:ext cx="5408904" cy="3556324"/>
          </a:xfrm>
        </p:spPr>
        <p:txBody>
          <a:bodyPr anchor="ctr">
            <a:normAutofit/>
          </a:bodyPr>
          <a:lstStyle/>
          <a:p>
            <a:pPr algn="l"/>
            <a:r>
              <a:rPr lang="en-US" sz="2800" b="1" dirty="0">
                <a:solidFill>
                  <a:srgbClr val="57068C"/>
                </a:solidFill>
                <a:latin typeface="Proxima Nova Lt" panose="02000506030000020004" pitchFamily="2" charset="77"/>
              </a:rPr>
              <a:t>Visual Languages:</a:t>
            </a:r>
          </a:p>
          <a:p>
            <a:pPr marL="457200" indent="-457200" algn="l">
              <a:buFont typeface="Arial" panose="020B0604020202020204" pitchFamily="34" charset="0"/>
              <a:buChar char="•"/>
            </a:pPr>
            <a:r>
              <a:rPr lang="en-US" sz="2800" dirty="0">
                <a:latin typeface="Proxima Nova Rg" panose="02000506030000020004" pitchFamily="2" charset="77"/>
              </a:rPr>
              <a:t>LabVIEW/Lego Mindstorms</a:t>
            </a:r>
          </a:p>
          <a:p>
            <a:pPr marL="457200" indent="-457200" algn="l">
              <a:buFont typeface="Arial" panose="020B0604020202020204" pitchFamily="34" charset="0"/>
              <a:buChar char="•"/>
            </a:pPr>
            <a:r>
              <a:rPr lang="en-US" sz="2800" dirty="0">
                <a:latin typeface="Proxima Nova Rg" panose="02000506030000020004" pitchFamily="2" charset="77"/>
              </a:rPr>
              <a:t>Google </a:t>
            </a:r>
            <a:r>
              <a:rPr lang="en-US" sz="2800" dirty="0" err="1">
                <a:latin typeface="Proxima Nova Rg" panose="02000506030000020004" pitchFamily="2" charset="77"/>
              </a:rPr>
              <a:t>Blockly</a:t>
            </a:r>
            <a:r>
              <a:rPr lang="en-US" sz="2800" dirty="0">
                <a:latin typeface="Proxima Nova Rg" panose="02000506030000020004" pitchFamily="2" charset="77"/>
              </a:rPr>
              <a:t>/MIT Scratch</a:t>
            </a:r>
          </a:p>
          <a:p>
            <a:pPr marL="457200" indent="-457200" algn="l">
              <a:buFont typeface="Arial" panose="020B0604020202020204" pitchFamily="34" charset="0"/>
              <a:buChar char="•"/>
            </a:pPr>
            <a:r>
              <a:rPr lang="en-US" sz="2800" dirty="0" err="1">
                <a:latin typeface="Proxima Nova Rg" panose="02000506030000020004" pitchFamily="2" charset="77"/>
              </a:rPr>
              <a:t>ModelBuilder</a:t>
            </a:r>
            <a:r>
              <a:rPr lang="en-US" sz="2800" dirty="0">
                <a:latin typeface="Proxima Nova Rg" panose="02000506030000020004" pitchFamily="2" charset="77"/>
              </a:rPr>
              <a:t> in ArcGIS</a:t>
            </a:r>
          </a:p>
        </p:txBody>
      </p:sp>
      <p:sp>
        <p:nvSpPr>
          <p:cNvPr id="14" name="Subtitle 2">
            <a:extLst>
              <a:ext uri="{FF2B5EF4-FFF2-40B4-BE49-F238E27FC236}">
                <a16:creationId xmlns:a16="http://schemas.microsoft.com/office/drawing/2014/main" xmlns="" id="{BDB49DAD-48F3-8C4C-B458-7110AFC99033}"/>
              </a:ext>
            </a:extLst>
          </p:cNvPr>
          <p:cNvSpPr txBox="1">
            <a:spLocks/>
          </p:cNvSpPr>
          <p:nvPr/>
        </p:nvSpPr>
        <p:spPr>
          <a:xfrm>
            <a:off x="7012659" y="1319149"/>
            <a:ext cx="5408904" cy="355632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2" charset="77"/>
              </a:rPr>
              <a:t>Object Oriented Languages:</a:t>
            </a:r>
          </a:p>
          <a:p>
            <a:pPr marL="457200" indent="-457200" algn="l">
              <a:buFont typeface="Arial" panose="020B0604020202020204" pitchFamily="34" charset="0"/>
              <a:buChar char="•"/>
            </a:pPr>
            <a:r>
              <a:rPr lang="en-US" sz="2800" dirty="0">
                <a:latin typeface="Proxima Nova Rg" panose="02000506030000020004" pitchFamily="2" charset="77"/>
              </a:rPr>
              <a:t>C</a:t>
            </a:r>
          </a:p>
          <a:p>
            <a:pPr marL="457200" indent="-457200" algn="l">
              <a:buFont typeface="Arial" panose="020B0604020202020204" pitchFamily="34" charset="0"/>
              <a:buChar char="•"/>
            </a:pPr>
            <a:r>
              <a:rPr lang="en-US" sz="2800" dirty="0">
                <a:latin typeface="Proxima Nova Rg" panose="02000506030000020004" pitchFamily="2" charset="77"/>
              </a:rPr>
              <a:t>Java</a:t>
            </a:r>
          </a:p>
          <a:p>
            <a:pPr marL="457200" indent="-457200" algn="l">
              <a:buFont typeface="Arial" panose="020B0604020202020204" pitchFamily="34" charset="0"/>
              <a:buChar char="•"/>
            </a:pPr>
            <a:r>
              <a:rPr lang="en-US" sz="2800" dirty="0">
                <a:latin typeface="Proxima Nova Rg" panose="02000506030000020004" pitchFamily="2" charset="77"/>
              </a:rPr>
              <a:t>Python</a:t>
            </a:r>
          </a:p>
        </p:txBody>
      </p:sp>
      <p:pic>
        <p:nvPicPr>
          <p:cNvPr id="4" name="Picture 3" descr="A picture containing colorful&#10;&#10;Description automatically generated">
            <a:extLst>
              <a:ext uri="{FF2B5EF4-FFF2-40B4-BE49-F238E27FC236}">
                <a16:creationId xmlns:a16="http://schemas.microsoft.com/office/drawing/2014/main" xmlns="" id="{C6F62D15-62DC-C440-94C6-6A29E8FF4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334" y="4136963"/>
            <a:ext cx="2218890" cy="1985323"/>
          </a:xfrm>
          <a:prstGeom prst="rect">
            <a:avLst/>
          </a:prstGeom>
        </p:spPr>
      </p:pic>
      <p:pic>
        <p:nvPicPr>
          <p:cNvPr id="20" name="Picture 19" descr="A picture containing food, drawing&#10;&#10;Description automatically generated">
            <a:extLst>
              <a:ext uri="{FF2B5EF4-FFF2-40B4-BE49-F238E27FC236}">
                <a16:creationId xmlns:a16="http://schemas.microsoft.com/office/drawing/2014/main" xmlns="" id="{9CF31E8A-AE16-E94C-8C7F-F25B7D5DA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265" y="4193464"/>
            <a:ext cx="1922394" cy="1721662"/>
          </a:xfrm>
          <a:prstGeom prst="rect">
            <a:avLst/>
          </a:prstGeom>
        </p:spPr>
      </p:pic>
      <p:pic>
        <p:nvPicPr>
          <p:cNvPr id="22" name="Picture 21" descr="A close up of a sign&#10;&#10;Description automatically generated">
            <a:extLst>
              <a:ext uri="{FF2B5EF4-FFF2-40B4-BE49-F238E27FC236}">
                <a16:creationId xmlns:a16="http://schemas.microsoft.com/office/drawing/2014/main" xmlns="" id="{7430EBD3-0DB6-5844-98EB-87D7016D0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4474" y="4193464"/>
            <a:ext cx="1968799" cy="1877227"/>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5" name="Picture 14"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326502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PROGRAMMING RESOURCES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xmlns="" id="{FC007C26-B735-6642-8E46-F7BA7BC90E22}"/>
              </a:ext>
            </a:extLst>
          </p:cNvPr>
          <p:cNvSpPr>
            <a:spLocks noGrp="1"/>
          </p:cNvSpPr>
          <p:nvPr>
            <p:ph type="subTitle" idx="1"/>
          </p:nvPr>
        </p:nvSpPr>
        <p:spPr>
          <a:xfrm>
            <a:off x="1011324" y="2077396"/>
            <a:ext cx="5408904" cy="3556324"/>
          </a:xfrm>
        </p:spPr>
        <p:txBody>
          <a:bodyPr anchor="ctr">
            <a:normAutofit/>
          </a:bodyPr>
          <a:lstStyle/>
          <a:p>
            <a:pPr marL="457200" indent="-457200" algn="l">
              <a:buFont typeface="Arial" panose="020B0604020202020204" pitchFamily="34" charset="0"/>
              <a:buChar char="•"/>
            </a:pPr>
            <a:r>
              <a:rPr lang="en-US" sz="2800" dirty="0">
                <a:latin typeface="Proxima Nova Rg" panose="02000506030000020004" pitchFamily="2" charset="77"/>
              </a:rPr>
              <a:t>NYU Lynda</a:t>
            </a:r>
          </a:p>
          <a:p>
            <a:pPr marL="457200" indent="-457200" algn="l">
              <a:buFont typeface="Arial" panose="020B0604020202020204" pitchFamily="34" charset="0"/>
              <a:buChar char="•"/>
            </a:pPr>
            <a:r>
              <a:rPr lang="en-US" sz="2800" dirty="0" err="1">
                <a:latin typeface="Proxima Nova Rg" panose="02000506030000020004" pitchFamily="2" charset="77"/>
              </a:rPr>
              <a:t>Codeacademy</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rPr>
              <a:t>w3schools (web design)</a:t>
            </a:r>
          </a:p>
          <a:p>
            <a:pPr marL="457200" indent="-457200" algn="l">
              <a:buFont typeface="Arial" panose="020B0604020202020204" pitchFamily="34" charset="0"/>
              <a:buChar char="•"/>
            </a:pPr>
            <a:r>
              <a:rPr lang="en-US" sz="2800" dirty="0">
                <a:latin typeface="Proxima Nova Rg" panose="02000506030000020004" pitchFamily="2" charset="77"/>
              </a:rPr>
              <a:t>Online open courses</a:t>
            </a:r>
          </a:p>
          <a:p>
            <a:pPr marL="914400" lvl="1" indent="-457200" algn="l">
              <a:buFont typeface="Arial" panose="020B0604020202020204" pitchFamily="34" charset="0"/>
              <a:buChar char="•"/>
            </a:pPr>
            <a:r>
              <a:rPr lang="en-US" sz="2800" dirty="0">
                <a:latin typeface="Proxima Nova Rg" panose="02000506030000020004" pitchFamily="2" charset="77"/>
              </a:rPr>
              <a:t>Coursera</a:t>
            </a:r>
          </a:p>
          <a:p>
            <a:pPr marL="914400" lvl="1" indent="-457200" algn="l">
              <a:buFont typeface="Arial" panose="020B0604020202020204" pitchFamily="34" charset="0"/>
              <a:buChar char="•"/>
            </a:pPr>
            <a:r>
              <a:rPr lang="en-US" sz="2800" dirty="0">
                <a:latin typeface="Proxima Nova Rg" panose="02000506030000020004" pitchFamily="2" charset="77"/>
              </a:rPr>
              <a:t>MIT </a:t>
            </a:r>
            <a:r>
              <a:rPr lang="en-US" sz="2800" dirty="0" err="1">
                <a:latin typeface="Proxima Nova Rg" panose="02000506030000020004" pitchFamily="2" charset="77"/>
              </a:rPr>
              <a:t>OpenCourseWare</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rPr>
              <a:t>Google &amp; Stack Overflow </a:t>
            </a:r>
          </a:p>
        </p:txBody>
      </p:sp>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961347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ENGINEERING SOFTWARE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xmlns="" id="{FC007C26-B735-6642-8E46-F7BA7BC90E22}"/>
              </a:ext>
            </a:extLst>
          </p:cNvPr>
          <p:cNvSpPr>
            <a:spLocks noGrp="1"/>
          </p:cNvSpPr>
          <p:nvPr>
            <p:ph type="subTitle" idx="1"/>
          </p:nvPr>
        </p:nvSpPr>
        <p:spPr>
          <a:xfrm>
            <a:off x="906149" y="2086476"/>
            <a:ext cx="5992977" cy="4207036"/>
          </a:xfrm>
        </p:spPr>
        <p:txBody>
          <a:bodyPr anchor="ctr">
            <a:noAutofit/>
          </a:bodyPr>
          <a:lstStyle/>
          <a:p>
            <a:pPr algn="l">
              <a:spcBef>
                <a:spcPts val="400"/>
              </a:spcBef>
            </a:pPr>
            <a:r>
              <a:rPr lang="en-US" sz="2700" b="1" dirty="0">
                <a:solidFill>
                  <a:srgbClr val="57068C"/>
                </a:solidFill>
                <a:latin typeface="Proxima Nova Lt" panose="02000506030000020004" pitchFamily="2" charset="77"/>
              </a:rPr>
              <a:t>Math:</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MATLAB, Mathematica</a:t>
            </a:r>
          </a:p>
          <a:p>
            <a:pPr algn="l">
              <a:spcBef>
                <a:spcPts val="400"/>
              </a:spcBef>
            </a:pPr>
            <a:r>
              <a:rPr lang="en-US" sz="2700" b="1" dirty="0">
                <a:solidFill>
                  <a:srgbClr val="57068C"/>
                </a:solidFill>
                <a:latin typeface="Proxima Nova Lt" panose="02000506030000020004" pitchFamily="2" charset="77"/>
              </a:rPr>
              <a:t>CAD:</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Autodesk, SOLIDWORKS, SketchUp</a:t>
            </a:r>
          </a:p>
          <a:p>
            <a:pPr algn="l">
              <a:spcBef>
                <a:spcPts val="400"/>
              </a:spcBef>
            </a:pPr>
            <a:r>
              <a:rPr lang="en-US" sz="2700" b="1" dirty="0">
                <a:solidFill>
                  <a:srgbClr val="57068C"/>
                </a:solidFill>
                <a:latin typeface="Proxima Nova Lt" panose="02000506030000020004" pitchFamily="2" charset="77"/>
              </a:rPr>
              <a:t>Databases: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SQL, Oracle, GIS</a:t>
            </a:r>
            <a:endParaRPr lang="en-US" sz="2700" dirty="0">
              <a:latin typeface="Proxima Nova Lt"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Statistics: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R, SPSS, SAS</a:t>
            </a:r>
          </a:p>
          <a:p>
            <a:pPr algn="l"/>
            <a:endParaRPr lang="en-US" sz="2700" b="1" dirty="0">
              <a:solidFill>
                <a:srgbClr val="57068C"/>
              </a:solidFill>
              <a:latin typeface="Proxima Nova Lt" panose="02000506030000020004" pitchFamily="2" charset="77"/>
            </a:endParaRPr>
          </a:p>
        </p:txBody>
      </p:sp>
      <p:sp>
        <p:nvSpPr>
          <p:cNvPr id="19" name="Subtitle 2">
            <a:extLst>
              <a:ext uri="{FF2B5EF4-FFF2-40B4-BE49-F238E27FC236}">
                <a16:creationId xmlns:a16="http://schemas.microsoft.com/office/drawing/2014/main" xmlns="" id="{3F5460DD-4364-AC42-8B7D-166795E85560}"/>
              </a:ext>
            </a:extLst>
          </p:cNvPr>
          <p:cNvSpPr txBox="1">
            <a:spLocks/>
          </p:cNvSpPr>
          <p:nvPr/>
        </p:nvSpPr>
        <p:spPr>
          <a:xfrm>
            <a:off x="6095999" y="1956826"/>
            <a:ext cx="5588040" cy="446633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400"/>
              </a:spcBef>
            </a:pPr>
            <a:r>
              <a:rPr lang="en-US" sz="2700" b="1" dirty="0">
                <a:solidFill>
                  <a:srgbClr val="57068C"/>
                </a:solidFill>
                <a:latin typeface="Proxima Nova Lt" panose="02000506030000020004" pitchFamily="2" charset="77"/>
              </a:rPr>
              <a:t>Web design:</a:t>
            </a:r>
          </a:p>
          <a:p>
            <a:pPr marL="457200" indent="-457200" algn="l">
              <a:spcBef>
                <a:spcPts val="400"/>
              </a:spcBef>
              <a:buFont typeface="Arial" panose="020B0604020202020204" pitchFamily="34" charset="0"/>
              <a:buChar char="•"/>
            </a:pPr>
            <a:r>
              <a:rPr lang="en-US" sz="2700" dirty="0" err="1">
                <a:latin typeface="Proxima Nova Rg" panose="02000506030000020004" pitchFamily="2" charset="77"/>
              </a:rPr>
              <a:t>Wordpress</a:t>
            </a:r>
            <a:r>
              <a:rPr lang="en-US" sz="2700" dirty="0">
                <a:latin typeface="Proxima Nova Rg" panose="02000506030000020004" pitchFamily="2" charset="77"/>
              </a:rPr>
              <a:t>, HTML, </a:t>
            </a:r>
            <a:r>
              <a:rPr lang="en-US" sz="2700" dirty="0" err="1">
                <a:latin typeface="Proxima Nova Rg" panose="02000506030000020004" pitchFamily="2" charset="77"/>
              </a:rPr>
              <a:t>Javascript</a:t>
            </a:r>
            <a:r>
              <a:rPr lang="en-US" sz="2700" dirty="0">
                <a:latin typeface="Proxima Nova Rg" panose="02000506030000020004" pitchFamily="2" charset="77"/>
              </a:rPr>
              <a:t>, CSS, PHP </a:t>
            </a:r>
          </a:p>
          <a:p>
            <a:pPr algn="l">
              <a:spcBef>
                <a:spcPts val="400"/>
              </a:spcBef>
            </a:pPr>
            <a:r>
              <a:rPr lang="en-US" sz="2700" b="1" dirty="0">
                <a:solidFill>
                  <a:srgbClr val="57068C"/>
                </a:solidFill>
                <a:latin typeface="Proxima Nova Lt" panose="02000506030000020004" pitchFamily="2" charset="77"/>
              </a:rPr>
              <a:t>IDEs:</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Visual Studio, Eclipse, </a:t>
            </a:r>
            <a:r>
              <a:rPr lang="en-US" sz="2700" dirty="0" err="1">
                <a:latin typeface="Proxima Nova Rg" panose="02000506030000020004" pitchFamily="2" charset="77"/>
              </a:rPr>
              <a:t>Xcode</a:t>
            </a:r>
            <a:endParaRPr lang="en-US" sz="2700" dirty="0">
              <a:latin typeface="Proxima Nova Rg"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Source code text editors: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Notepad++, VIM, Emacs</a:t>
            </a:r>
          </a:p>
          <a:p>
            <a:pPr algn="l">
              <a:spcBef>
                <a:spcPts val="400"/>
              </a:spcBef>
            </a:pPr>
            <a:r>
              <a:rPr lang="en-US" sz="2700" b="1" dirty="0">
                <a:solidFill>
                  <a:srgbClr val="57068C"/>
                </a:solidFill>
                <a:latin typeface="Proxima Nova Lt" panose="02000506030000020004" pitchFamily="2" charset="77"/>
              </a:rPr>
              <a:t>Version control:</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Dropbox, Google Drive</a:t>
            </a:r>
          </a:p>
          <a:p>
            <a:pPr algn="l"/>
            <a:endParaRPr lang="en-US" sz="2700" b="1" dirty="0">
              <a:solidFill>
                <a:srgbClr val="57068C"/>
              </a:solidFill>
              <a:latin typeface="Proxima Nova Lt" panose="02000506030000020004" pitchFamily="2" charset="77"/>
            </a:endParaRPr>
          </a:p>
        </p:txBody>
      </p:sp>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61361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PROTOTYPING RESOURCES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07184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92534" y="616085"/>
            <a:ext cx="11181137" cy="965147"/>
          </a:xfrm>
        </p:spPr>
        <p:txBody>
          <a:bodyPr>
            <a:normAutofit/>
          </a:bodyPr>
          <a:lstStyle/>
          <a:p>
            <a:r>
              <a:rPr lang="en-US" sz="5400" dirty="0">
                <a:latin typeface="Gotham Medium" panose="02000604030000020004" pitchFamily="50" charset="0"/>
              </a:rPr>
              <a:t>PROTOTYPING TRAINING</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3" name="Rectangle 12">
            <a:extLst>
              <a:ext uri="{FF2B5EF4-FFF2-40B4-BE49-F238E27FC236}">
                <a16:creationId xmlns:a16="http://schemas.microsoft.com/office/drawing/2014/main" xmlns="" id="{B55BF821-3412-DD4C-B0CD-BE2A48DCB47F}"/>
              </a:ext>
            </a:extLst>
          </p:cNvPr>
          <p:cNvSpPr/>
          <p:nvPr/>
        </p:nvSpPr>
        <p:spPr>
          <a:xfrm>
            <a:off x="4470197" y="5968133"/>
            <a:ext cx="2825813" cy="369332"/>
          </a:xfrm>
          <a:prstGeom prst="rect">
            <a:avLst/>
          </a:prstGeom>
        </p:spPr>
        <p:txBody>
          <a:bodyPr wrap="square">
            <a:spAutoFit/>
          </a:bodyPr>
          <a:lstStyle/>
          <a:p>
            <a:r>
              <a:rPr lang="en-US" dirty="0">
                <a:latin typeface="Proxima Nova Rg" panose="02000506030000020004" pitchFamily="2" charset="77"/>
                <a:hlinkClick r:id="rId4"/>
              </a:rPr>
              <a:t>http://bit.ly/nyu-design-lab</a:t>
            </a:r>
            <a:r>
              <a:rPr lang="en-US" dirty="0">
                <a:latin typeface="Proxima Nova Rg" panose="02000506030000020004" pitchFamily="2" charset="77"/>
              </a:rPr>
              <a:t> </a:t>
            </a:r>
          </a:p>
        </p:txBody>
      </p:sp>
      <p:pic>
        <p:nvPicPr>
          <p:cNvPr id="14" name="Picture 13">
            <a:extLst>
              <a:ext uri="{FF2B5EF4-FFF2-40B4-BE49-F238E27FC236}">
                <a16:creationId xmlns:a16="http://schemas.microsoft.com/office/drawing/2014/main" xmlns="" id="{5EF79433-30ED-ED42-A01E-8B639192DA2F}"/>
              </a:ext>
            </a:extLst>
          </p:cNvPr>
          <p:cNvPicPr>
            <a:picLocks noChangeAspect="1"/>
          </p:cNvPicPr>
          <p:nvPr/>
        </p:nvPicPr>
        <p:blipFill>
          <a:blip r:embed="rId5"/>
          <a:stretch>
            <a:fillRect/>
          </a:stretch>
        </p:blipFill>
        <p:spPr>
          <a:xfrm>
            <a:off x="1634836" y="1719908"/>
            <a:ext cx="3953037" cy="1976519"/>
          </a:xfrm>
          <a:prstGeom prst="rect">
            <a:avLst/>
          </a:prstGeom>
        </p:spPr>
      </p:pic>
      <p:pic>
        <p:nvPicPr>
          <p:cNvPr id="15" name="Picture 14">
            <a:extLst>
              <a:ext uri="{FF2B5EF4-FFF2-40B4-BE49-F238E27FC236}">
                <a16:creationId xmlns:a16="http://schemas.microsoft.com/office/drawing/2014/main" xmlns="" id="{2D51BFA7-BEDA-A349-A7D6-44C06755C167}"/>
              </a:ext>
            </a:extLst>
          </p:cNvPr>
          <p:cNvPicPr>
            <a:picLocks noChangeAspect="1"/>
          </p:cNvPicPr>
          <p:nvPr/>
        </p:nvPicPr>
        <p:blipFill>
          <a:blip r:embed="rId6"/>
          <a:stretch>
            <a:fillRect/>
          </a:stretch>
        </p:blipFill>
        <p:spPr>
          <a:xfrm>
            <a:off x="1634836" y="4019396"/>
            <a:ext cx="3953037" cy="1976520"/>
          </a:xfrm>
          <a:prstGeom prst="rect">
            <a:avLst/>
          </a:prstGeom>
        </p:spPr>
      </p:pic>
      <p:pic>
        <p:nvPicPr>
          <p:cNvPr id="16" name="Picture 15">
            <a:extLst>
              <a:ext uri="{FF2B5EF4-FFF2-40B4-BE49-F238E27FC236}">
                <a16:creationId xmlns:a16="http://schemas.microsoft.com/office/drawing/2014/main" xmlns="" id="{144B148D-B6C0-324B-AE70-7813AEB8A74E}"/>
              </a:ext>
            </a:extLst>
          </p:cNvPr>
          <p:cNvPicPr>
            <a:picLocks noChangeAspect="1"/>
          </p:cNvPicPr>
          <p:nvPr/>
        </p:nvPicPr>
        <p:blipFill>
          <a:blip r:embed="rId7"/>
          <a:stretch>
            <a:fillRect/>
          </a:stretch>
        </p:blipFill>
        <p:spPr>
          <a:xfrm>
            <a:off x="6139714" y="1719908"/>
            <a:ext cx="3953037" cy="1976519"/>
          </a:xfrm>
          <a:prstGeom prst="rect">
            <a:avLst/>
          </a:prstGeom>
        </p:spPr>
      </p:pic>
      <p:pic>
        <p:nvPicPr>
          <p:cNvPr id="17" name="Picture 16">
            <a:extLst>
              <a:ext uri="{FF2B5EF4-FFF2-40B4-BE49-F238E27FC236}">
                <a16:creationId xmlns:a16="http://schemas.microsoft.com/office/drawing/2014/main" xmlns="" id="{8146F60C-2C60-EB4C-8614-05E0F844F9D7}"/>
              </a:ext>
            </a:extLst>
          </p:cNvPr>
          <p:cNvPicPr>
            <a:picLocks noChangeAspect="1"/>
          </p:cNvPicPr>
          <p:nvPr/>
        </p:nvPicPr>
        <p:blipFill>
          <a:blip r:embed="rId8"/>
          <a:stretch>
            <a:fillRect/>
          </a:stretch>
        </p:blipFill>
        <p:spPr>
          <a:xfrm>
            <a:off x="6139715" y="4019396"/>
            <a:ext cx="3953036" cy="197651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19" name="Picture 18"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976244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528</Words>
  <Application>Microsoft Office PowerPoint</Application>
  <PresentationFormat>Widescreen</PresentationFormat>
  <Paragraphs>86</Paragraphs>
  <Slides>14</Slides>
  <Notes>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Proxima Nova Rg</vt:lpstr>
      <vt:lpstr>Calibri</vt:lpstr>
      <vt:lpstr>Proxima Nova Lt</vt:lpstr>
      <vt:lpstr>MS PGothic</vt:lpstr>
      <vt:lpstr>Calibri Light</vt:lpstr>
      <vt:lpstr>Gotham Medium</vt:lpstr>
      <vt:lpstr>Wingdings</vt:lpstr>
      <vt:lpstr>Arial</vt:lpstr>
      <vt:lpstr>Tahoma</vt:lpstr>
      <vt:lpstr>Office Theme</vt:lpstr>
      <vt:lpstr>Custom Design</vt:lpstr>
      <vt:lpstr>RECITATION 5</vt:lpstr>
      <vt:lpstr>AGENDA</vt:lpstr>
      <vt:lpstr>SOFTWARE ENGINEERING</vt:lpstr>
      <vt:lpstr>ALGORITHMS &amp; FLOW CHARTS</vt:lpstr>
      <vt:lpstr>PROGRAMMING LANGUAGES</vt:lpstr>
      <vt:lpstr>PROGRAMMING RESOURCES</vt:lpstr>
      <vt:lpstr>ENGINEERING SOFTWARE</vt:lpstr>
      <vt:lpstr>PROTOTYPING RESOURCES</vt:lpstr>
      <vt:lpstr>PROTOTYPING TRAINING</vt:lpstr>
      <vt:lpstr>PROTOTYPING SOFTWARE</vt:lpstr>
      <vt:lpstr>COMPUTING OPTIONS</vt:lpstr>
      <vt:lpstr>METACOGNITION</vt:lpstr>
      <vt:lpstr>PowerPoint Presentation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Admin</cp:lastModifiedBy>
  <cp:revision>7</cp:revision>
  <dcterms:created xsi:type="dcterms:W3CDTF">2020-08-24T03:35:39Z</dcterms:created>
  <dcterms:modified xsi:type="dcterms:W3CDTF">2020-10-06T14:23:34Z</dcterms:modified>
</cp:coreProperties>
</file>