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70" r:id="rId6"/>
    <p:sldId id="262" r:id="rId7"/>
    <p:sldId id="271" r:id="rId8"/>
    <p:sldId id="269" r:id="rId9"/>
    <p:sldId id="268" r:id="rId10"/>
    <p:sldId id="272" r:id="rId11"/>
    <p:sldId id="273" r:id="rId12"/>
    <p:sldId id="274" r:id="rId13"/>
    <p:sldId id="280" r:id="rId14"/>
    <p:sldId id="279" r:id="rId15"/>
    <p:sldId id="282" r:id="rId16"/>
    <p:sldId id="281" r:id="rId17"/>
    <p:sldId id="264" r:id="rId18"/>
  </p:sldIdLst>
  <p:sldSz cx="12192000" cy="6858000"/>
  <p:notesSz cx="6858000" cy="9144000"/>
  <p:embeddedFontLst>
    <p:embeddedFont>
      <p:font typeface="Proxima Nova Rg" panose="02000506030000020004" pitchFamily="2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Proxima Nova Lt" panose="02000506030000020004" charset="0"/>
      <p:bold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mbria Math" panose="02040503050406030204" pitchFamily="18" charset="0"/>
      <p:regular r:id="rId30"/>
    </p:embeddedFont>
    <p:embeddedFont>
      <p:font typeface="Gotham Medium" panose="02000604030000020004" pitchFamily="50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44A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COMPUTER-AIDED DESIGN (CAD)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</a:t>
            </a:r>
            <a:r>
              <a:rPr lang="en-US" dirty="0" smtClean="0">
                <a:latin typeface="Proxima Nova Rg" panose="02000506030000020004" pitchFamily="2" charset="0"/>
              </a:rPr>
              <a:t>3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014" y="1884160"/>
            <a:ext cx="6493929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Fusion 360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Find the load, material, and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constraints on the model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Run a static stress simulation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Review the initial factor of safety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Modify the model in the Design workspace within the limits of the competition rules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Rerun simulations and remodify until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part has safety factor of </a:t>
            </a:r>
            <a:r>
              <a:rPr lang="en-US" sz="2400" dirty="0">
                <a:latin typeface="Proxima Nova Lt" panose="02000506030000020004" pitchFamily="50" charset="0"/>
              </a:rPr>
              <a:t>at least 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Save and store the F3D file for later use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5862EBC-3562-4080-B164-62B8D63E0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941" y="2666727"/>
            <a:ext cx="3964652" cy="2237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686DCB-CC60-4DCC-AD9F-012391D8FBF0}"/>
              </a:ext>
            </a:extLst>
          </p:cNvPr>
          <p:cNvSpPr/>
          <p:nvPr/>
        </p:nvSpPr>
        <p:spPr>
          <a:xfrm>
            <a:off x="6925719" y="4903876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Screwed bracket static stress simulation</a:t>
            </a:r>
          </a:p>
        </p:txBody>
      </p:sp>
    </p:spTree>
    <p:extLst>
      <p:ext uri="{BB962C8B-B14F-4D97-AF65-F5344CB8AC3E}">
        <p14:creationId xmlns:p14="http://schemas.microsoft.com/office/powerpoint/2010/main" val="157857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</p:spPr>
            <p:txBody>
              <a:bodyPr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𝐶𝑜𝑚𝑝𝑒𝑡𝑖𝑡𝑖𝑜𝑛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𝐹𝑖𝑛𝑎𝑙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𝑆𝑎𝑓𝑒𝑡𝑦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𝐹𝑎𝑐𝑡𝑜𝑟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𝐹𝑖𝑛𝑎𝑙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𝑉𝑜𝑙𝑢𝑚𝑒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𝐼𝑛𝑖𝑡𝑖𝑎𝑙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𝑆𝑎𝑓𝑒𝑡𝑦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𝐹𝑎𝑐𝑡𝑜𝑟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𝐼𝑛𝑖𝑡𝑖𝑎𝑙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𝑉𝑜𝑙𝑢𝑚𝑒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Proxima Nova Rg" panose="02000506030000020004" pitchFamily="2" charset="0"/>
                </a:endParaRPr>
              </a:p>
              <a:p>
                <a:endParaRPr lang="en-US" dirty="0">
                  <a:latin typeface="Proxima Nova Rg" panose="02000506030000020004" pitchFamily="2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Redesigned part must be </a:t>
                </a:r>
                <a:r>
                  <a:rPr lang="en-US" dirty="0">
                    <a:latin typeface="Proxima Nova Lt" panose="02000506030000020004" pitchFamily="50" charset="0"/>
                  </a:rPr>
                  <a:t>less than double</a:t>
                </a:r>
                <a:r>
                  <a:rPr lang="en-US" dirty="0">
                    <a:latin typeface="Proxima Nova Rg" panose="02000506030000020004" pitchFamily="2" charset="0"/>
                  </a:rPr>
                  <a:t> the initial volume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Redesigned part must have a safety factor of </a:t>
                </a:r>
                <a:r>
                  <a:rPr lang="en-US" dirty="0">
                    <a:latin typeface="Proxima Nova Lt" panose="02000506030000020004" pitchFamily="50" charset="0"/>
                  </a:rPr>
                  <a:t>at least 3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Cannot alter the applied loads or constraints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Cannot alter the areas highlighted in </a:t>
                </a:r>
                <a:r>
                  <a:rPr lang="en-US" dirty="0">
                    <a:solidFill>
                      <a:srgbClr val="B8544A"/>
                    </a:solidFill>
                    <a:latin typeface="Proxima Nova Lt" panose="02000506030000020004" pitchFamily="50" charset="0"/>
                  </a:rPr>
                  <a:t>red</a:t>
                </a:r>
                <a:r>
                  <a:rPr lang="en-US" dirty="0">
                    <a:latin typeface="Proxima Nova Rg" panose="02000506030000020004" pitchFamily="2" charset="0"/>
                  </a:rPr>
                  <a:t> on the model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  <a:blipFill>
                <a:blip r:embed="rId2"/>
                <a:stretch>
                  <a:fillRect l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5" name="Picture 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1067460-DDB6-42FD-BE5A-7015EBF2C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039" y="3439454"/>
            <a:ext cx="1976519" cy="16659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D95B05-17DF-433A-B331-5231F66F5331}"/>
              </a:ext>
            </a:extLst>
          </p:cNvPr>
          <p:cNvSpPr/>
          <p:nvPr/>
        </p:nvSpPr>
        <p:spPr>
          <a:xfrm>
            <a:off x="8061750" y="5040192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Wire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Supported Shelf</a:t>
            </a:r>
          </a:p>
        </p:txBody>
      </p:sp>
    </p:spTree>
    <p:extLst>
      <p:ext uri="{BB962C8B-B14F-4D97-AF65-F5344CB8AC3E}">
        <p14:creationId xmlns:p14="http://schemas.microsoft.com/office/powerpoint/2010/main" val="256517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7604"/>
            <a:ext cx="6479535" cy="4407595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a 350 – 400 square foot apartment for residents/college students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Contains one of each: bathroom, kitchen, bedroom with bed, table, and desk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Must have adequate lighting (at least one window) and space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 electrical plan for the entire apartment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1" name="Picture 10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2E256DBB-1121-4D67-8A60-6814E9E450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6" t="11798" r="4627" b="11798"/>
          <a:stretch/>
        </p:blipFill>
        <p:spPr>
          <a:xfrm>
            <a:off x="7265638" y="3170732"/>
            <a:ext cx="2702615" cy="22299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B12E6B9-5627-4678-9CD7-7C38844E3C1E}"/>
              </a:ext>
            </a:extLst>
          </p:cNvPr>
          <p:cNvSpPr/>
          <p:nvPr/>
        </p:nvSpPr>
        <p:spPr>
          <a:xfrm>
            <a:off x="7095646" y="5453377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Small apartment in Revit courtesy of Balkan Architect</a:t>
            </a:r>
          </a:p>
        </p:txBody>
      </p:sp>
      <p:pic>
        <p:nvPicPr>
          <p:cNvPr id="5" name="Picture 4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389A9511-63A4-4CF2-90E0-A959A8FAAA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4010" r="59425" b="13158"/>
          <a:stretch/>
        </p:blipFill>
        <p:spPr>
          <a:xfrm>
            <a:off x="10020257" y="2061936"/>
            <a:ext cx="1901242" cy="212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59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7604"/>
            <a:ext cx="6809842" cy="4407595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Extra credit:</a:t>
            </a:r>
            <a:r>
              <a:rPr lang="en-US" sz="2400" dirty="0">
                <a:latin typeface="Proxima Nova Rg" panose="02000506030000020004" pitchFamily="2" charset="0"/>
              </a:rPr>
              <a:t> Create a 3D rendering and walkthrough video of the apartment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Submit RVT file to the EG1003 website </a:t>
            </a:r>
            <a:r>
              <a:rPr lang="en-US" sz="2400" dirty="0">
                <a:latin typeface="Proxima Nova Lt" panose="02000506030000020004" pitchFamily="50" charset="0"/>
              </a:rPr>
              <a:t>before the end of lab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1" name="Picture 10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2E256DBB-1121-4D67-8A60-6814E9E450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6" t="11798" r="4627" b="11798"/>
          <a:stretch/>
        </p:blipFill>
        <p:spPr>
          <a:xfrm>
            <a:off x="7265638" y="3170732"/>
            <a:ext cx="2702615" cy="22299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B12E6B9-5627-4678-9CD7-7C38844E3C1E}"/>
              </a:ext>
            </a:extLst>
          </p:cNvPr>
          <p:cNvSpPr/>
          <p:nvPr/>
        </p:nvSpPr>
        <p:spPr>
          <a:xfrm>
            <a:off x="7095646" y="5453377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Small apartment in Revit courtesy of Balkan Architect</a:t>
            </a:r>
          </a:p>
        </p:txBody>
      </p:sp>
      <p:pic>
        <p:nvPicPr>
          <p:cNvPr id="5" name="Picture 4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389A9511-63A4-4CF2-90E0-A959A8FAAA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4010" r="59425" b="13158"/>
          <a:stretch/>
        </p:blipFill>
        <p:spPr>
          <a:xfrm>
            <a:off x="10020257" y="2061936"/>
            <a:ext cx="1901242" cy="212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55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at least two simulations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apartment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</a:t>
            </a:r>
            <a:r>
              <a:rPr lang="en-US" sz="2400" dirty="0" smtClean="0">
                <a:latin typeface="Proxima Nova Rg" panose="02000506030000020004" pitchFamily="2" charset="0"/>
              </a:rPr>
              <a:t>4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drawings (top, front, most detailed side, isometric) of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unmodified and modified part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apartment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3D rendering and walkthrough video for </a:t>
            </a:r>
            <a:r>
              <a:rPr lang="en-US" sz="2400" dirty="0">
                <a:latin typeface="Proxima Nova Lt" panose="02000506030000020004" pitchFamily="50" charset="0"/>
              </a:rPr>
              <a:t>extra credit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CAD </a:t>
            </a:r>
            <a:r>
              <a:rPr lang="en-US" sz="2400" dirty="0">
                <a:latin typeface="Proxima Nova Rg" panose="02000506030000020004" pitchFamily="2" charset="0"/>
              </a:rPr>
              <a:t>Competition presentation is due </a:t>
            </a:r>
            <a:r>
              <a:rPr lang="en-US" sz="2400" dirty="0" smtClean="0">
                <a:latin typeface="Proxima Nova Rg" panose="02000506030000020004" pitchFamily="2" charset="0"/>
              </a:rPr>
              <a:t>on Friday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432412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Have </a:t>
            </a:r>
            <a:r>
              <a:rPr lang="en-US" dirty="0">
                <a:latin typeface="Proxima Nova Rg" panose="02000506030000020004" pitchFamily="2" charset="0"/>
              </a:rPr>
              <a:t>all original data signed by a 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screenshots of mechanical part and apartment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Extra credit for 3D rendering and video walkthrough of the Revit apartment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Must include in the team presentation to get extra credit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Lab report due next week, presentation due the following week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58293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99509"/>
            <a:ext cx="0" cy="275704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FCAA88A-C03E-476A-BC66-738CFA7A3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98" y="2708777"/>
            <a:ext cx="2309223" cy="2309223"/>
          </a:xfrm>
          <a:prstGeom prst="rect">
            <a:avLst/>
          </a:prstGeom>
        </p:spPr>
      </p:pic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89ADE39F-5F7F-4C90-AF10-63E0365DA4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827" y="2708777"/>
            <a:ext cx="2309223" cy="23092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9BCF4F4-27E1-4A10-91D2-F568215F52BA}"/>
              </a:ext>
            </a:extLst>
          </p:cNvPr>
          <p:cNvSpPr/>
          <p:nvPr/>
        </p:nvSpPr>
        <p:spPr>
          <a:xfrm>
            <a:off x="6105425" y="501800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Fusion 360 (left) and Revit (right) icons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CAD software, Fusion 360 and Revit, to visualize a design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Analyze and modify a poorly-designed part in Fusion 360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the modified part in a competition against other redesigns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an apartment using Revit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410" y="1923350"/>
            <a:ext cx="67314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Fusion 360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Introduced in “Introduction to 3D Printing”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Cloud-based 3D modeling software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for computer-aided design (CAD</a:t>
            </a:r>
            <a:r>
              <a:rPr lang="en-US" sz="2400">
                <a:latin typeface="Proxima Nova Rg" panose="02000506030000020004" pitchFamily="2" charset="0"/>
              </a:rPr>
              <a:t>), computer-aided </a:t>
            </a:r>
            <a:r>
              <a:rPr lang="en-US" sz="2400" dirty="0">
                <a:latin typeface="Proxima Nova Rg" panose="02000506030000020004" pitchFamily="2" charset="0"/>
              </a:rPr>
              <a:t>manufacturing (CAM), renderings, animations, etc.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050622" y="5020984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Fusion 360 in use courtesy of Autodesk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2812A1DA-0EB5-442A-B19A-86EE091826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63" y="2700379"/>
            <a:ext cx="4240815" cy="230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are&#10;&#10;Description automatically generated">
            <a:extLst>
              <a:ext uri="{FF2B5EF4-FFF2-40B4-BE49-F238E27FC236}">
                <a16:creationId xmlns:a16="http://schemas.microsoft.com/office/drawing/2014/main" id="{B540387D-6BF7-4058-AA18-1D9AF3A71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98" y="2392702"/>
            <a:ext cx="5141829" cy="26994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60" y="1923350"/>
            <a:ext cx="649927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Design</a:t>
            </a:r>
            <a:r>
              <a:rPr lang="en-US" dirty="0">
                <a:latin typeface="Proxima Nova Rg" panose="02000506030000020004" pitchFamily="2" charset="0"/>
              </a:rPr>
              <a:t> workspace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make precisely-scaled drawings of engineering designs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Sketch a 2D profile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Generate 3D body using Sweep or Extrude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929764" y="5015242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Extrude and Sweep tools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92987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screenshot of a video game&#10;&#10;Description automatically generated">
            <a:extLst>
              <a:ext uri="{FF2B5EF4-FFF2-40B4-BE49-F238E27FC236}">
                <a16:creationId xmlns:a16="http://schemas.microsoft.com/office/drawing/2014/main" id="{EBF1479C-11FF-4BB0-8F0B-8BC8CFFDF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82" y="2514885"/>
            <a:ext cx="4242602" cy="23836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7578" y="1897223"/>
            <a:ext cx="6677072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Simulation</a:t>
            </a:r>
            <a:r>
              <a:rPr lang="en-US" dirty="0">
                <a:latin typeface="Proxima Nova Rg" panose="02000506030000020004" pitchFamily="2" charset="0"/>
              </a:rPr>
              <a:t> workspace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run structural analysis on model under real-world conditions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Define the </a:t>
            </a:r>
            <a:r>
              <a:rPr lang="en-US" sz="2400" dirty="0">
                <a:latin typeface="Proxima Nova Lt" panose="02000506030000020004" pitchFamily="50" charset="0"/>
              </a:rPr>
              <a:t>constraints</a:t>
            </a:r>
            <a:r>
              <a:rPr lang="en-US" sz="2400" dirty="0">
                <a:latin typeface="Proxima Nova Rg" panose="02000506030000020004" pitchFamily="2" charset="0"/>
              </a:rPr>
              <a:t> (boundary conditions) on the model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Apply a </a:t>
            </a:r>
            <a:r>
              <a:rPr lang="en-US" sz="2400" dirty="0">
                <a:latin typeface="Proxima Nova Lt" panose="02000506030000020004" pitchFamily="50" charset="0"/>
              </a:rPr>
              <a:t>load</a:t>
            </a:r>
            <a:r>
              <a:rPr lang="en-US" sz="2400" dirty="0">
                <a:latin typeface="Proxima Nova Rg" panose="02000506030000020004" pitchFamily="2" charset="0"/>
              </a:rPr>
              <a:t> to simulate real-world force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Generate a </a:t>
            </a:r>
            <a:r>
              <a:rPr lang="en-US" sz="2400" dirty="0">
                <a:latin typeface="Proxima Nova Lt" panose="02000506030000020004" pitchFamily="50" charset="0"/>
              </a:rPr>
              <a:t>mesh</a:t>
            </a:r>
            <a:r>
              <a:rPr lang="en-US" sz="2400" dirty="0">
                <a:latin typeface="Proxima Nova Rg" panose="02000506030000020004" pitchFamily="2" charset="0"/>
              </a:rPr>
              <a:t>, an array of polygons making up the body of the model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9013" y="489849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Fusion 360 mesh courtesy of O’Reilly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7578" y="1897223"/>
            <a:ext cx="6677072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Simulation</a:t>
            </a:r>
            <a:r>
              <a:rPr lang="en-US" dirty="0">
                <a:latin typeface="Proxima Nova Rg" panose="02000506030000020004" pitchFamily="2" charset="0"/>
              </a:rPr>
              <a:t> workspace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Run simulation to obtain </a:t>
            </a:r>
            <a:r>
              <a:rPr lang="en-US" sz="2400" dirty="0">
                <a:latin typeface="Proxima Nova Lt" panose="02000506030000020004" pitchFamily="50" charset="0"/>
              </a:rPr>
              <a:t>safety facto</a:t>
            </a:r>
            <a:r>
              <a:rPr lang="en-US" sz="2400" dirty="0">
                <a:latin typeface="Proxima Nova Rg" panose="02000506030000020004" pitchFamily="2" charset="0"/>
              </a:rPr>
              <a:t>r, a value used to describe how much stronger a system is than the expected load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 determine if an object is ready to sustain real-world loads or needs to be remodified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9013" y="4898497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Fusion 360 simulation courtesy of Engineering.com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1D5E8F-8787-4712-B64A-546901FC5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9" y="2577640"/>
            <a:ext cx="4242602" cy="232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25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93" y="1923350"/>
            <a:ext cx="67314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Building modeling software for architects and civil engineers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Creates homes, buildings, and structural support systems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create floor, plumbing, electrical, and HVAC plans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109131" y="5103322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Revit in use courtesy of Revit News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8B259E-A2A9-457E-9486-010E4BE6BC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25" y="2639525"/>
            <a:ext cx="4345282" cy="244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94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091" y="1923350"/>
            <a:ext cx="10342340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 lab PC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Fusion 360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Revit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Predesigned part files (download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directly from the manual)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5" name="Picture 4" descr="A picture containing building, tower, clock, bridge&#10;&#10;Description automatically generated">
            <a:extLst>
              <a:ext uri="{FF2B5EF4-FFF2-40B4-BE49-F238E27FC236}">
                <a16:creationId xmlns:a16="http://schemas.microsoft.com/office/drawing/2014/main" id="{1937DFDB-BBAC-48E1-9099-BAE694D91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10" y="1973608"/>
            <a:ext cx="4242038" cy="35755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81A65BC-EE55-4BC9-94E0-50B4E54051DE}"/>
              </a:ext>
            </a:extLst>
          </p:cNvPr>
          <p:cNvSpPr/>
          <p:nvPr/>
        </p:nvSpPr>
        <p:spPr>
          <a:xfrm>
            <a:off x="6169081" y="5486248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Truss Pyramid</a:t>
            </a:r>
          </a:p>
        </p:txBody>
      </p:sp>
    </p:spTree>
    <p:extLst>
      <p:ext uri="{BB962C8B-B14F-4D97-AF65-F5344CB8AC3E}">
        <p14:creationId xmlns:p14="http://schemas.microsoft.com/office/powerpoint/2010/main" val="1167406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560</Words>
  <Application>Microsoft Office PowerPoint</Application>
  <PresentationFormat>Widescreen</PresentationFormat>
  <Paragraphs>117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Proxima Nova Rg</vt:lpstr>
      <vt:lpstr>Calibri</vt:lpstr>
      <vt:lpstr>Proxima Nova Lt</vt:lpstr>
      <vt:lpstr>Arial</vt:lpstr>
      <vt:lpstr>Calibri Light</vt:lpstr>
      <vt:lpstr>Cambria Math</vt:lpstr>
      <vt:lpstr>Gotham Medium</vt:lpstr>
      <vt:lpstr>Office Theme</vt:lpstr>
      <vt:lpstr>COMPUTER-AIDED DESIGN (CAD) COMPETITION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PROCEDURE</vt:lpstr>
      <vt:lpstr>PROCEDURE</vt:lpstr>
      <vt:lpstr>ASSIGNMENT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Diya Mulay</cp:lastModifiedBy>
  <cp:revision>60</cp:revision>
  <dcterms:created xsi:type="dcterms:W3CDTF">2019-06-25T23:10:16Z</dcterms:created>
  <dcterms:modified xsi:type="dcterms:W3CDTF">2020-07-09T18:43:47Z</dcterms:modified>
</cp:coreProperties>
</file>