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71" r:id="rId4"/>
    <p:sldId id="267" r:id="rId5"/>
    <p:sldId id="272" r:id="rId6"/>
    <p:sldId id="273" r:id="rId7"/>
    <p:sldId id="274" r:id="rId8"/>
    <p:sldId id="275" r:id="rId9"/>
    <p:sldId id="262" r:id="rId10"/>
    <p:sldId id="276" r:id="rId11"/>
    <p:sldId id="277" r:id="rId12"/>
    <p:sldId id="269" r:id="rId13"/>
    <p:sldId id="278" r:id="rId14"/>
    <p:sldId id="279" r:id="rId15"/>
    <p:sldId id="280" r:id="rId16"/>
    <p:sldId id="281" r:id="rId17"/>
    <p:sldId id="282" r:id="rId18"/>
    <p:sldId id="283" r:id="rId19"/>
    <p:sldId id="284" r:id="rId20"/>
  </p:sldIdLst>
  <p:sldSz cx="12192000" cy="6858000"/>
  <p:notesSz cx="6858000" cy="9144000"/>
  <p:embeddedFontLst>
    <p:embeddedFont>
      <p:font typeface="MS PGothic" panose="020B0600070205080204" pitchFamily="34" charset="-128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Cambria Math" panose="02040503050406030204" pitchFamily="18" charset="0"/>
      <p:regular r:id="rId28"/>
    </p:embeddedFont>
    <p:embeddedFont>
      <p:font typeface="Gotham Medium" panose="02000604030000020004" pitchFamily="50" charset="0"/>
      <p:regular r:id="rId29"/>
      <p: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Proxima Nova Lt" panose="02000506030000020004" charset="0"/>
      <p:bold r:id="rId33"/>
    </p:embeddedFont>
    <p:embeddedFont>
      <p:font typeface="Proxima Nova Rg" panose="02000506030000020004" pitchFamily="2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357497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3030000020004" pitchFamily="2" charset="0"/>
              </a:rPr>
              <a:t>SUSTAINABLE ENERGY VEHICLE COMPETITION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</a:t>
            </a:r>
            <a:r>
              <a:rPr lang="en-US" dirty="0" smtClean="0">
                <a:latin typeface="Proxima Nova Rg" panose="02000506030000020004" pitchFamily="2" charset="0"/>
              </a:rPr>
              <a:t>LAB 7</a:t>
            </a: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451109"/>
            <a:ext cx="11999368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Gotham Medium" panose="02000604030000020004" pitchFamily="50" charset="0"/>
              </a:rPr>
              <a:t>Capacitor charging</a:t>
            </a:r>
            <a:endParaRPr lang="en-US" dirty="0">
              <a:latin typeface="Gotham Medium" panose="02000604030000020004" pitchFamily="50" charset="0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Proxima Nova Rg" panose="02000506030000020004" pitchFamily="2" charset="0"/>
              </a:rPr>
              <a:t>Capacitor charge limit is restricted by charge voltage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Proxima Nova Rg" panose="02000506030000020004" pitchFamily="2" charset="0"/>
              </a:rPr>
              <a:t>Maximizing applied voltage maximizes energy stored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Proxima Nova Rg" panose="02000506030000020004" pitchFamily="2" charset="0"/>
              </a:rPr>
              <a:t>Capacitor is charged in time increments called the time constant </a:t>
            </a:r>
            <a:r>
              <a:rPr kumimoji="1" lang="en-US" altLang="zh-CN" sz="2400" b="1" dirty="0">
                <a:latin typeface="Proxima Nova Rg" panose="02000506030000020004" pitchFamily="2" charset="0"/>
              </a:rPr>
              <a:t>(tau</a:t>
            </a:r>
            <a:r>
              <a:rPr kumimoji="1" lang="en-US" altLang="zh-CN" sz="2400" b="1" dirty="0" smtClean="0">
                <a:latin typeface="Proxima Nova Rg" panose="02000506030000020004" pitchFamily="2" charset="0"/>
              </a:rPr>
              <a:t>)</a:t>
            </a:r>
            <a:r>
              <a:rPr kumimoji="1" lang="en-US" altLang="zh-CN" sz="2400" dirty="0" smtClean="0">
                <a:latin typeface="Proxima Nova Rg" panose="02000506030000020004" pitchFamily="2" charset="0"/>
              </a:rPr>
              <a:t>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kumimoji="1" lang="en-US" altLang="zh-CN" sz="24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83237" y="628613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452812" y="4349394"/>
            <a:ext cx="5286375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l-GR" altLang="en-US" sz="6000" dirty="0">
                <a:solidFill>
                  <a:srgbClr val="000066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τ</a:t>
            </a:r>
            <a:r>
              <a:rPr lang="en-US" altLang="en-US" sz="6000" dirty="0">
                <a:solidFill>
                  <a:srgbClr val="000066"/>
                </a:solidFill>
                <a:latin typeface="Proxima Nova Rg" panose="02000506030000020004" pitchFamily="2" charset="0"/>
                <a:cs typeface="Tahoma" panose="020B0604030504040204" pitchFamily="34" charset="0"/>
              </a:rPr>
              <a:t> = RC</a:t>
            </a:r>
          </a:p>
          <a:p>
            <a:pPr algn="ctr">
              <a:lnSpc>
                <a:spcPct val="90000"/>
              </a:lnSpc>
            </a:pP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Tahoma" panose="020B0604030504040204" pitchFamily="34" charset="0"/>
              </a:rPr>
              <a:t>R = resistance, C = capacitance</a:t>
            </a:r>
            <a:endParaRPr lang="en-US" altLang="en-US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330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17945"/>
            <a:ext cx="6027193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Gotham Medium" panose="02000604030000020004" pitchFamily="50" charset="0"/>
              </a:rPr>
              <a:t>Percentage charged</a:t>
            </a:r>
            <a:endParaRPr lang="en-US" dirty="0">
              <a:latin typeface="Gotham Medium" panose="02000604030000020004" pitchFamily="50" charset="0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Proxima Nova Rg" panose="02000506030000020004" pitchFamily="2" charset="0"/>
              </a:rPr>
              <a:t>Charge is logarithmic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Proxima Nova Rg" panose="02000506030000020004" pitchFamily="2" charset="0"/>
              </a:rPr>
              <a:t>It takes </a:t>
            </a:r>
            <a:r>
              <a:rPr kumimoji="1" lang="en-US" altLang="zh-CN" sz="2400" dirty="0">
                <a:solidFill>
                  <a:srgbClr val="000000"/>
                </a:solidFill>
                <a:latin typeface="Proxima Nova Rg" panose="02000506030000020004" pitchFamily="2" charset="0"/>
              </a:rPr>
              <a:t>approximately 4</a:t>
            </a:r>
            <a:r>
              <a:rPr lang="el-GR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τ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to charge the </a:t>
            </a:r>
            <a:r>
              <a:rPr lang="en-US" altLang="en-US" sz="2400" dirty="0" smtClean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capacitor</a:t>
            </a:r>
            <a:endParaRPr lang="en-US" altLang="en-US" sz="2400" dirty="0">
              <a:solidFill>
                <a:srgbClr val="000000"/>
              </a:solidFill>
              <a:latin typeface="Proxima Nova Rg" panose="02000506030000020004" pitchFamily="2" charset="0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83237" y="628613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141" y="2038834"/>
            <a:ext cx="5352911" cy="327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86D70B7-E827-400B-BD21-24592308B83B}"/>
              </a:ext>
            </a:extLst>
          </p:cNvPr>
          <p:cNvSpPr/>
          <p:nvPr/>
        </p:nvSpPr>
        <p:spPr>
          <a:xfrm>
            <a:off x="6531989" y="5359584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</a:t>
            </a:r>
            <a:r>
              <a:rPr lang="en-US" sz="1600" dirty="0" smtClean="0">
                <a:latin typeface="Proxima Nova Rg" panose="02000506030000020004" pitchFamily="2" charset="0"/>
              </a:rPr>
              <a:t>: Percentage charge vs. Time graph</a:t>
            </a:r>
            <a:endParaRPr lang="en-US" sz="1600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512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3030000020004" pitchFamily="2" charset="0"/>
              </a:rPr>
              <a:t>MATERIALS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810" y="2083021"/>
            <a:ext cx="4585932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Horizon Wind-Turbine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Proxima Nova Rg" panose="02000506030000020004" pitchFamily="2" charset="0"/>
              </a:rPr>
              <a:t>Solar Battery Panels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Proxima Nova Rg" panose="02000506030000020004" pitchFamily="2" charset="0"/>
              </a:rPr>
              <a:t>Adjustable </a:t>
            </a:r>
            <a:r>
              <a:rPr lang="en-US" altLang="en-US" dirty="0">
                <a:latin typeface="Proxima Nova Rg" panose="02000506030000020004" pitchFamily="2" charset="0"/>
              </a:rPr>
              <a:t>Table fan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Heat Lamp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DMM (Digital Multi-meter)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Music Voltmeter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3V DC Motor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Proxima Nova Rg" panose="02000506030000020004" pitchFamily="2" charset="0"/>
              </a:rPr>
              <a:t>1 Farad 2.5V Capacitor </a:t>
            </a:r>
          </a:p>
          <a:p>
            <a:pPr algn="l"/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8595" y="2035042"/>
            <a:ext cx="6096000" cy="34901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Alligator cable sets </a:t>
            </a:r>
          </a:p>
          <a:p>
            <a:pPr marL="6858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Standard Lego Car Chassis plus Lego parts kit </a:t>
            </a:r>
          </a:p>
          <a:p>
            <a:pPr marL="6858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Mini Electric propeller</a:t>
            </a:r>
          </a:p>
          <a:p>
            <a:pPr marL="6858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LED (Light Emitting Diode)</a:t>
            </a:r>
          </a:p>
          <a:p>
            <a:pPr marL="6858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Lego to Alligator Cable Clip Connector </a:t>
            </a:r>
          </a:p>
          <a:p>
            <a:pPr marL="6858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Scissors </a:t>
            </a:r>
          </a:p>
          <a:p>
            <a:pPr marL="6858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Tape 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631" y="2043073"/>
            <a:ext cx="1883877" cy="208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198" y="4707104"/>
            <a:ext cx="2085780" cy="136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717" y="4705481"/>
            <a:ext cx="2057540" cy="126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12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3030000020004" pitchFamily="2" charset="0"/>
              </a:rPr>
              <a:t>MATERIALS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990" y="1797805"/>
            <a:ext cx="10504020" cy="3917892"/>
          </a:xfrm>
        </p:spPr>
        <p:txBody>
          <a:bodyPr anchor="ctr">
            <a:normAutofit/>
          </a:bodyPr>
          <a:lstStyle/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>
              <a:latin typeface="Proxima Nova Rg" panose="02000506030000020004" pitchFamily="2" charset="0"/>
            </a:endParaRP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Gotham Medium" panose="02000604030000020004" pitchFamily="50" charset="0"/>
              </a:rPr>
              <a:t>Price List</a:t>
            </a:r>
            <a:endParaRPr lang="en-US" sz="2600" dirty="0">
              <a:latin typeface="Gotham Medium" panose="02000604030000020004" pitchFamily="50" charset="0"/>
            </a:endParaRPr>
          </a:p>
          <a:p>
            <a:pPr marL="914400" lvl="1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Proxima Nova Rg" panose="02000506030000020004" pitchFamily="2" charset="0"/>
              </a:rPr>
              <a:t>Horizon </a:t>
            </a:r>
            <a:r>
              <a:rPr lang="en-US" altLang="en-US" sz="2400" dirty="0" smtClean="0">
                <a:latin typeface="Proxima Nova Rg" panose="02000506030000020004" pitchFamily="2" charset="0"/>
              </a:rPr>
              <a:t>Wind-Turbine ($7.50/each)</a:t>
            </a:r>
          </a:p>
          <a:p>
            <a:pPr marL="914400" lvl="1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Solar Battery Panels ($10.00/each)</a:t>
            </a:r>
          </a:p>
          <a:p>
            <a:pPr marL="914400" lvl="1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1 Farad 5.5V Capacitor ($3.00/each)</a:t>
            </a:r>
          </a:p>
          <a:p>
            <a:pPr marL="914400" lvl="1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Alligator cable sets ($0.50/each pair)</a:t>
            </a:r>
          </a:p>
          <a:p>
            <a:pPr marL="914400" lvl="1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Lego to Alligator Cable Clip Connector ($0.10/each)</a:t>
            </a:r>
          </a:p>
          <a:p>
            <a:pPr marL="914400" lvl="1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Duct Tape ($0.10/feet)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091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3030000020004" pitchFamily="2" charset="0"/>
              </a:rPr>
              <a:t>PROCEDURE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614583"/>
            <a:ext cx="10504020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>
              <a:latin typeface="Proxima Nova Rg" panose="02000506030000020004" pitchFamily="2" charset="0"/>
            </a:endParaRP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 smtClean="0">
                <a:latin typeface="Proxima Nova Lt" panose="02000506030000020004" charset="0"/>
              </a:rPr>
              <a:t>Part 1</a:t>
            </a:r>
            <a:r>
              <a:rPr lang="en-US" altLang="en-US" dirty="0" smtClean="0">
                <a:latin typeface="Proxima Nova Rg" panose="02000506030000020004" pitchFamily="2" charset="0"/>
              </a:rPr>
              <a:t>: Test the power storage device</a:t>
            </a:r>
          </a:p>
          <a:p>
            <a:pPr marL="800100" lvl="1" indent="-342900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Capacitor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latin typeface="Proxima Nova Lt" panose="02000506030000020004" charset="0"/>
              </a:rPr>
              <a:t>Part 2</a:t>
            </a:r>
            <a:r>
              <a:rPr lang="en-US" dirty="0" smtClean="0">
                <a:latin typeface="Proxima Nova Rg" panose="02000506030000020004" pitchFamily="2" charset="0"/>
              </a:rPr>
              <a:t>: </a:t>
            </a:r>
            <a:r>
              <a:rPr lang="en-US" altLang="en-US" dirty="0" smtClean="0">
                <a:latin typeface="Proxima Nova Rg" panose="02000506030000020004" pitchFamily="2" charset="0"/>
              </a:rPr>
              <a:t>Test the assigned power source using music voltmeter</a:t>
            </a:r>
          </a:p>
          <a:p>
            <a:pPr marL="800100" lvl="1" indent="-342900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Solar panel</a:t>
            </a:r>
          </a:p>
          <a:p>
            <a:pPr marL="800100" lvl="1" indent="-342900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Wind turbine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 smtClean="0">
                <a:latin typeface="Proxima Nova Lt" panose="02000506030000020004" charset="0"/>
              </a:rPr>
              <a:t>Part 3</a:t>
            </a:r>
            <a:r>
              <a:rPr lang="en-US" altLang="en-US" dirty="0" smtClean="0">
                <a:latin typeface="Proxima Nova Rg" panose="02000506030000020004" pitchFamily="2" charset="0"/>
              </a:rPr>
              <a:t>: Design a sustainable energy car using the power source of your choice and capacitors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596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3030000020004" pitchFamily="2" charset="0"/>
              </a:rPr>
              <a:t>COMPETITION RULES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64107" y="1923350"/>
                <a:ext cx="11467005" cy="3917892"/>
              </a:xfrm>
            </p:spPr>
            <p:txBody>
              <a:bodyPr anchor="ctr">
                <a:normAutofit fontScale="92500" lnSpcReduction="20000"/>
              </a:bodyPr>
              <a:lstStyle/>
              <a:p>
                <a:pPr algn="l">
                  <a:lnSpc>
                    <a:spcPct val="12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latin typeface="Cambria Math" panose="02040503050406030204" pitchFamily="18" charset="0"/>
                        </a:rPr>
                        <m:t>𝐶𝑅</m:t>
                      </m:r>
                      <m:r>
                        <a:rPr lang="en-US" sz="2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𝑑𝑖𝑠𝑡𝑎𝑛𝑐𝑒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𝑓𝑡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1 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𝑡𝑖𝑚𝑒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𝐶𝑜𝑠𝑡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[$]</m:t>
                          </m:r>
                        </m:den>
                      </m:f>
                      <m:r>
                        <a:rPr lang="en-US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𝑓𝑡</m:t>
                          </m:r>
                        </m:e>
                      </m:d>
                    </m:oMath>
                  </m:oMathPara>
                </a14:m>
                <a:endParaRPr lang="en-US" sz="2600" dirty="0" smtClean="0">
                  <a:latin typeface="Proxima Nova Rg" panose="02000506030000020004" pitchFamily="2" charset="0"/>
                  <a:ea typeface="Cambria Math" panose="02040503050406030204" pitchFamily="18" charset="0"/>
                </a:endParaRPr>
              </a:p>
              <a:p>
                <a:pPr marL="457200" indent="-457200" algn="l">
                  <a:lnSpc>
                    <a:spcPct val="12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latin typeface="Proxima Nova Rg" panose="02000506030000020004" pitchFamily="2" charset="0"/>
                  </a:rPr>
                  <a:t>Where </a:t>
                </a:r>
                <a:r>
                  <a:rPr lang="en-US" sz="2600" dirty="0">
                    <a:latin typeface="Proxima Nova Rg" panose="02000506030000020004" pitchFamily="2" charset="0"/>
                  </a:rPr>
                  <a:t>distance is measured in feet (1 tile = 1 </a:t>
                </a:r>
                <a:r>
                  <a:rPr lang="en-US" sz="2600" dirty="0" err="1">
                    <a:latin typeface="Proxima Nova Rg" panose="02000506030000020004" pitchFamily="2" charset="0"/>
                  </a:rPr>
                  <a:t>ft</a:t>
                </a:r>
                <a:r>
                  <a:rPr lang="en-US" sz="2600" dirty="0">
                    <a:latin typeface="Proxima Nova Rg" panose="02000506030000020004" pitchFamily="2" charset="0"/>
                  </a:rPr>
                  <a:t>), time is time elapsed for the trial, and cost is the total cost of constructing the </a:t>
                </a:r>
                <a:r>
                  <a:rPr lang="en-US" sz="2600" dirty="0" smtClean="0">
                    <a:latin typeface="Proxima Nova Rg" panose="02000506030000020004" pitchFamily="2" charset="0"/>
                  </a:rPr>
                  <a:t>car</a:t>
                </a:r>
                <a:endParaRPr lang="en-US" sz="2600" dirty="0">
                  <a:latin typeface="Proxima Nova Rg" panose="02000506030000020004" pitchFamily="2" charset="0"/>
                </a:endParaRPr>
              </a:p>
              <a:p>
                <a:pPr marL="457200" indent="-457200" algn="l">
                  <a:lnSpc>
                    <a:spcPct val="12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latin typeface="Proxima Nova Rg" panose="02000506030000020004" pitchFamily="2" charset="0"/>
                  </a:rPr>
                  <a:t>Power </a:t>
                </a:r>
                <a:r>
                  <a:rPr lang="en-US" altLang="en-US" sz="2600" dirty="0">
                    <a:latin typeface="Proxima Nova Rg" panose="02000506030000020004" pitchFamily="2" charset="0"/>
                  </a:rPr>
                  <a:t>storage device </a:t>
                </a:r>
                <a:r>
                  <a:rPr lang="en-US" altLang="en-US" sz="2600" b="1" dirty="0">
                    <a:latin typeface="Proxima Nova Rg" panose="02000506030000020004" pitchFamily="2" charset="0"/>
                  </a:rPr>
                  <a:t>must</a:t>
                </a:r>
                <a:r>
                  <a:rPr lang="en-US" altLang="en-US" sz="2600" dirty="0">
                    <a:latin typeface="Proxima Nova Rg" panose="02000506030000020004" pitchFamily="2" charset="0"/>
                  </a:rPr>
                  <a:t> be contained in the car</a:t>
                </a:r>
              </a:p>
              <a:p>
                <a:pPr marL="457200" indent="-457200" algn="l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sz="2600" dirty="0">
                    <a:latin typeface="Proxima Nova Rg" panose="02000506030000020004" pitchFamily="2" charset="0"/>
                  </a:rPr>
                  <a:t>The sustainable energy car may not be pushed or launched </a:t>
                </a:r>
              </a:p>
              <a:p>
                <a:pPr marL="457200" indent="-457200" algn="l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sz="2600" dirty="0">
                    <a:latin typeface="Proxima Nova Rg" panose="02000506030000020004" pitchFamily="2" charset="0"/>
                  </a:rPr>
                  <a:t>The sustainable energy car should not be touched after it has started to move</a:t>
                </a:r>
              </a:p>
              <a:p>
                <a:pPr marL="457200" indent="-457200" algn="l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sz="2600" dirty="0">
                    <a:latin typeface="Proxima Nova Rg" panose="02000506030000020004" pitchFamily="2" charset="0"/>
                  </a:rPr>
                  <a:t>The car will run for up to five minutes or until the car comes to a </a:t>
                </a:r>
                <a:r>
                  <a:rPr lang="en-US" altLang="en-US" sz="2600" dirty="0" smtClean="0">
                    <a:latin typeface="Proxima Nova Rg" panose="02000506030000020004" pitchFamily="2" charset="0"/>
                  </a:rPr>
                  <a:t>stop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endParaRPr lang="en-US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64107" y="1923350"/>
                <a:ext cx="11467005" cy="3917892"/>
              </a:xfrm>
              <a:blipFill>
                <a:blip r:embed="rId2"/>
                <a:stretch>
                  <a:fillRect l="-744" b="-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234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3030000020004" pitchFamily="2" charset="0"/>
              </a:rPr>
              <a:t>ASSIGNMENT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614582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>
              <a:latin typeface="Proxima Nova Rg" panose="02000506030000020004" pitchFamily="2" charset="0"/>
            </a:endParaRP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charset="0"/>
              </a:rPr>
              <a:t>Team lab </a:t>
            </a:r>
            <a:r>
              <a:rPr lang="en-US" dirty="0" smtClean="0">
                <a:latin typeface="Proxima Nova Lt" panose="02000506030000020004" charset="0"/>
              </a:rPr>
              <a:t>report:</a:t>
            </a:r>
            <a:endParaRPr lang="en-US" dirty="0">
              <a:latin typeface="Proxima Nova Lt" panose="02000506030000020004" charset="0"/>
            </a:endParaRP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roxima Nova Rg" panose="02000506030000020004" pitchFamily="2" charset="0"/>
              </a:rPr>
              <a:t>Title page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roxima Nova Rg" panose="02000506030000020004" pitchFamily="2" charset="0"/>
              </a:rPr>
              <a:t>Discussion of topics in the manual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roxima Nova Rg" panose="02000506030000020004" pitchFamily="2" charset="0"/>
              </a:rPr>
              <a:t>Include a picture of your vehicle 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roxima Nova Rg" panose="02000506030000020004" pitchFamily="2" charset="0"/>
              </a:rPr>
              <a:t>Scan in lab notes (ask TA for assistance)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roxima Nova Rg" panose="02000506030000020004" pitchFamily="2" charset="0"/>
              </a:rPr>
              <a:t>TA must initial that table and graph were completed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99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3030000020004" pitchFamily="2" charset="0"/>
              </a:rPr>
              <a:t>ASSIGNMENT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774254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roxima Nova Rg" panose="02000506030000020004" pitchFamily="2" charset="0"/>
              </a:rPr>
              <a:t>State rules of competition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roxima Nova Rg" panose="02000506030000020004" pitchFamily="2" charset="0"/>
              </a:rPr>
              <a:t>Describe your design and its </a:t>
            </a:r>
            <a:r>
              <a:rPr lang="en-US" altLang="en-US" sz="2400" dirty="0" smtClean="0">
                <a:latin typeface="Proxima Nova Rg" panose="02000506030000020004" pitchFamily="2" charset="0"/>
              </a:rPr>
              <a:t>concept</a:t>
            </a:r>
            <a:endParaRPr lang="en-US" altLang="en-US" sz="2400" dirty="0">
              <a:latin typeface="Proxima Nova Rg" panose="02000506030000020004" pitchFamily="2" charset="0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roxima Nova Rg" panose="02000506030000020004" pitchFamily="2" charset="0"/>
              </a:rPr>
              <a:t>Include table of class results, cost and photo/video of design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roxima Nova Rg" panose="02000506030000020004" pitchFamily="2" charset="0"/>
              </a:rPr>
              <a:t>How could your current design be improved?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roxima Nova Rg" panose="02000506030000020004" pitchFamily="2" charset="0"/>
              </a:rPr>
              <a:t>Refer to </a:t>
            </a:r>
            <a:r>
              <a:rPr lang="en-US" altLang="en-US" sz="2400" dirty="0" smtClean="0">
                <a:latin typeface="Proxima Nova Rg" panose="02000506030000020004" pitchFamily="2" charset="0"/>
              </a:rPr>
              <a:t>“</a:t>
            </a:r>
            <a:r>
              <a:rPr lang="en-US" altLang="en-US" sz="2400" dirty="0" smtClean="0">
                <a:latin typeface="Proxima Nova Lt" panose="02000506030000020004" charset="0"/>
              </a:rPr>
              <a:t>EG1003 Lab Presentation Format</a:t>
            </a:r>
            <a:r>
              <a:rPr lang="en-US" altLang="en-US" sz="2400" dirty="0" smtClean="0">
                <a:latin typeface="Proxima Nova Rg" panose="02000506030000020004" pitchFamily="2" charset="0"/>
              </a:rPr>
              <a:t>” </a:t>
            </a:r>
            <a:r>
              <a:rPr lang="en-US" altLang="en-US" sz="2400" dirty="0">
                <a:latin typeface="Proxima Nova Rg" panose="02000506030000020004" pitchFamily="2" charset="0"/>
              </a:rPr>
              <a:t>found on </a:t>
            </a:r>
            <a:br>
              <a:rPr lang="en-US" altLang="en-US" sz="2400" dirty="0">
                <a:latin typeface="Proxima Nova Rg" panose="02000506030000020004" pitchFamily="2" charset="0"/>
              </a:rPr>
            </a:br>
            <a:r>
              <a:rPr lang="en-US" altLang="en-US" sz="2400" dirty="0">
                <a:latin typeface="Proxima Nova Lt" panose="02000506030000020004" charset="0"/>
              </a:rPr>
              <a:t>EG </a:t>
            </a:r>
            <a:r>
              <a:rPr lang="en-US" altLang="en-US" sz="2400" dirty="0" smtClean="0">
                <a:latin typeface="Proxima Nova Lt" panose="02000506030000020004" charset="0"/>
              </a:rPr>
              <a:t>website</a:t>
            </a:r>
            <a:endParaRPr lang="en-US" altLang="en-US" sz="2400" dirty="0">
              <a:latin typeface="Proxima Nova Lt" panose="02000506030000020004" charset="0"/>
            </a:endParaRP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729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3030000020004" pitchFamily="2" charset="0"/>
              </a:rPr>
              <a:t>CLOSING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431089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Have all </a:t>
            </a:r>
            <a:r>
              <a:rPr lang="en-US" altLang="en-US" dirty="0">
                <a:latin typeface="Proxima Nova Rg" panose="02000506030000020004" pitchFamily="2" charset="0"/>
              </a:rPr>
              <a:t>original data signed by TA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Clean up workstations 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Return all materials to TA</a:t>
            </a:r>
            <a:endParaRPr lang="en-US" dirty="0">
              <a:latin typeface="Proxima Nova Rg" panose="02000506030000020004" pitchFamily="2" charset="0"/>
            </a:endParaRP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22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 smtClean="0">
                <a:latin typeface="Gotham Medium" panose="02000603030000020004" pitchFamily="2" charset="0"/>
              </a:rPr>
              <a:t>OVERVIEW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pitchFamily="2" charset="0"/>
              </a:rPr>
              <a:t>Assignment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pitchFamily="2" charset="0"/>
              </a:rPr>
              <a:t>Closing</a:t>
            </a: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984484"/>
            <a:ext cx="0" cy="203351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2" descr="https://manual.eg.poly.edu/images/0/08/Lab_renewener_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707" y="2074450"/>
            <a:ext cx="2737586" cy="342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3030000020004" pitchFamily="2" charset="0"/>
              </a:rPr>
              <a:t>OBJECTIVE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94" y="2035042"/>
            <a:ext cx="1058156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0"/>
              </a:rPr>
              <a:t>Learn about the capabilities </a:t>
            </a:r>
            <a:r>
              <a:rPr lang="en-US" altLang="en-US" dirty="0">
                <a:latin typeface="Proxima Nova Rg" panose="02000506030000020004" pitchFamily="2" charset="0"/>
              </a:rPr>
              <a:t>of solar </a:t>
            </a:r>
            <a:r>
              <a:rPr lang="en-US" altLang="en-US" dirty="0" smtClean="0">
                <a:latin typeface="Proxima Nova Rg" panose="02000506030000020004" pitchFamily="2" charset="0"/>
              </a:rPr>
              <a:t>panels and </a:t>
            </a:r>
            <a:r>
              <a:rPr lang="en-US" altLang="en-US" dirty="0">
                <a:latin typeface="Proxima Nova Rg" panose="02000506030000020004" pitchFamily="2" charset="0"/>
              </a:rPr>
              <a:t>wind </a:t>
            </a:r>
            <a:r>
              <a:rPr lang="en-US" altLang="en-US" dirty="0" smtClean="0">
                <a:latin typeface="Proxima Nova Rg" panose="02000506030000020004" pitchFamily="2" charset="0"/>
              </a:rPr>
              <a:t>turbines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Test the capabilities of capacitors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Design a sustainable energy car to compete against other groups</a:t>
            </a:r>
          </a:p>
          <a:p>
            <a:pPr algn="l"/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37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3030000020004" pitchFamily="2" charset="0"/>
              </a:rPr>
              <a:t>BACKGROUND INFORMATION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2035042"/>
            <a:ext cx="1058156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Renewable energy</a:t>
            </a:r>
          </a:p>
          <a:p>
            <a:pPr marL="342900" indent="-34290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Solar panels</a:t>
            </a:r>
          </a:p>
          <a:p>
            <a:pPr marL="342900" indent="-34290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Wind-turbine technology</a:t>
            </a:r>
          </a:p>
          <a:p>
            <a:pPr marL="342900" indent="-34290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0"/>
              </a:rPr>
              <a:t>Electronic </a:t>
            </a:r>
            <a:r>
              <a:rPr lang="en-US" altLang="en-US" dirty="0">
                <a:latin typeface="Proxima Nova Rg" panose="02000506030000020004" pitchFamily="2" charset="0"/>
              </a:rPr>
              <a:t>components</a:t>
            </a:r>
          </a:p>
          <a:p>
            <a:pPr algn="l"/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02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74254"/>
            <a:ext cx="574739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Gotham Medium" panose="02000603030000020004" pitchFamily="2" charset="0"/>
              </a:rPr>
              <a:t>Renewable energy</a:t>
            </a:r>
            <a:endParaRPr lang="en-US" dirty="0">
              <a:latin typeface="Gotham Medium" panose="02000603030000020004" pitchFamily="2" charset="0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Harnessed from natural resources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roxima Nova Rg" panose="02000506030000020004" pitchFamily="2" charset="0"/>
              </a:rPr>
              <a:t>Clean energy sources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roxima Nova Rg" panose="02000506030000020004" pitchFamily="2" charset="0"/>
              </a:rPr>
              <a:t>Sources for energy are abundant</a:t>
            </a:r>
            <a:br>
              <a:rPr lang="en-US" altLang="en-US" sz="2400" dirty="0">
                <a:latin typeface="Proxima Nova Rg" panose="02000506030000020004" pitchFamily="2" charset="0"/>
              </a:rPr>
            </a:br>
            <a:r>
              <a:rPr lang="en-US" altLang="en-US" sz="2400" dirty="0">
                <a:latin typeface="Proxima Nova Rg" panose="02000506030000020004" pitchFamily="2" charset="0"/>
              </a:rPr>
              <a:t> in </a:t>
            </a:r>
            <a:r>
              <a:rPr lang="en-US" altLang="en-US" sz="2400" dirty="0" smtClean="0">
                <a:latin typeface="Proxima Nova Rg" panose="02000506030000020004" pitchFamily="2" charset="0"/>
              </a:rPr>
              <a:t>supply</a:t>
            </a:r>
            <a:r>
              <a:rPr lang="en-US" altLang="en-US" sz="2400" baseline="30000" dirty="0" smtClean="0">
                <a:latin typeface="Proxima Nova Rg" panose="02000506030000020004" pitchFamily="2" charset="0"/>
              </a:rPr>
              <a:t>[1]</a:t>
            </a:r>
            <a:endParaRPr lang="en-US" sz="24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217920" y="556185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</a:t>
            </a:r>
            <a:r>
              <a:rPr lang="en-US" sz="1600" dirty="0" smtClean="0">
                <a:latin typeface="Proxima Nova Rg" panose="02000506030000020004" pitchFamily="2" charset="0"/>
              </a:rPr>
              <a:t>1: Different types of renewable energy</a:t>
            </a:r>
            <a:endParaRPr lang="en-US" sz="1600" dirty="0">
              <a:latin typeface="Proxima Nova Rg" panose="02000506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http://www.renewablepowernews.com/wp-content/uploads/re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507" y="2193126"/>
            <a:ext cx="5216173" cy="33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169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69228"/>
            <a:ext cx="5878024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Gotham Medium" panose="02000603030000020004" pitchFamily="2" charset="0"/>
              </a:rPr>
              <a:t>Solar panels</a:t>
            </a:r>
            <a:endParaRPr lang="en-US" dirty="0">
              <a:latin typeface="Gotham Medium" panose="02000603030000020004" pitchFamily="2" charset="0"/>
            </a:endParaRPr>
          </a:p>
          <a:p>
            <a:pPr marL="800100" lvl="1" indent="-342900" algn="l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Made from</a:t>
            </a:r>
            <a:r>
              <a:rPr lang="en-US" sz="2400" dirty="0">
                <a:solidFill>
                  <a:srgbClr val="000066"/>
                </a:solidFill>
                <a:latin typeface="Proxima Nova Rg" panose="02000506030000020004" pitchFamily="2" charset="0"/>
              </a:rPr>
              <a:t> </a:t>
            </a:r>
            <a:r>
              <a:rPr lang="en-US" altLang="en-US" sz="2400" dirty="0">
                <a:latin typeface="Proxima Nova Rg" panose="02000506030000020004" pitchFamily="2" charset="0"/>
              </a:rPr>
              <a:t>silicon or copper indium gallium (di)selenide (CIGS)</a:t>
            </a:r>
          </a:p>
          <a:p>
            <a:pPr marL="800100" lvl="1" indent="-342900" algn="l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roxima Nova Rg" panose="02000506030000020004" pitchFamily="2" charset="0"/>
              </a:rPr>
              <a:t>Converts sunlight to electrical current</a:t>
            </a:r>
          </a:p>
          <a:p>
            <a:pPr marL="800100" lvl="1" indent="-342900" algn="l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roxima Nova Rg" panose="02000506030000020004" pitchFamily="2" charset="0"/>
              </a:rPr>
              <a:t>Absorbed sunlight excites electrons to allow freedom of motion (generates an electric current)</a:t>
            </a:r>
            <a:r>
              <a:rPr lang="en-US" altLang="en-US" sz="2400" baseline="30000" dirty="0">
                <a:latin typeface="Proxima Nova Rg" panose="02000506030000020004" pitchFamily="2" charset="0"/>
              </a:rPr>
              <a:t>[2]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217920" y="556185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</a:t>
            </a:r>
            <a:r>
              <a:rPr lang="en-US" sz="1600" dirty="0" smtClean="0">
                <a:latin typeface="Proxima Nova Rg" panose="02000506030000020004" pitchFamily="2" charset="0"/>
              </a:rPr>
              <a:t>: Solar panel</a:t>
            </a:r>
            <a:endParaRPr lang="en-US" sz="1600" dirty="0">
              <a:latin typeface="Proxima Nova Rg" panose="02000506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http://www.agc-flatglass.com/01/MyImages/Solar_news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507" y="1975258"/>
            <a:ext cx="4956626" cy="352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181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613057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Gotham Medium" panose="02000604030000020004" pitchFamily="50" charset="0"/>
              </a:rPr>
              <a:t>Wind turbine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Proxima Nova Rg" panose="02000506030000020004" pitchFamily="2" charset="0"/>
              </a:rPr>
              <a:t>Use </a:t>
            </a:r>
            <a:r>
              <a:rPr lang="en-US" altLang="en-US" sz="2400" dirty="0">
                <a:latin typeface="Proxima Nova Rg" panose="02000506030000020004" pitchFamily="2" charset="0"/>
              </a:rPr>
              <a:t>pressure difference generated by </a:t>
            </a:r>
            <a:br>
              <a:rPr lang="en-US" altLang="en-US" sz="2400" dirty="0">
                <a:latin typeface="Proxima Nova Rg" panose="02000506030000020004" pitchFamily="2" charset="0"/>
              </a:rPr>
            </a:br>
            <a:r>
              <a:rPr lang="en-US" altLang="en-US" sz="2400" dirty="0">
                <a:latin typeface="Proxima Nova Rg" panose="02000506030000020004" pitchFamily="2" charset="0"/>
              </a:rPr>
              <a:t>the wind to spin the turbine blades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roxima Nova Rg" panose="02000506030000020004" pitchFamily="2" charset="0"/>
              </a:rPr>
              <a:t>Converts mechanical energy into </a:t>
            </a:r>
            <a:br>
              <a:rPr lang="en-US" altLang="en-US" sz="2400" dirty="0">
                <a:latin typeface="Proxima Nova Rg" panose="02000506030000020004" pitchFamily="2" charset="0"/>
              </a:rPr>
            </a:br>
            <a:r>
              <a:rPr lang="en-US" altLang="en-US" sz="2400" dirty="0">
                <a:latin typeface="Proxima Nova Rg" panose="02000506030000020004" pitchFamily="2" charset="0"/>
              </a:rPr>
              <a:t>electrical energy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roxima Nova Rg" panose="02000506030000020004" pitchFamily="2" charset="0"/>
              </a:rPr>
              <a:t>The wind vane is used to determine the direction </a:t>
            </a:r>
            <a:r>
              <a:rPr lang="en-US" altLang="en-US" sz="2400" dirty="0" smtClean="0">
                <a:latin typeface="Proxima Nova Rg" panose="02000506030000020004" pitchFamily="2" charset="0"/>
              </a:rPr>
              <a:t>the </a:t>
            </a:r>
            <a:r>
              <a:rPr lang="en-US" altLang="en-US" sz="2400" dirty="0">
                <a:latin typeface="Proxima Nova Rg" panose="02000506030000020004" pitchFamily="2" charset="0"/>
              </a:rPr>
              <a:t>wind-turbine will face</a:t>
            </a:r>
            <a:r>
              <a:rPr lang="en-US" altLang="en-US" sz="2400" baseline="30000" dirty="0">
                <a:latin typeface="Proxima Nova Rg" panose="02000506030000020004" pitchFamily="2" charset="0"/>
              </a:rPr>
              <a:t>[3]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83237" y="628613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217920" y="556185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</a:t>
            </a:r>
            <a:r>
              <a:rPr lang="en-US" sz="1600" dirty="0" smtClean="0">
                <a:latin typeface="Proxima Nova Rg" panose="02000506030000020004" pitchFamily="2" charset="0"/>
              </a:rPr>
              <a:t>: Wind turbine</a:t>
            </a:r>
            <a:endParaRPr lang="en-US" sz="1600" dirty="0">
              <a:latin typeface="Proxima Nova Rg" panose="02000506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http://www.freeelectricpower.net/wp-content/plugins/RSSPoster_PRO/cache/4ff4f_wind-turb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681" y="2326403"/>
            <a:ext cx="4563030" cy="313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289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613057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Gotham Medium" panose="02000604030000020004" pitchFamily="50" charset="0"/>
              </a:rPr>
              <a:t>Capacitors</a:t>
            </a:r>
            <a:endParaRPr lang="en-US" dirty="0">
              <a:latin typeface="Gotham Medium" panose="02000604030000020004" pitchFamily="50" charset="0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 capacitor </a:t>
            </a:r>
            <a:r>
              <a:rPr lang="en-US" altLang="en-US" sz="2400" dirty="0">
                <a:latin typeface="Proxima Nova Rg" panose="02000506030000020004" pitchFamily="2" charset="0"/>
              </a:rPr>
              <a:t>is an electrical device used to store charge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roxima Nova Rg" panose="02000506030000020004" pitchFamily="2" charset="0"/>
              </a:rPr>
              <a:t>Capacitors can be connected in parallel (increases charge stored) and in series (increases voltage stored)</a:t>
            </a:r>
            <a:r>
              <a:rPr lang="en-US" altLang="en-US" sz="2400" baseline="30000" dirty="0">
                <a:latin typeface="Proxima Nova Rg" panose="02000506030000020004" pitchFamily="2" charset="0"/>
              </a:rPr>
              <a:t>[5</a:t>
            </a:r>
            <a:r>
              <a:rPr lang="en-US" altLang="en-US" sz="2400" baseline="30000" dirty="0" smtClean="0">
                <a:latin typeface="Proxima Nova Rg" panose="02000506030000020004" pitchFamily="2" charset="0"/>
              </a:rPr>
              <a:t>]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Proxima Nova Rg" panose="02000506030000020004" pitchFamily="2" charset="0"/>
              </a:rPr>
              <a:t>Store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Proxima Nova Rg" panose="02000506030000020004" pitchFamily="2" charset="0"/>
              </a:rPr>
              <a:t>1 F (Farad) polarized capacitor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en-US" sz="2400" baseline="300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83237" y="628613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694681" y="5502688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</a:t>
            </a:r>
            <a:r>
              <a:rPr lang="en-US" sz="1600" dirty="0" smtClean="0">
                <a:latin typeface="Proxima Nova Rg" panose="02000506030000020004" pitchFamily="2" charset="0"/>
              </a:rPr>
              <a:t>5: Series circuit (above) &amp; parallel circuit (below)</a:t>
            </a:r>
            <a:endParaRPr lang="en-US" sz="1600" dirty="0">
              <a:latin typeface="Proxima Nova Rg" panose="02000506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1698181"/>
            <a:ext cx="3571187" cy="191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3638790"/>
            <a:ext cx="3571187" cy="186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642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3030000020004" pitchFamily="2" charset="0"/>
              </a:rPr>
              <a:t>BACKGROUND INFORMATION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7516" y="1923350"/>
            <a:ext cx="5277133" cy="3917892"/>
          </a:xfrm>
        </p:spPr>
        <p:txBody>
          <a:bodyPr anchor="ctr">
            <a:normAutofit/>
          </a:bodyPr>
          <a:lstStyle/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Proxima Nova Rg" panose="02000506030000020004" pitchFamily="2" charset="0"/>
              </a:rPr>
              <a:t>Store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Proxima Nova Rg" panose="02000506030000020004" pitchFamily="2" charset="0"/>
              </a:rPr>
              <a:t>1 F (Farad) polarized capacitor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6D70B7-E827-400B-BD21-24592308B83B}"/>
              </a:ext>
            </a:extLst>
          </p:cNvPr>
          <p:cNvSpPr/>
          <p:nvPr/>
        </p:nvSpPr>
        <p:spPr>
          <a:xfrm>
            <a:off x="756255" y="572873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</a:t>
            </a:r>
            <a:r>
              <a:rPr lang="en-US" sz="1600" dirty="0" smtClean="0">
                <a:latin typeface="Proxima Nova Rg" panose="02000506030000020004" pitchFamily="2" charset="0"/>
              </a:rPr>
              <a:t>4: Capacitor</a:t>
            </a:r>
            <a:endParaRPr lang="en-US" sz="1600" dirty="0">
              <a:latin typeface="Proxima Nova Rg" panose="02000506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6F0A9-392B-481B-AF3C-7844ED63C95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graphicFrame>
        <p:nvGraphicFramePr>
          <p:cNvPr id="1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091593"/>
              </p:ext>
            </p:extLst>
          </p:nvPr>
        </p:nvGraphicFramePr>
        <p:xfrm>
          <a:off x="840299" y="2263157"/>
          <a:ext cx="5155213" cy="3233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Bitmap Image" r:id="rId5" imgW="6095238" imgH="4571429" progId="Paint.Picture">
                  <p:embed/>
                </p:oleObj>
              </mc:Choice>
              <mc:Fallback>
                <p:oleObj name="Bitmap Image" r:id="rId5" imgW="6095238" imgH="4571429" progId="Paint.Picture">
                  <p:embed/>
                  <p:pic>
                    <p:nvPicPr>
                      <p:cNvPr id="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299" y="2263157"/>
                        <a:ext cx="5155213" cy="32334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1266825" y="3194479"/>
            <a:ext cx="1900542" cy="230216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H="1" flipV="1">
            <a:off x="3706263" y="3254178"/>
            <a:ext cx="1332461" cy="233123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52560" y="5436342"/>
            <a:ext cx="1447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>
                <a:latin typeface="Gotham Medium" panose="02000604030000020004" pitchFamily="50" charset="0"/>
                <a:cs typeface="Tahoma" panose="020B0604030504040204" pitchFamily="34" charset="0"/>
              </a:rPr>
              <a:t>Positive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250517" y="5457848"/>
            <a:ext cx="1987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>
                <a:latin typeface="Gotham Medium" panose="02000604030000020004" pitchFamily="50" charset="0"/>
                <a:cs typeface="Tahoma" panose="020B0604030504040204" pitchFamily="34" charset="0"/>
              </a:rPr>
              <a:t>Negative</a:t>
            </a:r>
          </a:p>
        </p:txBody>
      </p:sp>
    </p:spTree>
    <p:extLst>
      <p:ext uri="{BB962C8B-B14F-4D97-AF65-F5344CB8AC3E}">
        <p14:creationId xmlns:p14="http://schemas.microsoft.com/office/powerpoint/2010/main" val="3444768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544</Words>
  <Application>Microsoft Office PowerPoint</Application>
  <PresentationFormat>Widescreen</PresentationFormat>
  <Paragraphs>141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MS PGothic</vt:lpstr>
      <vt:lpstr>Calibri</vt:lpstr>
      <vt:lpstr>Times New Roman</vt:lpstr>
      <vt:lpstr>Tahoma</vt:lpstr>
      <vt:lpstr>Cambria Math</vt:lpstr>
      <vt:lpstr>Gotham Medium</vt:lpstr>
      <vt:lpstr>Arial</vt:lpstr>
      <vt:lpstr>Calibri Light</vt:lpstr>
      <vt:lpstr>等线</vt:lpstr>
      <vt:lpstr>Proxima Nova Lt</vt:lpstr>
      <vt:lpstr>Proxima Nova Rg</vt:lpstr>
      <vt:lpstr>Office Theme</vt:lpstr>
      <vt:lpstr>Bitmap Image</vt:lpstr>
      <vt:lpstr>SUSTAINABLE ENERGY VEHICLE COMPETITION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MATERIALS</vt:lpstr>
      <vt:lpstr>PROCEDURE</vt:lpstr>
      <vt:lpstr>COMPETITION RULES</vt:lpstr>
      <vt:lpstr>ASSIGNMENT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Amanda Zhou</dc:creator>
  <cp:lastModifiedBy>EG</cp:lastModifiedBy>
  <cp:revision>35</cp:revision>
  <dcterms:created xsi:type="dcterms:W3CDTF">2019-06-25T23:10:16Z</dcterms:created>
  <dcterms:modified xsi:type="dcterms:W3CDTF">2020-03-09T00:50:25Z</dcterms:modified>
</cp:coreProperties>
</file>