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6" r:id="rId2"/>
    <p:sldId id="257" r:id="rId3"/>
    <p:sldId id="258" r:id="rId4"/>
    <p:sldId id="259" r:id="rId5"/>
    <p:sldId id="260" r:id="rId6"/>
    <p:sldId id="271" r:id="rId7"/>
    <p:sldId id="274" r:id="rId8"/>
    <p:sldId id="273" r:id="rId9"/>
    <p:sldId id="270" r:id="rId10"/>
    <p:sldId id="269" r:id="rId11"/>
    <p:sldId id="268" r:id="rId12"/>
    <p:sldId id="267" r:id="rId13"/>
    <p:sldId id="275" r:id="rId14"/>
    <p:sldId id="278" r:id="rId15"/>
    <p:sldId id="266" r:id="rId16"/>
    <p:sldId id="265" r:id="rId17"/>
    <p:sldId id="264" r:id="rId18"/>
    <p:sldId id="263" r:id="rId19"/>
    <p:sldId id="277" r:id="rId20"/>
    <p:sldId id="276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7068C"/>
    <a:srgbClr val="00B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13" y="51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28575">
            <a:solidFill>
              <a:srgbClr val="57068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4240924" y="3543300"/>
            <a:ext cx="3710152" cy="2743200"/>
          </a:xfrm>
        </p:spPr>
        <p:txBody>
          <a:bodyPr/>
          <a:lstStyle/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0" name="Rectangle 9"/>
          <p:cNvSpPr>
            <a:spLocks noChangeArrowheads="1"/>
          </p:cNvSpPr>
          <p:nvPr userDrawn="1"/>
        </p:nvSpPr>
        <p:spPr bwMode="auto">
          <a:xfrm>
            <a:off x="0" y="6405319"/>
            <a:ext cx="12192000" cy="45720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/>
          <a:p>
            <a:pPr algn="ctr" defTabSz="914377">
              <a:defRPr/>
            </a:pPr>
            <a:endParaRPr lang="en-US" sz="2400">
              <a:solidFill>
                <a:prstClr val="white"/>
              </a:solidFill>
              <a:ea typeface="MS PGothic" pitchFamily="34" charset="-128"/>
            </a:endParaRPr>
          </a:p>
        </p:txBody>
      </p:sp>
      <p:pic>
        <p:nvPicPr>
          <p:cNvPr id="11" name="Picture 10" descr="C:\Users\Rondell\Desktop\Benchmark A\EG newlogo v4 2048x789.p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2000"/>
                    </a14:imgEffect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62" t="16378" r="6138" b="16362"/>
          <a:stretch/>
        </p:blipFill>
        <p:spPr bwMode="auto">
          <a:xfrm>
            <a:off x="11320272" y="6517360"/>
            <a:ext cx="772759" cy="22860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Title 15"/>
          <p:cNvSpPr>
            <a:spLocks noGrp="1"/>
          </p:cNvSpPr>
          <p:nvPr>
            <p:ph type="title" hasCustomPrompt="1"/>
          </p:nvPr>
        </p:nvSpPr>
        <p:spPr>
          <a:xfrm>
            <a:off x="0" y="228600"/>
            <a:ext cx="12192000" cy="3195881"/>
          </a:xfrm>
        </p:spPr>
        <p:txBody>
          <a:bodyPr>
            <a:noAutofit/>
          </a:bodyPr>
          <a:lstStyle>
            <a:lvl1pPr algn="ctr">
              <a:defRPr sz="8800"/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872" y="6517360"/>
            <a:ext cx="1464469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0002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 userDrawn="1"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>
              <a:spLocks noChangeArrowheads="1"/>
            </p:cNvSpPr>
            <p:nvPr userDrawn="1"/>
          </p:nvSpPr>
          <p:spPr bwMode="auto">
            <a:xfrm>
              <a:off x="0" y="0"/>
              <a:ext cx="12192000" cy="731520"/>
            </a:xfrm>
            <a:prstGeom prst="rect">
              <a:avLst/>
            </a:prstGeom>
            <a:solidFill>
              <a:srgbClr val="57068C"/>
            </a:solidFill>
            <a:ln>
              <a:noFill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  <a:extLst/>
          </p:spPr>
          <p:txBody>
            <a:bodyPr anchor="ctr"/>
            <a:lstStyle/>
            <a:p>
              <a:pPr algn="ctr" defTabSz="914377">
                <a:defRPr/>
              </a:pPr>
              <a:endParaRPr lang="en-US" sz="2400" dirty="0">
                <a:solidFill>
                  <a:prstClr val="white"/>
                </a:solidFill>
                <a:ea typeface="MS PGothic" pitchFamily="34" charset="-128"/>
              </a:endParaRPr>
            </a:p>
          </p:txBody>
        </p:sp>
        <p:pic>
          <p:nvPicPr>
            <p:cNvPr id="11" name="Picture 10" descr="C:\Users\Rondell\Desktop\Benchmark A\EG newlogo v4 2048x789.png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42000"/>
                      </a14:imgEffect>
                      <a14:imgEffect>
                        <a14:brightnessContrast brigh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362" t="16378" r="6138" b="16362"/>
            <a:stretch/>
          </p:blipFill>
          <p:spPr bwMode="auto">
            <a:xfrm>
              <a:off x="11140006" y="6400800"/>
              <a:ext cx="772759" cy="228600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7" name="Text Placeholder 14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12192000" cy="731520"/>
          </a:xfrm>
        </p:spPr>
        <p:txBody>
          <a:bodyPr anchor="ctr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1">
                <a:solidFill>
                  <a:schemeClr val="bg1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TITLE</a:t>
            </a:r>
            <a:endParaRPr kumimoji="0" lang="en-US" altLang="en-US" sz="40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8" name="Rectangle 17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28575">
            <a:solidFill>
              <a:srgbClr val="57068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1" hasCustomPrompt="1"/>
          </p:nvPr>
        </p:nvSpPr>
        <p:spPr>
          <a:xfrm>
            <a:off x="0" y="914399"/>
            <a:ext cx="12192000" cy="5339751"/>
          </a:xfrm>
        </p:spPr>
        <p:txBody>
          <a:bodyPr/>
          <a:lstStyle>
            <a:lvl1pPr marL="685800" indent="-228600">
              <a:buSzPct val="100000"/>
              <a:defRPr sz="3600"/>
            </a:lvl1pPr>
            <a:lvl2pPr marL="1143000" indent="-228600">
              <a:defRPr sz="3200"/>
            </a:lvl2pPr>
            <a:lvl3pPr marL="914400" indent="0">
              <a:buNone/>
              <a:defRPr/>
            </a:lvl3pPr>
          </a:lstStyle>
          <a:p>
            <a:pPr lvl="0"/>
            <a:r>
              <a:rPr lang="en-US" dirty="0" smtClean="0"/>
              <a:t>Text </a:t>
            </a:r>
          </a:p>
          <a:p>
            <a:pPr lvl="0"/>
            <a:r>
              <a:rPr lang="en-US" dirty="0" smtClean="0"/>
              <a:t>Text</a:t>
            </a:r>
          </a:p>
          <a:p>
            <a:pPr lvl="0"/>
            <a:r>
              <a:rPr lang="en-US" dirty="0" smtClean="0"/>
              <a:t>Text</a:t>
            </a:r>
          </a:p>
          <a:p>
            <a:pPr lvl="1"/>
            <a:r>
              <a:rPr lang="en-US" dirty="0" smtClean="0"/>
              <a:t>Text </a:t>
            </a:r>
          </a:p>
          <a:p>
            <a:pPr lvl="1"/>
            <a:r>
              <a:rPr lang="en-US" dirty="0" smtClean="0"/>
              <a:t>Text</a:t>
            </a:r>
          </a:p>
          <a:p>
            <a:pPr lvl="1"/>
            <a:r>
              <a:rPr lang="en-US" dirty="0" smtClean="0"/>
              <a:t>Text</a:t>
            </a:r>
          </a:p>
        </p:txBody>
      </p:sp>
      <p:sp>
        <p:nvSpPr>
          <p:cNvPr id="19" name="Rectangle 18"/>
          <p:cNvSpPr>
            <a:spLocks noChangeArrowheads="1"/>
          </p:cNvSpPr>
          <p:nvPr userDrawn="1"/>
        </p:nvSpPr>
        <p:spPr bwMode="auto">
          <a:xfrm>
            <a:off x="0" y="6405319"/>
            <a:ext cx="12192000" cy="45720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/>
          <a:p>
            <a:pPr algn="ctr" defTabSz="914377">
              <a:defRPr/>
            </a:pPr>
            <a:endParaRPr lang="en-US" sz="2400">
              <a:solidFill>
                <a:prstClr val="white"/>
              </a:solidFill>
              <a:ea typeface="MS PGothic" pitchFamily="34" charset="-128"/>
            </a:endParaRPr>
          </a:p>
        </p:txBody>
      </p:sp>
      <p:pic>
        <p:nvPicPr>
          <p:cNvPr id="21" name="Picture 20" descr="C:\Users\Rondell\Desktop\Benchmark A\EG newlogo v4 2048x789.p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2000"/>
                    </a14:imgEffect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62" t="16378" r="6138" b="16362"/>
          <a:stretch/>
        </p:blipFill>
        <p:spPr bwMode="auto">
          <a:xfrm>
            <a:off x="11320272" y="6517360"/>
            <a:ext cx="772759" cy="228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" name="Picture 2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872" y="6517360"/>
            <a:ext cx="1464469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7665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9EC4E8-95F1-4BAF-9024-4DE4F8F5D4A5}" type="datetimeFigureOut">
              <a:rPr lang="en-US" smtClean="0"/>
              <a:t>7/7/2018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441DBA-AC74-4466-8E52-E461CACFA2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7683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Final Presentation Format</a:t>
            </a:r>
            <a:endParaRPr lang="en-US" b="1" dirty="0"/>
          </a:p>
        </p:txBody>
      </p:sp>
      <p:pic>
        <p:nvPicPr>
          <p:cNvPr id="5" name="Picture 4" descr="CAI1977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4112" y="3473012"/>
            <a:ext cx="2883776" cy="2883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62380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Company Profile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When your company was founded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Related work that you’ve done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Satisfied customers you’ve had in the past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Credentials of key employees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9125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Company Profile Comments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dirty="0" smtClean="0"/>
              <a:t>Yes, this is total fiction, but it should be credible</a:t>
            </a:r>
          </a:p>
          <a:p>
            <a:pPr>
              <a:lnSpc>
                <a:spcPct val="100000"/>
              </a:lnSpc>
            </a:pPr>
            <a:r>
              <a:rPr lang="en-US" dirty="0" smtClean="0"/>
              <a:t>You can pretend that the key employees have graduated</a:t>
            </a:r>
          </a:p>
          <a:p>
            <a:pPr>
              <a:lnSpc>
                <a:spcPct val="100000"/>
              </a:lnSpc>
            </a:pPr>
            <a:r>
              <a:rPr lang="en-US" dirty="0" smtClean="0"/>
              <a:t>Things not to say:</a:t>
            </a:r>
          </a:p>
          <a:p>
            <a:pPr lvl="1">
              <a:lnSpc>
                <a:spcPct val="100000"/>
              </a:lnSpc>
            </a:pPr>
            <a:r>
              <a:rPr lang="en-US" dirty="0" smtClean="0"/>
              <a:t>We’ve won 13 Nobel Prizes</a:t>
            </a:r>
          </a:p>
          <a:p>
            <a:pPr lvl="1">
              <a:lnSpc>
                <a:spcPct val="100000"/>
              </a:lnSpc>
            </a:pPr>
            <a:r>
              <a:rPr lang="en-US" dirty="0" smtClean="0"/>
              <a:t>We put AT&amp;T out of business</a:t>
            </a:r>
          </a:p>
          <a:p>
            <a:pPr lvl="1">
              <a:lnSpc>
                <a:spcPct val="100000"/>
              </a:lnSpc>
            </a:pPr>
            <a:r>
              <a:rPr lang="en-US" dirty="0" smtClean="0"/>
              <a:t>We’re buying </a:t>
            </a:r>
            <a:r>
              <a:rPr lang="en-US" dirty="0" err="1" smtClean="0"/>
              <a:t>SpaceX</a:t>
            </a:r>
            <a:r>
              <a:rPr lang="en-US" dirty="0" smtClean="0"/>
              <a:t> next week</a:t>
            </a:r>
          </a:p>
          <a:p>
            <a:pPr lvl="1">
              <a:lnSpc>
                <a:spcPct val="100000"/>
              </a:lnSpc>
            </a:pPr>
            <a:r>
              <a:rPr lang="en-US" dirty="0" smtClean="0"/>
              <a:t>We invented the lightbulb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47307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Product Description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Quick description of what the given mission is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Can use “Background Information” from Milestone presentations</a:t>
            </a:r>
          </a:p>
        </p:txBody>
      </p:sp>
    </p:spTree>
    <p:extLst>
      <p:ext uri="{BB962C8B-B14F-4D97-AF65-F5344CB8AC3E}">
        <p14:creationId xmlns:p14="http://schemas.microsoft.com/office/powerpoint/2010/main" val="41247131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Product Description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One slide describing design changes made since the last Milestone and why they were made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Explain how this resulted in a better product for the customer</a:t>
            </a:r>
          </a:p>
        </p:txBody>
      </p:sp>
    </p:spTree>
    <p:extLst>
      <p:ext uri="{BB962C8B-B14F-4D97-AF65-F5344CB8AC3E}">
        <p14:creationId xmlns:p14="http://schemas.microsoft.com/office/powerpoint/2010/main" val="42563290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Product Description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-249381" y="895925"/>
            <a:ext cx="12192000" cy="5339751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Video of product demonstration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Can be edited for brevity or advertising purposes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Optionally, include audio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Otherwise, presenters should explain the content of the video while it is playing (don’t let audience sit in silence)</a:t>
            </a:r>
          </a:p>
        </p:txBody>
      </p:sp>
    </p:spTree>
    <p:extLst>
      <p:ext uri="{BB962C8B-B14F-4D97-AF65-F5344CB8AC3E}">
        <p14:creationId xmlns:p14="http://schemas.microsoft.com/office/powerpoint/2010/main" val="38081973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Cost Estimate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Should use “Cost Estimate” from Milestone presentations, updated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Should be identified as the estimate for the prototype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Explain all changes made from last Milestone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Include final labor cost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52238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Project Schedule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Should be a “copy picture” from Microsoft Project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Should use “Project Schedule” from Milestone presentation, updated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25700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Advantages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Why we should buy your product, and not </a:t>
            </a:r>
            <a:r>
              <a:rPr lang="en-US" dirty="0"/>
              <a:t>a</a:t>
            </a:r>
            <a:r>
              <a:rPr lang="en-US" dirty="0" smtClean="0"/>
              <a:t> competitor’s</a:t>
            </a:r>
          </a:p>
          <a:p>
            <a:r>
              <a:rPr lang="en-US" dirty="0" smtClean="0"/>
              <a:t>Examples:</a:t>
            </a:r>
          </a:p>
          <a:p>
            <a:pPr lvl="1"/>
            <a:r>
              <a:rPr lang="en-US" sz="3600" dirty="0" smtClean="0"/>
              <a:t>We’re (one of) the least expensive</a:t>
            </a:r>
          </a:p>
          <a:p>
            <a:pPr lvl="1"/>
            <a:r>
              <a:rPr lang="en-US" sz="3600" dirty="0" smtClean="0"/>
              <a:t>We’re the best value </a:t>
            </a:r>
            <a:br>
              <a:rPr lang="en-US" sz="3600" dirty="0" smtClean="0"/>
            </a:br>
            <a:r>
              <a:rPr lang="en-US" sz="3600" dirty="0" smtClean="0"/>
              <a:t>	Translation: we’re not the least expensive</a:t>
            </a:r>
          </a:p>
          <a:p>
            <a:pPr lvl="1"/>
            <a:r>
              <a:rPr lang="en-US" sz="3600" dirty="0" smtClean="0"/>
              <a:t>We’re the highest performance</a:t>
            </a:r>
          </a:p>
          <a:p>
            <a:r>
              <a:rPr lang="en-US" dirty="0" smtClean="0"/>
              <a:t>You can make some fictional claims here, but nothing outrageous</a:t>
            </a:r>
          </a:p>
        </p:txBody>
      </p:sp>
    </p:spTree>
    <p:extLst>
      <p:ext uri="{BB962C8B-B14F-4D97-AF65-F5344CB8AC3E}">
        <p14:creationId xmlns:p14="http://schemas.microsoft.com/office/powerpoint/2010/main" val="94307395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Your last chance to sell the customer</a:t>
            </a:r>
          </a:p>
          <a:p>
            <a:r>
              <a:rPr lang="en-US" dirty="0" smtClean="0"/>
              <a:t>Typical themes:</a:t>
            </a:r>
          </a:p>
          <a:p>
            <a:pPr lvl="1"/>
            <a:r>
              <a:rPr lang="en-US" sz="3600" dirty="0" smtClean="0"/>
              <a:t>We have the best product for you</a:t>
            </a:r>
          </a:p>
          <a:p>
            <a:pPr lvl="1"/>
            <a:r>
              <a:rPr lang="en-US" sz="3600" dirty="0" smtClean="0"/>
              <a:t>We are the best company to do the job</a:t>
            </a:r>
          </a:p>
          <a:p>
            <a:pPr lvl="1"/>
            <a:r>
              <a:rPr lang="en-US" sz="3600" dirty="0" smtClean="0"/>
              <a:t>We know what your needs are and are most suited to meet them</a:t>
            </a:r>
          </a:p>
          <a:p>
            <a:pPr lvl="1"/>
            <a:r>
              <a:rPr lang="en-US" sz="3600" dirty="0" smtClean="0"/>
              <a:t>Our competition is incompetent! They look like a bunch of freshman students!</a:t>
            </a:r>
            <a:br>
              <a:rPr lang="en-US" sz="3600" dirty="0" smtClean="0"/>
            </a:br>
            <a:r>
              <a:rPr lang="en-US" sz="3600" dirty="0" smtClean="0"/>
              <a:t>(You probably shouldn’t use this one)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94094526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Repeat Title/Questions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Clean exit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Refresh audience on names of the presenters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Call for questions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65379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dirty="0" smtClean="0"/>
              <a:t>This a template for the SLDP final presentation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Remember: </a:t>
            </a:r>
            <a:r>
              <a:rPr lang="en-US" b="1" dirty="0" smtClean="0"/>
              <a:t>this is a sales presentation!</a:t>
            </a:r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dirty="0" smtClean="0"/>
              <a:t>You’ll be including the material you prepared for the Milestones as part of this presentation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1271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Final Presentation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 marL="457200" indent="0" algn="ctr">
              <a:buNone/>
            </a:pPr>
            <a:endParaRPr lang="en-US" dirty="0" smtClean="0"/>
          </a:p>
          <a:p>
            <a:pPr marL="457200" indent="0" algn="ctr">
              <a:buNone/>
            </a:pPr>
            <a:endParaRPr lang="en-US" sz="4000" dirty="0" smtClean="0"/>
          </a:p>
          <a:p>
            <a:pPr marL="457200" indent="0" algn="ctr">
              <a:buNone/>
            </a:pPr>
            <a:r>
              <a:rPr lang="en-US" sz="4000" dirty="0" smtClean="0"/>
              <a:t>QUESTIONS?</a:t>
            </a:r>
            <a:endParaRPr lang="en-US" sz="4000" dirty="0"/>
          </a:p>
        </p:txBody>
      </p:sp>
      <p:pic>
        <p:nvPicPr>
          <p:cNvPr id="4" name="Picture 4" descr="CAI1977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31682" y="3584274"/>
            <a:ext cx="2423786" cy="24237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 descr="CAI1977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27767" y="3584274"/>
            <a:ext cx="2423786" cy="24237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7009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Some Advice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The final presentation is much more flexible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Feel free to invent and add material, with discretion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Your goal is to convince the audience to buy your product, not your competitor’s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The following slides are the guidelines for your final presentation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42848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Presentation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Five minute time budget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It’ll go quickly!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Submission of presentation will be done on the EG website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32661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Presentation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0" y="731521"/>
            <a:ext cx="12192000" cy="419146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Business attire required</a:t>
            </a:r>
          </a:p>
          <a:p>
            <a:pPr lvl="1">
              <a:lnSpc>
                <a:spcPct val="150000"/>
              </a:lnSpc>
            </a:pPr>
            <a:r>
              <a:rPr lang="en-US" sz="3600" dirty="0" smtClean="0"/>
              <a:t>Attire you’d wear to a job interview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You can invite guests if you want</a:t>
            </a:r>
          </a:p>
          <a:p>
            <a:pPr lvl="1">
              <a:lnSpc>
                <a:spcPct val="150000"/>
              </a:lnSpc>
            </a:pPr>
            <a:r>
              <a:rPr lang="en-US" sz="3600" dirty="0" smtClean="0"/>
              <a:t>Parents, friends, spouse, etc.</a:t>
            </a:r>
          </a:p>
        </p:txBody>
      </p:sp>
    </p:spTree>
    <p:extLst>
      <p:ext uri="{BB962C8B-B14F-4D97-AF65-F5344CB8AC3E}">
        <p14:creationId xmlns:p14="http://schemas.microsoft.com/office/powerpoint/2010/main" val="39379317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Who will be in the audience?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Faculty member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Writing consultant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Recitation and Lab TAs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Classmates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Guests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NYU Faculty (subject to availability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0355690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Guidelines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Title</a:t>
            </a:r>
          </a:p>
          <a:p>
            <a:r>
              <a:rPr lang="en-US" dirty="0" smtClean="0"/>
              <a:t>Agenda</a:t>
            </a:r>
          </a:p>
          <a:p>
            <a:r>
              <a:rPr lang="en-US" dirty="0" smtClean="0"/>
              <a:t>Company Profile</a:t>
            </a:r>
          </a:p>
          <a:p>
            <a:r>
              <a:rPr lang="en-US" dirty="0" smtClean="0"/>
              <a:t>Product Description</a:t>
            </a:r>
          </a:p>
          <a:p>
            <a:r>
              <a:rPr lang="en-US" dirty="0" smtClean="0"/>
              <a:t>Cost Estimate</a:t>
            </a:r>
          </a:p>
          <a:p>
            <a:r>
              <a:rPr lang="en-US" dirty="0" smtClean="0"/>
              <a:t>Project Schedule</a:t>
            </a:r>
          </a:p>
          <a:p>
            <a:r>
              <a:rPr lang="en-US" dirty="0" smtClean="0"/>
              <a:t>Advantages</a:t>
            </a:r>
          </a:p>
          <a:p>
            <a:r>
              <a:rPr lang="en-US" dirty="0" smtClean="0"/>
              <a:t>Conclusion</a:t>
            </a:r>
          </a:p>
          <a:p>
            <a:r>
              <a:rPr lang="en-US" dirty="0" smtClean="0"/>
              <a:t>Repeat Title/Questions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22778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Title Slide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Name of product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Your company name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Names of the key employees (you)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Date of presentation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Logo (if applicable)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02293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Typical 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Company profile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Description of your product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Cost estimate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Schedule of your prototype (the project)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Advantages of your product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Conclusion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1198609"/>
      </p:ext>
    </p:extLst>
  </p:cSld>
  <p:clrMapOvr>
    <a:masterClrMapping/>
  </p:clrMapOvr>
</p:sld>
</file>

<file path=ppt/theme/theme1.xml><?xml version="1.0" encoding="utf-8"?>
<a:theme xmlns:a="http://schemas.openxmlformats.org/drawingml/2006/main" name="Master ppt (1)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ster ppt" id="{E8BD0D52-E5DA-4702-BCDB-1B619DC0289C}" vid="{20C0CA4F-22CB-4C99-A5C0-9CF425B7675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Master ppt (1)</Template>
  <TotalTime>260</TotalTime>
  <Words>524</Words>
  <Application>Microsoft Office PowerPoint</Application>
  <PresentationFormat>Widescreen</PresentationFormat>
  <Paragraphs>103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3" baseType="lpstr">
      <vt:lpstr>MS PGothic</vt:lpstr>
      <vt:lpstr>Arial</vt:lpstr>
      <vt:lpstr>Master ppt (1)</vt:lpstr>
      <vt:lpstr>Final Presentation Format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Final Presentation Format</dc:title>
  <dc:creator>Eve</dc:creator>
  <cp:lastModifiedBy>EG</cp:lastModifiedBy>
  <cp:revision>24</cp:revision>
  <dcterms:created xsi:type="dcterms:W3CDTF">2016-04-05T21:52:45Z</dcterms:created>
  <dcterms:modified xsi:type="dcterms:W3CDTF">2018-07-08T02:02:44Z</dcterms:modified>
</cp:coreProperties>
</file>