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4" r:id="rId2"/>
    <p:sldId id="275" r:id="rId3"/>
    <p:sldId id="276" r:id="rId4"/>
    <p:sldId id="320" r:id="rId5"/>
    <p:sldId id="321" r:id="rId6"/>
    <p:sldId id="348" r:id="rId7"/>
    <p:sldId id="324" r:id="rId8"/>
    <p:sldId id="361" r:id="rId9"/>
    <p:sldId id="364" r:id="rId10"/>
    <p:sldId id="362" r:id="rId11"/>
    <p:sldId id="363" r:id="rId12"/>
    <p:sldId id="351" r:id="rId13"/>
    <p:sldId id="352" r:id="rId14"/>
    <p:sldId id="354" r:id="rId15"/>
    <p:sldId id="355" r:id="rId16"/>
    <p:sldId id="349" r:id="rId17"/>
    <p:sldId id="350" r:id="rId18"/>
    <p:sldId id="358" r:id="rId19"/>
    <p:sldId id="357" r:id="rId20"/>
    <p:sldId id="365" r:id="rId21"/>
    <p:sldId id="359" r:id="rId22"/>
    <p:sldId id="360" r:id="rId23"/>
    <p:sldId id="319" r:id="rId24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19" autoAdjust="0"/>
    <p:restoredTop sz="86413" autoAdjust="0"/>
  </p:normalViewPr>
  <p:slideViewPr>
    <p:cSldViewPr snapToGrid="0" snapToObjects="1">
      <p:cViewPr varScale="1">
        <p:scale>
          <a:sx n="97" d="100"/>
          <a:sy n="97" d="100"/>
        </p:scale>
        <p:origin x="413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8CD5B2-10F0-438A-811A-4FB21E6A8D85}" type="datetimeFigureOut">
              <a:rPr lang="en-US" altLang="en-US"/>
              <a:pPr>
                <a:defRPr/>
              </a:pPr>
              <a:t>9/5/2016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937140-E881-4975-AF23-4F5D759EA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2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996E7F-EDAB-4790-979C-7E852A11C320}" type="datetimeFigureOut">
              <a:rPr lang="en-US" altLang="en-US"/>
              <a:pPr>
                <a:defRPr/>
              </a:pPr>
              <a:t>9/5/2016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DCFF5D6-010A-4D91-93C4-C2628A7D3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59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7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791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E64F-0329-4099-BAA8-FCD88697F9EC}" type="datetime1">
              <a:rPr lang="en-US" altLang="en-US"/>
              <a:pPr>
                <a:defRPr/>
              </a:pPr>
              <a:t>9/5/2016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196EBC6-8F7B-4341-BCD0-77E3CCCD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9/5/2016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C6B9CB-E168-4894-A991-F440560B5009}" type="datetime1">
              <a:rPr lang="en-US" altLang="en-US"/>
              <a:pPr>
                <a:defRPr/>
              </a:pPr>
              <a:t>9/5/2016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EF6DBCF-3A38-469F-BCB5-3B5338553E5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38125"/>
            <a:ext cx="14636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1" r:id="rId3"/>
    <p:sldLayoutId id="2147483732" r:id="rId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engineering.nyu.edu/life/student-resources/student-spaces/makerspace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gil.cite.poly.edu/" TargetMode="External"/><Relationship Id="rId3" Type="http://schemas.openxmlformats.org/officeDocument/2006/relationships/hyperlink" Target="http://engineering.nyu.edu/research/bioengineering" TargetMode="External"/><Relationship Id="rId7" Type="http://schemas.openxmlformats.org/officeDocument/2006/relationships/hyperlink" Target="http://engineering.nyu.edu/mechatronics/index.html" TargetMode="External"/><Relationship Id="rId12" Type="http://schemas.openxmlformats.org/officeDocument/2006/relationships/hyperlink" Target="http://engineering.nyu.edu/business/incubators" TargetMode="External"/><Relationship Id="rId2" Type="http://schemas.openxmlformats.org/officeDocument/2006/relationships/hyperlink" Target="http://engineering.nyu.edu/about/mission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magnet.nyu.edu/" TargetMode="External"/><Relationship Id="rId11" Type="http://schemas.openxmlformats.org/officeDocument/2006/relationships/hyperlink" Target="http://engineering.nyu.edu/research/undergraduate" TargetMode="External"/><Relationship Id="rId5" Type="http://schemas.openxmlformats.org/officeDocument/2006/relationships/hyperlink" Target="http://engineering.nyu.edu/research/urban-systems" TargetMode="External"/><Relationship Id="rId10" Type="http://schemas.openxmlformats.org/officeDocument/2006/relationships/hyperlink" Target="http://cusp.nyu.edu/" TargetMode="External"/><Relationship Id="rId4" Type="http://schemas.openxmlformats.org/officeDocument/2006/relationships/hyperlink" Target="http://engineering.nyu.edu/research/it-media" TargetMode="External"/><Relationship Id="rId9" Type="http://schemas.openxmlformats.org/officeDocument/2006/relationships/hyperlink" Target="http://nyuwireless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engineeringchallenges.org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1908617" y="228600"/>
            <a:ext cx="709715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EG1003: Introduction to Engineering and Design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3924300"/>
            <a:ext cx="8153400" cy="12192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Semester-Long Design Project</a:t>
            </a:r>
          </a:p>
        </p:txBody>
      </p:sp>
      <p:pic>
        <p:nvPicPr>
          <p:cNvPr id="1028" name="Picture 4" descr="https://upload.wikimedia.org/wikipedia/commons/3/38/Arduino_Uno_-_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1" y="1212025"/>
            <a:ext cx="2601132" cy="26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i.wired.co.uk/1920x1280/a_c/25255898046_bf32f5aa51_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31" y="1570426"/>
            <a:ext cx="2826496" cy="18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p.png (570×56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12" y="1172452"/>
            <a:ext cx="2699219" cy="268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Support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1063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hlinkClick r:id="rId2"/>
              </a:rPr>
              <a:t>NYU </a:t>
            </a:r>
            <a:r>
              <a:rPr lang="en-US" dirty="0" err="1" smtClean="0">
                <a:solidFill>
                  <a:srgbClr val="002060"/>
                </a:solidFill>
                <a:hlinkClick r:id="rId2"/>
              </a:rPr>
              <a:t>MakerSpace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EG Prototyping Lab (RH </a:t>
            </a:r>
            <a:r>
              <a:rPr lang="en-US" dirty="0">
                <a:solidFill>
                  <a:srgbClr val="002060"/>
                </a:solidFill>
              </a:rPr>
              <a:t>223)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Senior mentors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In class training on </a:t>
            </a:r>
            <a:r>
              <a:rPr lang="en-US" dirty="0">
                <a:solidFill>
                  <a:srgbClr val="002060"/>
                </a:solidFill>
              </a:rPr>
              <a:t>brainstorming, the engineering design process, and entrepreneurial strategies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3080" name="Picture 8" descr="http://usglobalimages.stratasys.com/Image%20Gallery/mojo_3d_print_pack.jpg?v=635204574740394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76" y="2047341"/>
            <a:ext cx="331622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Inspiration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10637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Internet of Things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Maker Movement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NYU </a:t>
            </a:r>
            <a:r>
              <a:rPr lang="en-US" dirty="0" err="1" smtClean="0">
                <a:solidFill>
                  <a:srgbClr val="002060"/>
                </a:solidFill>
              </a:rPr>
              <a:t>Tandon</a:t>
            </a:r>
            <a:r>
              <a:rPr lang="en-US" dirty="0" smtClean="0">
                <a:solidFill>
                  <a:srgbClr val="002060"/>
                </a:solidFill>
              </a:rPr>
              <a:t> School of Engineering Research Thrusts (Bio, Info, Urban)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Grand Challenges for Engineering 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http://m.c.lnkd.licdn.com/mpr/mpr/AAEAAQAAAAAAAAQsAAAAJGEzODc5NTk3LTJiOWItNDUxMy04MjRhLTA5NTc1ZTlmOTY1O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13" y="1743964"/>
            <a:ext cx="3298200" cy="291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Internet of Things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205" t="12920" r="36410" b="7536"/>
          <a:stretch/>
        </p:blipFill>
        <p:spPr>
          <a:xfrm>
            <a:off x="1348397" y="1572236"/>
            <a:ext cx="1843456" cy="2714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3326" y="20321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Rose, D. (2014). </a:t>
            </a:r>
            <a:r>
              <a:rPr lang="en-US" i="1" dirty="0">
                <a:solidFill>
                  <a:srgbClr val="002060"/>
                </a:solidFill>
              </a:rPr>
              <a:t>Enchanted Objects: Design, Human Desire, and the Internet of Things</a:t>
            </a:r>
            <a:r>
              <a:rPr lang="en-US" dirty="0">
                <a:solidFill>
                  <a:srgbClr val="002060"/>
                </a:solidFill>
              </a:rPr>
              <a:t>. Simon and Schuster.</a:t>
            </a:r>
          </a:p>
        </p:txBody>
      </p:sp>
    </p:spTree>
    <p:extLst>
      <p:ext uri="{BB962C8B-B14F-4D97-AF65-F5344CB8AC3E}">
        <p14:creationId xmlns:p14="http://schemas.microsoft.com/office/powerpoint/2010/main" val="41158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Internet of Things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Terminal </a:t>
            </a: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World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Prosthetics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Animism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Enchanted Objects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833" t="28610" r="50416" b="42205"/>
          <a:stretch/>
        </p:blipFill>
        <p:spPr>
          <a:xfrm>
            <a:off x="4819308" y="873376"/>
            <a:ext cx="2992976" cy="2620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991" t="28472" r="28383" b="52417"/>
          <a:stretch/>
        </p:blipFill>
        <p:spPr>
          <a:xfrm>
            <a:off x="4819309" y="3440553"/>
            <a:ext cx="2992976" cy="14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Maker Movement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To </a:t>
            </a: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know all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To connect with others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Safety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Health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Travel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Creativity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6" name="Picture 2" descr="https://static1.fitbit.com/simple.b-cssdisabled-png.hbe32ee1f8089ae9468c7b1ec4d903d7f.pack?items=%2Fcontent%2Fassets%2Fsurge%2Fimages%2Fslide-01-surge_x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23" y="1156886"/>
            <a:ext cx="2619941" cy="303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Maker Movement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Glanceabilty</a:t>
            </a: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err="1">
                <a:solidFill>
                  <a:srgbClr val="002060"/>
                </a:solidFill>
                <a:latin typeface="Tahoma" pitchFamily="34" charset="0"/>
              </a:rPr>
              <a:t>Gestureability</a:t>
            </a: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Affordability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err="1">
                <a:solidFill>
                  <a:srgbClr val="002060"/>
                </a:solidFill>
                <a:latin typeface="Tahoma" pitchFamily="34" charset="0"/>
              </a:rPr>
              <a:t>Wearability</a:t>
            </a: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Indestructability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Usability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Lovability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5" name="Picture 2" descr="http://upload.wikimedia.org/wikipedia/commons/thumb/1/1f/Braigo_-_Braille_Printer.JPG/1920px-Braigo_-_Braille_Pri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06" y="1399910"/>
            <a:ext cx="3965575" cy="26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41188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252525"/>
                </a:solidFill>
              </a:rPr>
              <a:t>Braigo - Braille Printer with Lego Mindstorms EV3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10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NYU SOE Research Thrusts</a:t>
            </a:r>
            <a:endParaRPr lang="en-US" altLang="en-US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657966"/>
              </p:ext>
            </p:extLst>
          </p:nvPr>
        </p:nvGraphicFramePr>
        <p:xfrm>
          <a:off x="488731" y="970915"/>
          <a:ext cx="7855168" cy="399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584"/>
                <a:gridCol w="3927584"/>
              </a:tblGrid>
              <a:tr h="3625850">
                <a:tc>
                  <a:txBody>
                    <a:bodyPr/>
                    <a:lstStyle/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Biomedical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Bioinformatics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Biotechnology</a:t>
                      </a:r>
                    </a:p>
                    <a:p>
                      <a:pPr marL="457200" marR="0" indent="-4572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Mechatronics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Cybersecurity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Integrated Digital Media</a:t>
                      </a:r>
                    </a:p>
                    <a:p>
                      <a:pPr marL="457200" marR="0" indent="-4572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alt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Game Engineering</a:t>
                      </a:r>
                    </a:p>
                    <a:p>
                      <a:pPr marL="457200" marR="0" indent="-4572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alt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Financial Engineering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lang="en-US" altLang="en-US" sz="2400" kern="1200" dirty="0" smtClean="0">
                        <a:solidFill>
                          <a:srgbClr val="002060"/>
                        </a:solidFill>
                        <a:latin typeface="Tahoma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indent="-4572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Industrial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Energy</a:t>
                      </a:r>
                    </a:p>
                    <a:p>
                      <a:pPr marL="457200" marR="0" indent="-4572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altLang="en-US" sz="2400" dirty="0" smtClean="0">
                          <a:solidFill>
                            <a:srgbClr val="002060"/>
                          </a:solidFill>
                          <a:latin typeface="Tahoma" pitchFamily="34" charset="0"/>
                        </a:rPr>
                        <a:t>Transportation</a:t>
                      </a:r>
                      <a:endParaRPr lang="en-US" sz="2400" kern="1200" dirty="0" smtClean="0">
                        <a:solidFill>
                          <a:srgbClr val="002060"/>
                        </a:solidFill>
                        <a:latin typeface="Tahoma" pitchFamily="34" charset="0"/>
                        <a:ea typeface="MS PGothic" pitchFamily="34" charset="-128"/>
                        <a:cs typeface="+mn-cs"/>
                      </a:endParaRP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Construction</a:t>
                      </a:r>
                      <a:endParaRPr lang="en-US" sz="2400" kern="1200" baseline="0" dirty="0" smtClean="0">
                        <a:solidFill>
                          <a:srgbClr val="002060"/>
                        </a:solidFill>
                        <a:latin typeface="Tahoma" pitchFamily="34" charset="0"/>
                        <a:ea typeface="MS PGothic" pitchFamily="34" charset="-128"/>
                        <a:cs typeface="+mn-cs"/>
                      </a:endParaRP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Urban Systems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Materials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Aerospace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Nuclear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lang="en-US" sz="2400" kern="1200" dirty="0">
                        <a:solidFill>
                          <a:srgbClr val="002060"/>
                        </a:solidFill>
                        <a:latin typeface="Tahoma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1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NYU SOE Research Thrusts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sz="2000" dirty="0" smtClean="0">
              <a:solidFill>
                <a:srgbClr val="000066"/>
              </a:solidFill>
              <a:latin typeface="Tahoma" pitchFamily="34" charset="0"/>
              <a:hlinkClick r:id="rId2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2"/>
              </a:rPr>
              <a:t>Invention, Innovation, Entrepreneurship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3"/>
              </a:rPr>
              <a:t>Bio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</a:rPr>
              <a:t>, 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4"/>
              </a:rPr>
              <a:t>Info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</a:rPr>
              <a:t>, 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5"/>
              </a:rPr>
              <a:t>Urban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</a:rPr>
              <a:t>)</a:t>
            </a:r>
            <a:endParaRPr lang="en-US" altLang="en-US" sz="2000" dirty="0" smtClean="0">
              <a:solidFill>
                <a:srgbClr val="000066"/>
              </a:solidFill>
              <a:latin typeface="Tahoma" pitchFamily="34" charset="0"/>
              <a:hlinkClick r:id="rId6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7"/>
              </a:rPr>
              <a:t>Mechatronics</a:t>
            </a:r>
            <a:endParaRPr lang="en-US" altLang="en-US" sz="2000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6"/>
              </a:rPr>
              <a:t>MAGNET (The </a:t>
            </a:r>
            <a:r>
              <a:rPr lang="en-US" altLang="en-US" sz="2000" dirty="0">
                <a:solidFill>
                  <a:srgbClr val="000066"/>
                </a:solidFill>
                <a:latin typeface="Tahoma" pitchFamily="34" charset="0"/>
                <a:hlinkClick r:id="rId6"/>
              </a:rPr>
              <a:t>Media and Games Network)</a:t>
            </a:r>
            <a:endParaRPr lang="en-US" altLang="en-US" sz="2000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8"/>
              </a:rPr>
              <a:t>Game </a:t>
            </a:r>
            <a:r>
              <a:rPr lang="en-US" altLang="en-US" sz="2000" dirty="0">
                <a:solidFill>
                  <a:srgbClr val="000066"/>
                </a:solidFill>
                <a:latin typeface="Tahoma" pitchFamily="34" charset="0"/>
                <a:hlinkClick r:id="rId8"/>
              </a:rPr>
              <a:t>Innovation Lab</a:t>
            </a:r>
            <a:endParaRPr lang="en-US" altLang="en-US" sz="2000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000066"/>
                </a:solidFill>
                <a:latin typeface="Tahoma" pitchFamily="34" charset="0"/>
                <a:hlinkClick r:id="rId9"/>
              </a:rPr>
              <a:t>NYU 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9"/>
              </a:rPr>
              <a:t>Wireless</a:t>
            </a:r>
            <a:endParaRPr lang="en-US" altLang="en-US" sz="2000" dirty="0" smtClean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dirty="0">
                <a:solidFill>
                  <a:srgbClr val="000066"/>
                </a:solidFill>
                <a:latin typeface="Tahoma" pitchFamily="34" charset="0"/>
                <a:hlinkClick r:id="rId10"/>
              </a:rPr>
              <a:t>CUSP (Center For Urban Science And 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10"/>
              </a:rPr>
              <a:t>Progress)</a:t>
            </a:r>
            <a:endParaRPr lang="en-US" altLang="en-US" sz="2000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11"/>
              </a:rPr>
              <a:t>Undergraduate </a:t>
            </a:r>
            <a:r>
              <a:rPr lang="en-US" altLang="en-US" sz="2000" dirty="0">
                <a:solidFill>
                  <a:srgbClr val="000066"/>
                </a:solidFill>
                <a:latin typeface="Tahoma" pitchFamily="34" charset="0"/>
                <a:hlinkClick r:id="rId11"/>
              </a:rPr>
              <a:t>Summer Research</a:t>
            </a:r>
            <a:endParaRPr lang="en-US" altLang="en-US" sz="2000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12"/>
              </a:rPr>
              <a:t>Incubators </a:t>
            </a:r>
            <a:r>
              <a:rPr lang="en-US" altLang="en-US" sz="2000" dirty="0">
                <a:solidFill>
                  <a:srgbClr val="000066"/>
                </a:solidFill>
                <a:latin typeface="Tahoma" pitchFamily="34" charset="0"/>
                <a:hlinkClick r:id="rId12"/>
              </a:rPr>
              <a:t>(</a:t>
            </a:r>
            <a:r>
              <a:rPr lang="en-US" altLang="en-US" sz="2000" dirty="0" err="1">
                <a:solidFill>
                  <a:srgbClr val="000066"/>
                </a:solidFill>
                <a:latin typeface="Tahoma" pitchFamily="34" charset="0"/>
                <a:hlinkClick r:id="rId12"/>
              </a:rPr>
              <a:t>Varick</a:t>
            </a:r>
            <a:r>
              <a:rPr lang="en-US" altLang="en-US" sz="2000" dirty="0">
                <a:solidFill>
                  <a:srgbClr val="000066"/>
                </a:solidFill>
                <a:latin typeface="Tahoma" pitchFamily="34" charset="0"/>
                <a:hlinkClick r:id="rId12"/>
              </a:rPr>
              <a:t>, NYC ACRE, DUMBO</a:t>
            </a:r>
            <a:r>
              <a:rPr lang="en-US" altLang="en-US" sz="2000" dirty="0" smtClean="0">
                <a:solidFill>
                  <a:srgbClr val="000066"/>
                </a:solidFill>
                <a:latin typeface="Tahoma" pitchFamily="34" charset="0"/>
                <a:hlinkClick r:id="rId12"/>
              </a:rPr>
              <a:t>)</a:t>
            </a: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Engineering Grand Challenges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7448" t="23701" r="19859" b="48720"/>
          <a:stretch/>
        </p:blipFill>
        <p:spPr>
          <a:xfrm>
            <a:off x="236220" y="1237370"/>
            <a:ext cx="8736736" cy="31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Emerging Engineering Topics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611428"/>
              </p:ext>
            </p:extLst>
          </p:nvPr>
        </p:nvGraphicFramePr>
        <p:xfrm>
          <a:off x="488731" y="970915"/>
          <a:ext cx="7855168" cy="3625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584"/>
                <a:gridCol w="3927584"/>
              </a:tblGrid>
              <a:tr h="3625850">
                <a:tc>
                  <a:txBody>
                    <a:bodyPr/>
                    <a:lstStyle/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Batteries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Green energy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Connected buildings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Prosthetics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Virtual reality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Augmented reality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Electric autonomous vehicles</a:t>
                      </a:r>
                      <a:endParaRPr lang="en-US" sz="2400" kern="1200" baseline="0" dirty="0">
                        <a:solidFill>
                          <a:srgbClr val="002060"/>
                        </a:solidFill>
                        <a:latin typeface="Tahoma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Wearable technology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Ingestible technology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Health monitoring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Additive manufacturing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Clean water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Big data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Cybersecurity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SpaceX/Blue Origin</a:t>
                      </a:r>
                      <a:endParaRPr lang="en-US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45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Project Introduction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Project duration: 10 weeks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Teams of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3 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people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Projects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are open-ended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Any multidisciplinary topic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A physical prototype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A new invention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Technical innovation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Entrepreneurial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14" y="1701165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Emerging Engineering Topics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538293"/>
              </p:ext>
            </p:extLst>
          </p:nvPr>
        </p:nvGraphicFramePr>
        <p:xfrm>
          <a:off x="183124" y="1153470"/>
          <a:ext cx="8789043" cy="3574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9681">
                  <a:extLst>
                    <a:ext uri="{9D8B030D-6E8A-4147-A177-3AD203B41FA5}">
                      <a16:colId xmlns="" xmlns:a16="http://schemas.microsoft.com/office/drawing/2014/main" val="177199519"/>
                    </a:ext>
                  </a:extLst>
                </a:gridCol>
                <a:gridCol w="2929681">
                  <a:extLst>
                    <a:ext uri="{9D8B030D-6E8A-4147-A177-3AD203B41FA5}">
                      <a16:colId xmlns="" xmlns:a16="http://schemas.microsoft.com/office/drawing/2014/main" val="1975064343"/>
                    </a:ext>
                  </a:extLst>
                </a:gridCol>
                <a:gridCol w="2929681">
                  <a:extLst>
                    <a:ext uri="{9D8B030D-6E8A-4147-A177-3AD203B41FA5}">
                      <a16:colId xmlns="" xmlns:a16="http://schemas.microsoft.com/office/drawing/2014/main" val="3777491160"/>
                    </a:ext>
                  </a:extLst>
                </a:gridCol>
              </a:tblGrid>
              <a:tr h="7743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Maker</a:t>
                      </a:r>
                      <a:r>
                        <a:rPr lang="en-US" sz="1800" b="1" i="0" u="none" strike="noStrike" baseline="0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Movement </a:t>
                      </a:r>
                      <a:r>
                        <a:rPr lang="en-US" sz="1800" b="1" u="none" strike="noStrike" baseline="0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endParaRPr lang="en-US" sz="1800" b="1" i="0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of Things</a:t>
                      </a:r>
                      <a:endParaRPr lang="en-US" sz="1800" b="1" i="0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NYU </a:t>
                      </a:r>
                      <a:r>
                        <a:rPr lang="en-US" sz="1800" b="1" u="none" strike="noStrike" dirty="0" err="1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Tandon</a:t>
                      </a:r>
                      <a:r>
                        <a:rPr lang="en-US" sz="1800" b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SoE</a:t>
                      </a:r>
                      <a:r>
                        <a:rPr lang="en-US" sz="1800" b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800" b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Focuses</a:t>
                      </a:r>
                      <a:endParaRPr lang="en-US" sz="1800" b="1" i="0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Challenges </a:t>
                      </a:r>
                      <a:br>
                        <a:rPr lang="en-US" sz="1800" b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Engineering</a:t>
                      </a:r>
                      <a:endParaRPr lang="en-US" sz="1800" b="1" i="0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26271351"/>
                  </a:ext>
                </a:extLst>
              </a:tr>
              <a:tr h="2800684">
                <a:tc>
                  <a:txBody>
                    <a:bodyPr/>
                    <a:lstStyle/>
                    <a:p>
                      <a:pPr marL="0" lvl="0" indent="0" algn="ctr" rtl="0" fontAlgn="ctr">
                        <a:buFont typeface="Arial" panose="020B0604020202020204" pitchFamily="34" charset="0"/>
                        <a:buNone/>
                      </a:pPr>
                      <a:endParaRPr lang="en-US" sz="1600" b="1" i="1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74675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i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Making</a:t>
                      </a:r>
                    </a:p>
                    <a:p>
                      <a:pPr marL="574675" marR="0" lvl="1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Technology oriented </a:t>
                      </a:r>
                      <a:r>
                        <a:rPr lang="en-US" sz="1600" b="1" i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fabrication</a:t>
                      </a:r>
                    </a:p>
                    <a:p>
                      <a:pPr marL="574675" marR="0" lvl="1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DIY and </a:t>
                      </a:r>
                      <a:r>
                        <a:rPr lang="en-US" sz="1600" b="0" i="0" u="none" strike="noStrike" baseline="0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hacker culture</a:t>
                      </a:r>
                    </a:p>
                    <a:p>
                      <a:pPr marL="574675" marR="0" lvl="1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74675" lvl="0" indent="-342900" algn="ctr" rtl="0" fontAlgn="ctr">
                        <a:buFont typeface="Arial" panose="020B0604020202020204" pitchFamily="34" charset="0"/>
                        <a:buNone/>
                      </a:pPr>
                      <a:r>
                        <a:rPr lang="en-US" sz="1600" b="1" i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</a:t>
                      </a:r>
                    </a:p>
                    <a:p>
                      <a:pPr marL="574675" lvl="1" indent="-34290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Connected devices </a:t>
                      </a:r>
                    </a:p>
                    <a:p>
                      <a:pPr marL="574675" lvl="1" indent="-34290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networks sharing sensor data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 fontAlgn="ctr">
                        <a:buFont typeface="Arial" panose="020B0604020202020204" pitchFamily="34" charset="0"/>
                        <a:buChar char="•"/>
                      </a:pPr>
                      <a:endParaRPr lang="en-US" sz="1600" b="1" i="1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Bioengineering: </a:t>
                      </a:r>
                      <a:r>
                        <a:rPr lang="en-US" sz="1600" b="0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</a:t>
                      </a: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and health technology</a:t>
                      </a:r>
                    </a:p>
                    <a:p>
                      <a:pPr marL="342900" lvl="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+ Media:</a:t>
                      </a:r>
                      <a:br>
                        <a:rPr lang="en-US" sz="1600" b="1" i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cyber</a:t>
                      </a:r>
                      <a:r>
                        <a:rPr lang="en-US" sz="1600" b="0" i="0" u="none" strike="noStrike" baseline="0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</a:t>
                      </a: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rmation and security</a:t>
                      </a:r>
                    </a:p>
                    <a:p>
                      <a:pPr marL="342900" lvl="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1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Systems</a:t>
                      </a: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1600" b="0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600" b="0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</a:t>
                      </a:r>
                      <a:r>
                        <a:rPr lang="en-US" sz="1600" b="0" i="0" u="none" strike="noStrike" baseline="0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sustainable cities</a:t>
                      </a:r>
                      <a:endParaRPr lang="en-US" sz="1600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0" marR="9525" marT="9525" marB="0">
                    <a:lnL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0988" marR="0" lvl="0" indent="-28098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Informatics</a:t>
                      </a:r>
                    </a:p>
                    <a:p>
                      <a:pPr marL="280988" marR="0" lvl="0" indent="-28098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Cyber Security</a:t>
                      </a:r>
                    </a:p>
                    <a:p>
                      <a:pPr marL="280988" marR="0" lvl="0" indent="-28098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Infrastructure</a:t>
                      </a:r>
                    </a:p>
                    <a:p>
                      <a:pPr marL="280988" indent="-280988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Better Medicine</a:t>
                      </a:r>
                    </a:p>
                    <a:p>
                      <a:pPr marL="280988" indent="-280988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Energy</a:t>
                      </a:r>
                    </a:p>
                    <a:p>
                      <a:pPr marL="280988" indent="-280988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 Reality</a:t>
                      </a:r>
                    </a:p>
                    <a:p>
                      <a:pPr marL="280988" indent="-280988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 Water</a:t>
                      </a:r>
                    </a:p>
                    <a:p>
                      <a:pPr marL="280988" marR="0" lvl="0" indent="-28098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Personalized Learning</a:t>
                      </a:r>
                    </a:p>
                    <a:p>
                      <a:pPr marL="280988" indent="-280988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baseline="0" dirty="0">
                          <a:solidFill>
                            <a:srgbClr val="57068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Tools for Discovery</a:t>
                      </a:r>
                      <a:endParaRPr lang="en-US" sz="1600" b="0" i="0" u="none" strike="noStrike" dirty="0">
                        <a:solidFill>
                          <a:srgbClr val="5706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0" marR="9525" marT="9525" marB="0">
                    <a:lnL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06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29527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6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ahoma" pitchFamily="34" charset="0"/>
              </a:rPr>
              <a:t>i</a:t>
            </a:r>
            <a:r>
              <a:rPr lang="en-US" alt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ahoma" pitchFamily="34" charset="0"/>
              </a:rPr>
              <a:t>2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ahoma" pitchFamily="34" charset="0"/>
              </a:rPr>
              <a:t>e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373" t="10630" r="27708" b="26556"/>
          <a:stretch/>
        </p:blipFill>
        <p:spPr>
          <a:xfrm>
            <a:off x="1692111" y="733453"/>
            <a:ext cx="5616265" cy="43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Engineering Design Process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Engineering Design Pro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75" y="775221"/>
            <a:ext cx="4694450" cy="43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Closing</a:t>
            </a:r>
            <a:endParaRPr lang="en-US" altLang="en-US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Refer to </a:t>
            </a:r>
            <a:r>
              <a:rPr lang="en-US" altLang="en-US" b="1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manual.eg.poly.edu</a:t>
            </a: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details</a:t>
            </a:r>
            <a:endParaRPr lang="en-US" altLang="en-US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Think about which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topics </a:t>
            </a: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interests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endParaRPr lang="en-US" altLang="en-US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Brainstorm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ideas</a:t>
            </a:r>
            <a:endParaRPr lang="en-US" altLang="en-US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40515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504497" y="3704897"/>
            <a:ext cx="8213834" cy="11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260475" indent="-12604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NOTE: The SLDP counts toward 30% of 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your course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final grade!</a:t>
            </a:r>
          </a:p>
        </p:txBody>
      </p:sp>
      <p:graphicFrame>
        <p:nvGraphicFramePr>
          <p:cNvPr id="4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000644"/>
              </p:ext>
            </p:extLst>
          </p:nvPr>
        </p:nvGraphicFramePr>
        <p:xfrm>
          <a:off x="1522413" y="1174531"/>
          <a:ext cx="6249987" cy="2199640"/>
        </p:xfrm>
        <a:graphic>
          <a:graphicData uri="http://schemas.openxmlformats.org/drawingml/2006/table">
            <a:tbl>
              <a:tblPr/>
              <a:tblGrid>
                <a:gridCol w="3894137"/>
                <a:gridCol w="235585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% of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Benchmarks and Commissioning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Final Presentation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56" y="1885803"/>
            <a:ext cx="3157214" cy="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28837" y="980014"/>
            <a:ext cx="8688151" cy="31310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 </a:t>
            </a:r>
            <a:r>
              <a:rPr lang="en-US" altLang="en-US" sz="2400" u="sng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Benchmarks</a:t>
            </a:r>
            <a:endParaRPr lang="en-US" sz="2400" u="sng" dirty="0" smtClean="0">
              <a:solidFill>
                <a:srgbClr val="002060"/>
              </a:solidFill>
              <a:latin typeface="Arial (Body)"/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Completion of a specified portion of the project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2 benchmarks throughout semester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Refer to syllabus for due dates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Penalties for not completing on </a:t>
            </a:r>
            <a:r>
              <a:rPr lang="en-US" sz="1800" dirty="0" smtClean="0">
                <a:solidFill>
                  <a:srgbClr val="002060"/>
                </a:solidFill>
              </a:rPr>
              <a:t>time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8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400" u="sng" dirty="0" smtClean="0">
                <a:solidFill>
                  <a:srgbClr val="002060"/>
                </a:solidFill>
                <a:latin typeface="Arial (Body)"/>
              </a:rPr>
              <a:t>Commissioning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Completion </a:t>
            </a:r>
            <a:r>
              <a:rPr lang="en-US" sz="1800" dirty="0" smtClean="0">
                <a:solidFill>
                  <a:srgbClr val="002060"/>
                </a:solidFill>
              </a:rPr>
              <a:t>of a </a:t>
            </a:r>
            <a:r>
              <a:rPr lang="en-US" sz="1800" dirty="0">
                <a:solidFill>
                  <a:srgbClr val="002060"/>
                </a:solidFill>
              </a:rPr>
              <a:t>final prototype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Last phase of project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Refer to syllabus for due dates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Failure to commission will result in penalties</a:t>
            </a:r>
            <a:br>
              <a:rPr lang="en-US" sz="1800" dirty="0">
                <a:solidFill>
                  <a:srgbClr val="002060"/>
                </a:solidFill>
              </a:rPr>
            </a:b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6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42484" y="1343026"/>
            <a:ext cx="8315553" cy="31310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u="sng" dirty="0" smtClean="0">
                <a:solidFill>
                  <a:srgbClr val="002060"/>
                </a:solidFill>
              </a:rPr>
              <a:t>Project Submission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Hand in technical and managerial related documents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Must be received in order to obtain SLDP Grade (30%)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Any missing items will result in penalties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Refer to syllabus for deadline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Refer to Submission Guidelines</a:t>
            </a:r>
          </a:p>
          <a:p>
            <a:endParaRPr lang="en-US" sz="2400" u="sng" dirty="0" smtClean="0">
              <a:solidFill>
                <a:srgbClr val="002060"/>
              </a:solidFill>
            </a:endParaRPr>
          </a:p>
          <a:p>
            <a:endParaRPr lang="en-US" sz="2400" u="sng" dirty="0" smtClean="0">
              <a:solidFill>
                <a:srgbClr val="002060"/>
              </a:solidFill>
            </a:endParaRPr>
          </a:p>
          <a:p>
            <a:endParaRPr lang="en-US" sz="2400" u="sng" dirty="0">
              <a:solidFill>
                <a:srgbClr val="002060"/>
              </a:solidFill>
            </a:endParaRPr>
          </a:p>
          <a:p>
            <a:endParaRPr lang="en-US" sz="2400" u="sng" dirty="0">
              <a:solidFill>
                <a:srgbClr val="00206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37" y="2698376"/>
            <a:ext cx="2334904" cy="21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2003625" y="128197"/>
            <a:ext cx="6683175" cy="451915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  <a:p>
            <a:pPr algn="ct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460"/>
          <p:cNvSpPr txBox="1"/>
          <p:nvPr/>
        </p:nvSpPr>
        <p:spPr>
          <a:xfrm>
            <a:off x="0" y="960797"/>
            <a:ext cx="4589929" cy="39313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635000" marR="0" lvl="0" indent="0" algn="l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lang="en-US" b="0" i="0" u="none" strike="noStrike" cap="none" baseline="0" dirty="0" smtClean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Open-Ended Multidisciplinary Problem</a:t>
            </a:r>
            <a:r>
              <a:rPr lang="en-US" b="0" i="0" u="none" strike="noStrike" cap="none" dirty="0" smtClean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Spotting and Innovative Entrepreneurship</a:t>
            </a:r>
          </a:p>
          <a:p>
            <a:pPr marL="635000" marR="0" lvl="0" indent="0" algn="l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endParaRPr lang="en-US" b="0" i="0" u="none" strike="noStrike" cap="none" baseline="0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635000" marR="0" lvl="0" indent="0" algn="l" rtl="0">
              <a:spcBef>
                <a:spcPts val="1200"/>
              </a:spcBef>
              <a:spcAft>
                <a:spcPts val="1200"/>
              </a:spcAft>
              <a:buSzPct val="25000"/>
              <a:buNone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Must Develop a Physical Prototype</a:t>
            </a:r>
            <a:endParaRPr lang="en-US" b="0" i="0" u="none" strike="noStrike" cap="none" baseline="0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9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9928" y="1506070"/>
            <a:ext cx="4421311" cy="2840843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9167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10637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Must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be a physical </a:t>
            </a: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prototype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Requires some programming</a:t>
            </a: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Requires an algorithm with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at 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least two signal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inputs (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sensors) and one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output, 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or a design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of 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corresponding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difficulty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Requires 3D printed elements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://ecx.images-amazon.com/images/I/51ZsRaOXxtL._SY35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12" y="1524999"/>
            <a:ext cx="33813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Requirements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3315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Must be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multidisciplinary (combines mechanical, civil, electrical, computer, computer science, and chemical)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Could be an app, smart device, sensor, robotic part, lab equipment, measurement tool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Or any </a:t>
            </a:r>
            <a:r>
              <a:rPr lang="en-US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innovative idea you have </a:t>
            </a:r>
            <a:endParaRPr 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8" descr="https://www.google.com/selfdrivingcar/images/gallery/prototy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825" y="2151355"/>
            <a:ext cx="2668588" cy="17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0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Materials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3315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Arduinos, Raspberry </a:t>
            </a:r>
            <a:r>
              <a:rPr lang="en-US" sz="1800" dirty="0" smtClean="0">
                <a:solidFill>
                  <a:srgbClr val="002060"/>
                </a:solidFill>
              </a:rPr>
              <a:t>Pi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3D </a:t>
            </a:r>
            <a:r>
              <a:rPr lang="en-US" sz="1800" dirty="0">
                <a:solidFill>
                  <a:srgbClr val="002060"/>
                </a:solidFill>
              </a:rPr>
              <a:t>printer </a:t>
            </a:r>
            <a:r>
              <a:rPr lang="en-US" sz="1800" dirty="0" smtClean="0">
                <a:solidFill>
                  <a:srgbClr val="002060"/>
                </a:solidFill>
              </a:rPr>
              <a:t>filament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Input </a:t>
            </a:r>
          </a:p>
          <a:p>
            <a:pPr marL="800100" lvl="1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Light </a:t>
            </a:r>
            <a:r>
              <a:rPr lang="en-US" sz="1800" dirty="0">
                <a:solidFill>
                  <a:srgbClr val="002060"/>
                </a:solidFill>
              </a:rPr>
              <a:t>sensors, flex sensors, temperature sensors, IR </a:t>
            </a:r>
            <a:r>
              <a:rPr lang="en-US" sz="1800" dirty="0" smtClean="0">
                <a:solidFill>
                  <a:srgbClr val="002060"/>
                </a:solidFill>
              </a:rPr>
              <a:t>sensors, GPS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smtClean="0">
                <a:solidFill>
                  <a:srgbClr val="002060"/>
                </a:solidFill>
              </a:rPr>
              <a:t>accelerometers 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Output</a:t>
            </a:r>
          </a:p>
          <a:p>
            <a:pPr marL="800100" lvl="1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LED, Display Panel, Computer, Phone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Breadboards, wires, </a:t>
            </a:r>
            <a:r>
              <a:rPr lang="en-US" sz="1800" dirty="0">
                <a:solidFill>
                  <a:srgbClr val="002060"/>
                </a:solidFill>
              </a:rPr>
              <a:t>and switches</a:t>
            </a:r>
            <a:endParaRPr lang="en-US" sz="1800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sz="1800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ttp://ecx.images-amazon.com/images/I/71AfLQ2Yh5L._SL10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802" y="1577935"/>
            <a:ext cx="1739998" cy="13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arkFun Triple Axis Accelerometer Breakout - MMA8452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38" y="1601948"/>
            <a:ext cx="1246004" cy="12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parkFun Line Sensor Breakout - QRE1113 (Analog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10" y="3559861"/>
            <a:ext cx="1358484" cy="13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ni Photo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96" y="2721941"/>
            <a:ext cx="1042687" cy="10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mperature Sensor - TMP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83" y="3559861"/>
            <a:ext cx="828206" cy="8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8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6822</TotalTime>
  <Words>637</Words>
  <Application>Microsoft Office PowerPoint</Application>
  <PresentationFormat>On-screen Show (16:9)</PresentationFormat>
  <Paragraphs>183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MS PGothic</vt:lpstr>
      <vt:lpstr>MS PGothic</vt:lpstr>
      <vt:lpstr>Arial</vt:lpstr>
      <vt:lpstr>Arial (Body)</vt:lpstr>
      <vt:lpstr>Calibri</vt:lpstr>
      <vt:lpstr>Courier New</vt:lpstr>
      <vt:lpstr>Tahoma</vt:lpstr>
      <vt:lpstr>Wingdings</vt:lpstr>
      <vt:lpstr>NYU Schools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Grading Committee</dc:creator>
  <cp:lastModifiedBy>User</cp:lastModifiedBy>
  <cp:revision>285</cp:revision>
  <dcterms:created xsi:type="dcterms:W3CDTF">2013-09-03T13:03:01Z</dcterms:created>
  <dcterms:modified xsi:type="dcterms:W3CDTF">2016-09-05T15:58:58Z</dcterms:modified>
</cp:coreProperties>
</file>