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0"/>
  </p:notesMasterIdLst>
  <p:sldIdLst>
    <p:sldId id="256" r:id="rId2"/>
    <p:sldId id="257" r:id="rId3"/>
    <p:sldId id="258" r:id="rId4"/>
    <p:sldId id="259" r:id="rId5"/>
    <p:sldId id="260" r:id="rId6"/>
    <p:sldId id="261" r:id="rId7"/>
    <p:sldId id="262" r:id="rId8"/>
    <p:sldId id="278" r:id="rId9"/>
    <p:sldId id="263" r:id="rId10"/>
    <p:sldId id="264" r:id="rId11"/>
    <p:sldId id="265" r:id="rId12"/>
    <p:sldId id="266" r:id="rId13"/>
    <p:sldId id="282" r:id="rId14"/>
    <p:sldId id="283" r:id="rId15"/>
    <p:sldId id="279" r:id="rId16"/>
    <p:sldId id="284" r:id="rId17"/>
    <p:sldId id="267" r:id="rId18"/>
    <p:sldId id="285" r:id="rId19"/>
    <p:sldId id="268" r:id="rId20"/>
    <p:sldId id="286" r:id="rId21"/>
    <p:sldId id="270" r:id="rId22"/>
    <p:sldId id="280" r:id="rId23"/>
    <p:sldId id="271" r:id="rId24"/>
    <p:sldId id="287" r:id="rId25"/>
    <p:sldId id="272" r:id="rId26"/>
    <p:sldId id="273" r:id="rId27"/>
    <p:sldId id="274"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A"/>
    <a:srgbClr val="2A2C29"/>
    <a:srgbClr val="1C1D1B"/>
    <a:srgbClr val="1C1E1B"/>
    <a:srgbClr val="FF6600"/>
    <a:srgbClr val="57068C"/>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6" autoAdjust="0"/>
    <p:restoredTop sz="76712" autoAdjust="0"/>
  </p:normalViewPr>
  <p:slideViewPr>
    <p:cSldViewPr snapToGrid="0">
      <p:cViewPr varScale="1">
        <p:scale>
          <a:sx n="66" d="100"/>
          <a:sy n="66" d="100"/>
        </p:scale>
        <p:origin x="1099"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F1D6A-13D3-48D8-B91B-84F844413CE2}" type="datetimeFigureOut">
              <a:rPr lang="en-US" smtClean="0"/>
              <a:t>1/31/2018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627E1C-7AA7-4CD2-98C4-FA1270B37E8B}" type="slidenum">
              <a:rPr lang="en-US" smtClean="0"/>
              <a:t>‹#›</a:t>
            </a:fld>
            <a:endParaRPr lang="en-US"/>
          </a:p>
        </p:txBody>
      </p:sp>
    </p:spTree>
    <p:extLst>
      <p:ext uri="{BB962C8B-B14F-4D97-AF65-F5344CB8AC3E}">
        <p14:creationId xmlns:p14="http://schemas.microsoft.com/office/powerpoint/2010/main" val="2491368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DID NOT COMPLETE THE PRE-LAB, there are extra fixed robots you can use for the duration of the lab period. Return the provided robot to the TA at the end of the period. DO NOT MIX IT UP WITH YOUR KIT’S ROBOT</a:t>
            </a:r>
          </a:p>
        </p:txBody>
      </p:sp>
      <p:sp>
        <p:nvSpPr>
          <p:cNvPr id="4" name="Slide Number Placeholder 3"/>
          <p:cNvSpPr>
            <a:spLocks noGrp="1"/>
          </p:cNvSpPr>
          <p:nvPr>
            <p:ph type="sldNum" sz="quarter" idx="10"/>
          </p:nvPr>
        </p:nvSpPr>
        <p:spPr/>
        <p:txBody>
          <a:bodyPr/>
          <a:lstStyle/>
          <a:p>
            <a:fld id="{F1627E1C-7AA7-4CD2-98C4-FA1270B37E8B}" type="slidenum">
              <a:rPr lang="en-US" smtClean="0"/>
              <a:t>19</a:t>
            </a:fld>
            <a:endParaRPr lang="en-US"/>
          </a:p>
        </p:txBody>
      </p:sp>
    </p:spTree>
    <p:extLst>
      <p:ext uri="{BB962C8B-B14F-4D97-AF65-F5344CB8AC3E}">
        <p14:creationId xmlns:p14="http://schemas.microsoft.com/office/powerpoint/2010/main" val="38458107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p:cNvSpPr/>
          <p:nvPr userDrawn="1"/>
        </p:nvSpPr>
        <p:spPr>
          <a:xfrm>
            <a:off x="0" y="0"/>
            <a:ext cx="12192000" cy="6858000"/>
          </a:xfrm>
          <a:prstGeom prst="rect">
            <a:avLst/>
          </a:prstGeom>
          <a:noFill/>
          <a:ln w="28575">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0"/>
          </p:nvPr>
        </p:nvSpPr>
        <p:spPr>
          <a:xfrm>
            <a:off x="4240924" y="3543300"/>
            <a:ext cx="3710152" cy="2743200"/>
          </a:xfrm>
        </p:spPr>
        <p:txBody>
          <a:bodyPr/>
          <a:lstStyle/>
          <a:p>
            <a:r>
              <a:rPr lang="en-US" dirty="0"/>
              <a:t>Click icon to add picture</a:t>
            </a:r>
          </a:p>
        </p:txBody>
      </p:sp>
      <p:sp>
        <p:nvSpPr>
          <p:cNvPr id="10" name="Rectangle 9"/>
          <p:cNvSpPr>
            <a:spLocks noChangeArrowheads="1"/>
          </p:cNvSpPr>
          <p:nvPr userDrawn="1"/>
        </p:nvSpPr>
        <p:spPr bwMode="auto">
          <a:xfrm>
            <a:off x="0" y="6405319"/>
            <a:ext cx="12192000" cy="45720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11" name="Picture 10" descr="C:\Users\Rondell\Desktop\Benchmark A\EG newlogo v4 2048x789.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320272" y="6517360"/>
            <a:ext cx="772759" cy="228600"/>
          </a:xfrm>
          <a:prstGeom prst="rect">
            <a:avLst/>
          </a:prstGeom>
          <a:noFill/>
          <a:ln>
            <a:noFill/>
          </a:ln>
        </p:spPr>
      </p:pic>
      <p:sp>
        <p:nvSpPr>
          <p:cNvPr id="17" name="Title 15"/>
          <p:cNvSpPr>
            <a:spLocks noGrp="1"/>
          </p:cNvSpPr>
          <p:nvPr>
            <p:ph type="title" hasCustomPrompt="1"/>
          </p:nvPr>
        </p:nvSpPr>
        <p:spPr>
          <a:xfrm>
            <a:off x="0" y="228600"/>
            <a:ext cx="12192000" cy="3195881"/>
          </a:xfrm>
        </p:spPr>
        <p:txBody>
          <a:bodyPr>
            <a:noAutofit/>
          </a:bodyPr>
          <a:lstStyle>
            <a:lvl1pPr algn="ctr">
              <a:defRPr sz="8800"/>
            </a:lvl1pPr>
          </a:lstStyle>
          <a:p>
            <a:r>
              <a:rPr lang="en-US" dirty="0"/>
              <a:t>Click to edit title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72" y="6517360"/>
            <a:ext cx="1464469" cy="228600"/>
          </a:xfrm>
          <a:prstGeom prst="rect">
            <a:avLst/>
          </a:prstGeom>
        </p:spPr>
      </p:pic>
    </p:spTree>
    <p:extLst>
      <p:ext uri="{BB962C8B-B14F-4D97-AF65-F5344CB8AC3E}">
        <p14:creationId xmlns:p14="http://schemas.microsoft.com/office/powerpoint/2010/main" val="321000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0"/>
            <a:ext cx="12192000" cy="6858000"/>
            <a:chOff x="0" y="0"/>
            <a:chExt cx="12192000" cy="6858000"/>
          </a:xfrm>
        </p:grpSpPr>
        <p:sp>
          <p:nvSpPr>
            <p:cNvPr id="8" name="Rectangle 7"/>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a:spLocks noChangeArrowheads="1"/>
            </p:cNvSpPr>
            <p:nvPr userDrawn="1"/>
          </p:nvSpPr>
          <p:spPr bwMode="auto">
            <a:xfrm>
              <a:off x="0" y="0"/>
              <a:ext cx="12192000" cy="73152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11" name="Picture 10" descr="C:\Users\Rondell\Desktop\Benchmark A\EG newlogo v4 2048x789.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140006" y="6400800"/>
              <a:ext cx="772759" cy="228600"/>
            </a:xfrm>
            <a:prstGeom prst="rect">
              <a:avLst/>
            </a:prstGeom>
            <a:noFill/>
            <a:ln>
              <a:noFill/>
            </a:ln>
          </p:spPr>
        </p:pic>
      </p:grpSp>
      <p:sp>
        <p:nvSpPr>
          <p:cNvPr id="17" name="Text Placeholder 14"/>
          <p:cNvSpPr>
            <a:spLocks noGrp="1"/>
          </p:cNvSpPr>
          <p:nvPr>
            <p:ph type="body" sz="quarter" idx="10" hasCustomPrompt="1"/>
          </p:nvPr>
        </p:nvSpPr>
        <p:spPr>
          <a:xfrm>
            <a:off x="0" y="0"/>
            <a:ext cx="12192000" cy="731520"/>
          </a:xfrm>
        </p:spPr>
        <p:txBody>
          <a:bodyPr anchor="ctr">
            <a:normAutofit/>
          </a:bodyPr>
          <a:lstStyle>
            <a:lvl1pPr marL="0" marR="0" indent="0" algn="ctr" defTabSz="914400" rtl="0" eaLnBrk="1" fontAlgn="auto" latinLnBrk="0" hangingPunct="1">
              <a:lnSpc>
                <a:spcPct val="100000"/>
              </a:lnSpc>
              <a:spcBef>
                <a:spcPts val="0"/>
              </a:spcBef>
              <a:spcAft>
                <a:spcPts val="0"/>
              </a:spcAft>
              <a:buClrTx/>
              <a:buSzTx/>
              <a:buFontTx/>
              <a:buNone/>
              <a:tabLst/>
              <a:defRPr sz="44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0" i="0" u="none" strike="noStrike" kern="1200" cap="none" spc="0" normalizeH="0" baseline="0" noProof="0" dirty="0">
                <a:ln>
                  <a:noFill/>
                </a:ln>
                <a:solidFill>
                  <a:sysClr val="window" lastClr="FFFFFF"/>
                </a:solidFill>
                <a:effectLst/>
                <a:uLnTx/>
                <a:uFillTx/>
                <a:latin typeface="+mn-lt"/>
                <a:ea typeface="+mn-ea"/>
                <a:cs typeface="+mn-cs"/>
              </a:rPr>
              <a:t>TITLE</a:t>
            </a:r>
          </a:p>
        </p:txBody>
      </p:sp>
      <p:sp>
        <p:nvSpPr>
          <p:cNvPr id="18" name="Rectangle 17"/>
          <p:cNvSpPr/>
          <p:nvPr userDrawn="1"/>
        </p:nvSpPr>
        <p:spPr>
          <a:xfrm>
            <a:off x="0" y="0"/>
            <a:ext cx="12192000" cy="6858000"/>
          </a:xfrm>
          <a:prstGeom prst="rect">
            <a:avLst/>
          </a:prstGeom>
          <a:noFill/>
          <a:ln w="28575">
            <a:solidFill>
              <a:srgbClr val="5706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Content Placeholder 19"/>
          <p:cNvSpPr>
            <a:spLocks noGrp="1"/>
          </p:cNvSpPr>
          <p:nvPr>
            <p:ph sz="quarter" idx="11" hasCustomPrompt="1"/>
          </p:nvPr>
        </p:nvSpPr>
        <p:spPr>
          <a:xfrm>
            <a:off x="0" y="914399"/>
            <a:ext cx="12192000" cy="5339751"/>
          </a:xfrm>
        </p:spPr>
        <p:txBody>
          <a:bodyPr/>
          <a:lstStyle>
            <a:lvl1pPr marL="685800" indent="-228600">
              <a:buSzPct val="100000"/>
              <a:defRPr sz="3600"/>
            </a:lvl1pPr>
            <a:lvl2pPr marL="1143000" indent="-228600">
              <a:defRPr sz="3200"/>
            </a:lvl2pPr>
            <a:lvl3pPr marL="914400" indent="0">
              <a:buNone/>
              <a:defRPr/>
            </a:lvl3pPr>
          </a:lstStyle>
          <a:p>
            <a:pPr lvl="0"/>
            <a:r>
              <a:rPr lang="en-US" dirty="0"/>
              <a:t>Text </a:t>
            </a:r>
          </a:p>
          <a:p>
            <a:pPr lvl="0"/>
            <a:r>
              <a:rPr lang="en-US" dirty="0"/>
              <a:t>Text</a:t>
            </a:r>
          </a:p>
          <a:p>
            <a:pPr lvl="0"/>
            <a:r>
              <a:rPr lang="en-US" dirty="0"/>
              <a:t>Text</a:t>
            </a:r>
          </a:p>
          <a:p>
            <a:pPr lvl="1"/>
            <a:r>
              <a:rPr lang="en-US" dirty="0"/>
              <a:t>Text </a:t>
            </a:r>
          </a:p>
          <a:p>
            <a:pPr lvl="1"/>
            <a:r>
              <a:rPr lang="en-US" dirty="0"/>
              <a:t>Text</a:t>
            </a:r>
          </a:p>
          <a:p>
            <a:pPr lvl="1"/>
            <a:r>
              <a:rPr lang="en-US" dirty="0"/>
              <a:t>Text</a:t>
            </a:r>
          </a:p>
        </p:txBody>
      </p:sp>
      <p:sp>
        <p:nvSpPr>
          <p:cNvPr id="19" name="Rectangle 18"/>
          <p:cNvSpPr>
            <a:spLocks noChangeArrowheads="1"/>
          </p:cNvSpPr>
          <p:nvPr userDrawn="1"/>
        </p:nvSpPr>
        <p:spPr bwMode="auto">
          <a:xfrm>
            <a:off x="0" y="6405319"/>
            <a:ext cx="12192000" cy="457200"/>
          </a:xfrm>
          <a:prstGeom prst="rect">
            <a:avLst/>
          </a:prstGeom>
          <a:solidFill>
            <a:srgbClr val="57068C"/>
          </a:solidFill>
          <a:ln>
            <a:noFill/>
          </a:ln>
          <a:effectLst>
            <a:outerShdw blurRad="40000" dist="23000" dir="5400000" rotWithShape="0">
              <a:srgbClr val="808080">
                <a:alpha val="34999"/>
              </a:srgbClr>
            </a:outerShdw>
          </a:effectLst>
          <a:extLst/>
        </p:spPr>
        <p:txBody>
          <a:bodyPr anchor="ctr"/>
          <a:lstStyle/>
          <a:p>
            <a:pPr algn="ctr" defTabSz="914377">
              <a:defRPr/>
            </a:pPr>
            <a:endParaRPr lang="en-US" sz="2400" dirty="0">
              <a:solidFill>
                <a:prstClr val="white"/>
              </a:solidFill>
              <a:ea typeface="MS PGothic" pitchFamily="34" charset="-128"/>
            </a:endParaRPr>
          </a:p>
        </p:txBody>
      </p:sp>
      <p:pic>
        <p:nvPicPr>
          <p:cNvPr id="21" name="Picture 20" descr="C:\Users\Rondell\Desktop\Benchmark A\EG newlogo v4 2048x789.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harpenSoften amount="42000"/>
                    </a14:imgEffect>
                    <a14:imgEffect>
                      <a14:brightnessContrast bright="100000"/>
                    </a14:imgEffect>
                  </a14:imgLayer>
                </a14:imgProps>
              </a:ext>
              <a:ext uri="{28A0092B-C50C-407E-A947-70E740481C1C}">
                <a14:useLocalDpi xmlns:a14="http://schemas.microsoft.com/office/drawing/2010/main" val="0"/>
              </a:ext>
            </a:extLst>
          </a:blip>
          <a:srcRect l="6362" t="16378" r="6138" b="16362"/>
          <a:stretch/>
        </p:blipFill>
        <p:spPr bwMode="auto">
          <a:xfrm>
            <a:off x="11320272" y="6517360"/>
            <a:ext cx="772759" cy="228600"/>
          </a:xfrm>
          <a:prstGeom prst="rect">
            <a:avLst/>
          </a:prstGeom>
          <a:noFill/>
          <a:ln>
            <a:noFill/>
          </a:ln>
        </p:spPr>
      </p:pic>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72" y="6517360"/>
            <a:ext cx="1464469" cy="228600"/>
          </a:xfrm>
          <a:prstGeom prst="rect">
            <a:avLst/>
          </a:prstGeom>
        </p:spPr>
      </p:pic>
    </p:spTree>
    <p:extLst>
      <p:ext uri="{BB962C8B-B14F-4D97-AF65-F5344CB8AC3E}">
        <p14:creationId xmlns:p14="http://schemas.microsoft.com/office/powerpoint/2010/main" val="2927665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EC4E8-95F1-4BAF-9024-4DE4F8F5D4A5}" type="datetimeFigureOut">
              <a:rPr lang="en-US" smtClean="0"/>
              <a:t>1/31/2018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41DBA-AC74-4466-8E52-E461CACFA2F7}" type="slidenum">
              <a:rPr lang="en-US" smtClean="0"/>
              <a:t>‹#›</a:t>
            </a:fld>
            <a:endParaRPr lang="en-US" dirty="0"/>
          </a:p>
        </p:txBody>
      </p:sp>
    </p:spTree>
    <p:extLst>
      <p:ext uri="{BB962C8B-B14F-4D97-AF65-F5344CB8AC3E}">
        <p14:creationId xmlns:p14="http://schemas.microsoft.com/office/powerpoint/2010/main" val="364768329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43297"/>
            <a:ext cx="12192000" cy="3195881"/>
          </a:xfrm>
        </p:spPr>
        <p:txBody>
          <a:bodyPr/>
          <a:lstStyle/>
          <a:p>
            <a:r>
              <a:rPr lang="en-US" b="1" dirty="0"/>
              <a:t>Product Evaluation &amp; Quality Improvement</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8349" r="12230"/>
          <a:stretch/>
        </p:blipFill>
        <p:spPr>
          <a:xfrm rot="5400000">
            <a:off x="1299041" y="3449453"/>
            <a:ext cx="2637883" cy="2491091"/>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0443" r="14156"/>
          <a:stretch/>
        </p:blipFill>
        <p:spPr>
          <a:xfrm rot="5400000">
            <a:off x="8321436" y="3383092"/>
            <a:ext cx="2637884" cy="262381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2369" r="13775"/>
          <a:stretch/>
        </p:blipFill>
        <p:spPr>
          <a:xfrm rot="5400000">
            <a:off x="4777058" y="3355648"/>
            <a:ext cx="2637883" cy="2678701"/>
          </a:xfrm>
          <a:prstGeom prst="rect">
            <a:avLst/>
          </a:prstGeom>
        </p:spPr>
      </p:pic>
    </p:spTree>
    <p:extLst>
      <p:ext uri="{BB962C8B-B14F-4D97-AF65-F5344CB8AC3E}">
        <p14:creationId xmlns:p14="http://schemas.microsoft.com/office/powerpoint/2010/main" val="226238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lnSpc>
                <a:spcPct val="100000"/>
              </a:lnSpc>
              <a:buNone/>
            </a:pPr>
            <a:r>
              <a:rPr lang="en-US" b="1" dirty="0">
                <a:solidFill>
                  <a:srgbClr val="FF6600"/>
                </a:solidFill>
              </a:rPr>
              <a:t>Quality Improvement</a:t>
            </a:r>
          </a:p>
          <a:p>
            <a:pPr>
              <a:lnSpc>
                <a:spcPct val="100000"/>
              </a:lnSpc>
            </a:pPr>
            <a:r>
              <a:rPr lang="en-US" dirty="0"/>
              <a:t>Analyzing the design</a:t>
            </a:r>
          </a:p>
          <a:p>
            <a:pPr>
              <a:lnSpc>
                <a:spcPct val="100000"/>
              </a:lnSpc>
            </a:pPr>
            <a:r>
              <a:rPr lang="en-US" dirty="0"/>
              <a:t>Testing the design</a:t>
            </a:r>
          </a:p>
          <a:p>
            <a:pPr lvl="1">
              <a:lnSpc>
                <a:spcPct val="100000"/>
              </a:lnSpc>
            </a:pPr>
            <a:r>
              <a:rPr lang="en-US" dirty="0"/>
              <a:t>Through physical or mathematical modeling or computer modeling</a:t>
            </a:r>
          </a:p>
          <a:p>
            <a:pPr>
              <a:lnSpc>
                <a:spcPct val="100000"/>
              </a:lnSpc>
            </a:pPr>
            <a:r>
              <a:rPr lang="en-US" dirty="0"/>
              <a:t>Does the robot perform to standard?</a:t>
            </a:r>
          </a:p>
          <a:p>
            <a:pPr lvl="1">
              <a:lnSpc>
                <a:spcPct val="100000"/>
              </a:lnSpc>
            </a:pPr>
            <a:r>
              <a:rPr lang="en-US" dirty="0"/>
              <a:t>If no, what can be done to improve its functionality?</a:t>
            </a:r>
          </a:p>
          <a:p>
            <a:pPr lvl="1">
              <a:lnSpc>
                <a:spcPct val="100000"/>
              </a:lnSpc>
            </a:pPr>
            <a:r>
              <a:rPr lang="en-US" dirty="0"/>
              <a:t>If yes, what can be done to improve its performance beyond the standard?</a:t>
            </a:r>
          </a:p>
          <a:p>
            <a:pPr marL="457200" indent="0">
              <a:buNone/>
            </a:pPr>
            <a:endParaRPr lang="en-US" dirty="0"/>
          </a:p>
        </p:txBody>
      </p:sp>
    </p:spTree>
    <p:extLst>
      <p:ext uri="{BB962C8B-B14F-4D97-AF65-F5344CB8AC3E}">
        <p14:creationId xmlns:p14="http://schemas.microsoft.com/office/powerpoint/2010/main" val="393203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lnSpc>
                <a:spcPct val="150000"/>
              </a:lnSpc>
              <a:buNone/>
            </a:pPr>
            <a:r>
              <a:rPr lang="en-US" b="1" dirty="0">
                <a:solidFill>
                  <a:srgbClr val="FF6600"/>
                </a:solidFill>
              </a:rPr>
              <a:t>Reverse Engineering	</a:t>
            </a:r>
          </a:p>
          <a:p>
            <a:pPr>
              <a:lnSpc>
                <a:spcPct val="150000"/>
              </a:lnSpc>
            </a:pPr>
            <a:r>
              <a:rPr lang="en-US" dirty="0"/>
              <a:t>Understanding how a product functions</a:t>
            </a:r>
          </a:p>
          <a:p>
            <a:pPr lvl="1">
              <a:lnSpc>
                <a:spcPct val="150000"/>
              </a:lnSpc>
            </a:pPr>
            <a:r>
              <a:rPr lang="en-US" dirty="0"/>
              <a:t>Disassembly of said product</a:t>
            </a:r>
          </a:p>
          <a:p>
            <a:pPr lvl="1">
              <a:lnSpc>
                <a:spcPct val="150000"/>
              </a:lnSpc>
            </a:pPr>
            <a:r>
              <a:rPr lang="en-US" dirty="0"/>
              <a:t>Noting the key components</a:t>
            </a:r>
          </a:p>
          <a:p>
            <a:pPr>
              <a:lnSpc>
                <a:spcPct val="150000"/>
              </a:lnSpc>
            </a:pPr>
            <a:r>
              <a:rPr lang="en-US" dirty="0"/>
              <a:t>Carried out in both software and hardware fields</a:t>
            </a:r>
          </a:p>
        </p:txBody>
      </p:sp>
    </p:spTree>
    <p:extLst>
      <p:ext uri="{BB962C8B-B14F-4D97-AF65-F5344CB8AC3E}">
        <p14:creationId xmlns:p14="http://schemas.microsoft.com/office/powerpoint/2010/main" val="310493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00000"/>
              </a:lnSpc>
              <a:buNone/>
            </a:pPr>
            <a:r>
              <a:rPr lang="en-US" b="1" dirty="0">
                <a:solidFill>
                  <a:srgbClr val="FF6600"/>
                </a:solidFill>
              </a:rPr>
              <a:t>Sensors	</a:t>
            </a:r>
            <a:endParaRPr lang="en-US" dirty="0">
              <a:solidFill>
                <a:srgbClr val="FF6600"/>
              </a:solidFill>
            </a:endParaRPr>
          </a:p>
          <a:p>
            <a:pPr>
              <a:lnSpc>
                <a:spcPct val="100000"/>
              </a:lnSpc>
            </a:pPr>
            <a:r>
              <a:rPr lang="en-US" dirty="0">
                <a:solidFill>
                  <a:schemeClr val="tx1"/>
                </a:solidFill>
              </a:rPr>
              <a:t>Evaluates the robot’s surroundings</a:t>
            </a:r>
          </a:p>
          <a:p>
            <a:pPr>
              <a:lnSpc>
                <a:spcPct val="100000"/>
              </a:lnSpc>
            </a:pPr>
            <a:r>
              <a:rPr lang="en-US" dirty="0"/>
              <a:t>Creates inputs to control loops and switches</a:t>
            </a:r>
          </a:p>
          <a:p>
            <a:pPr>
              <a:lnSpc>
                <a:spcPct val="100000"/>
              </a:lnSpc>
            </a:pPr>
            <a:r>
              <a:rPr lang="en-US" dirty="0"/>
              <a:t>Three sensors used in this lab</a:t>
            </a:r>
          </a:p>
          <a:p>
            <a:pPr lvl="1">
              <a:lnSpc>
                <a:spcPct val="100000"/>
              </a:lnSpc>
            </a:pPr>
            <a:r>
              <a:rPr lang="en-US" dirty="0"/>
              <a:t>Light sensor (measures light properties)</a:t>
            </a:r>
          </a:p>
          <a:p>
            <a:pPr lvl="1">
              <a:lnSpc>
                <a:spcPct val="100000"/>
              </a:lnSpc>
            </a:pPr>
            <a:r>
              <a:rPr lang="en-US" dirty="0"/>
              <a:t>Gyro sensor (measures orientation)</a:t>
            </a:r>
          </a:p>
          <a:p>
            <a:pPr lvl="1">
              <a:lnSpc>
                <a:spcPct val="100000"/>
              </a:lnSpc>
            </a:pPr>
            <a:r>
              <a:rPr lang="en-US" dirty="0"/>
              <a:t>Ultrasonic sensor (measures distance)</a:t>
            </a:r>
          </a:p>
        </p:txBody>
      </p:sp>
    </p:spTree>
    <p:extLst>
      <p:ext uri="{BB962C8B-B14F-4D97-AF65-F5344CB8AC3E}">
        <p14:creationId xmlns:p14="http://schemas.microsoft.com/office/powerpoint/2010/main" val="60803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pPr marL="457200" indent="0" algn="ctr">
              <a:buNone/>
            </a:pPr>
            <a:r>
              <a:rPr lang="en-US" b="1" dirty="0">
                <a:solidFill>
                  <a:srgbClr val="FF6600"/>
                </a:solidFill>
              </a:rPr>
              <a:t>Sensors	</a:t>
            </a:r>
            <a:endParaRPr lang="en-US" dirty="0">
              <a:solidFill>
                <a:srgbClr val="FFC000"/>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257"/>
          <a:stretch/>
        </p:blipFill>
        <p:spPr>
          <a:xfrm>
            <a:off x="1084667" y="1984074"/>
            <a:ext cx="2803975" cy="2689526"/>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41064"/>
          <a:stretch/>
        </p:blipFill>
        <p:spPr>
          <a:xfrm>
            <a:off x="4667645" y="1991808"/>
            <a:ext cx="2754679" cy="268758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40126"/>
          <a:stretch/>
        </p:blipFill>
        <p:spPr>
          <a:xfrm>
            <a:off x="8271163" y="1991808"/>
            <a:ext cx="2726575" cy="2542776"/>
          </a:xfrm>
          <a:prstGeom prst="rect">
            <a:avLst/>
          </a:prstGeom>
        </p:spPr>
      </p:pic>
    </p:spTree>
    <p:extLst>
      <p:ext uri="{BB962C8B-B14F-4D97-AF65-F5344CB8AC3E}">
        <p14:creationId xmlns:p14="http://schemas.microsoft.com/office/powerpoint/2010/main" val="4016796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endParaRPr lang="en-US" dirty="0"/>
          </a:p>
          <a:p>
            <a:r>
              <a:rPr lang="en-US" dirty="0"/>
              <a:t>Switches perform different actions depending on the input</a:t>
            </a:r>
          </a:p>
          <a:p>
            <a:pPr lvl="1"/>
            <a:r>
              <a:rPr lang="en-US" dirty="0"/>
              <a:t>“If-else” statements</a:t>
            </a:r>
          </a:p>
          <a:p>
            <a:r>
              <a:rPr lang="en-US" dirty="0"/>
              <a:t>Loops continuously loop sections of code repeatedly until the end statement occurs</a:t>
            </a:r>
          </a:p>
          <a:p>
            <a:pPr lvl="1"/>
            <a:r>
              <a:rPr lang="en-US" dirty="0"/>
              <a:t>Set amount of time, distance from wall, etc.</a:t>
            </a:r>
          </a:p>
        </p:txBody>
      </p:sp>
    </p:spTree>
    <p:extLst>
      <p:ext uri="{BB962C8B-B14F-4D97-AF65-F5344CB8AC3E}">
        <p14:creationId xmlns:p14="http://schemas.microsoft.com/office/powerpoint/2010/main" val="198089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00000"/>
              </a:lnSpc>
              <a:buNone/>
            </a:pPr>
            <a:r>
              <a:rPr lang="en-US" b="1" dirty="0">
                <a:solidFill>
                  <a:srgbClr val="FF6600"/>
                </a:solidFill>
              </a:rPr>
              <a:t>Switches and Loops	</a:t>
            </a:r>
            <a:endParaRPr lang="en-US" dirty="0">
              <a:solidFill>
                <a:srgbClr val="FF6600"/>
              </a:solidFill>
            </a:endParaRPr>
          </a:p>
          <a:p>
            <a:pPr marL="457200" indent="0">
              <a:lnSpc>
                <a:spcPct val="100000"/>
              </a:lnSpc>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169" y="1659955"/>
            <a:ext cx="3973231" cy="431501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0" y="2197480"/>
            <a:ext cx="3860800" cy="2682113"/>
          </a:xfrm>
          <a:prstGeom prst="rect">
            <a:avLst/>
          </a:prstGeom>
        </p:spPr>
      </p:pic>
    </p:spTree>
    <p:extLst>
      <p:ext uri="{BB962C8B-B14F-4D97-AF65-F5344CB8AC3E}">
        <p14:creationId xmlns:p14="http://schemas.microsoft.com/office/powerpoint/2010/main" val="1765414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lstStyle/>
          <a:p>
            <a:endParaRPr lang="en-US" dirty="0"/>
          </a:p>
          <a:p>
            <a:pPr>
              <a:spcAft>
                <a:spcPts val="600"/>
              </a:spcAft>
            </a:pPr>
            <a:r>
              <a:rPr lang="en-US" dirty="0"/>
              <a:t>Ports 1, 2, 3, and 4 are for sensors and other inputs</a:t>
            </a:r>
          </a:p>
          <a:p>
            <a:pPr>
              <a:spcAft>
                <a:spcPts val="600"/>
              </a:spcAft>
            </a:pPr>
            <a:r>
              <a:rPr lang="en-US" dirty="0"/>
              <a:t>Ports A, B, C, and D are for motors and other outputs</a:t>
            </a:r>
          </a:p>
          <a:p>
            <a:pPr>
              <a:spcAft>
                <a:spcPts val="600"/>
              </a:spcAft>
            </a:pPr>
            <a:r>
              <a:rPr lang="en-US" b="1" dirty="0"/>
              <a:t>Port View</a:t>
            </a:r>
            <a:r>
              <a:rPr lang="en-US" dirty="0"/>
              <a:t> displays sensor readings in real-time on the EV3 brick</a:t>
            </a:r>
          </a:p>
          <a:p>
            <a:pPr lvl="1">
              <a:spcAft>
                <a:spcPts val="600"/>
              </a:spcAft>
            </a:pPr>
            <a:r>
              <a:rPr lang="en-US" dirty="0"/>
              <a:t>Ex. information for light intensity must be determined using port view to make the line-following code</a:t>
            </a:r>
          </a:p>
        </p:txBody>
      </p:sp>
    </p:spTree>
    <p:extLst>
      <p:ext uri="{BB962C8B-B14F-4D97-AF65-F5344CB8AC3E}">
        <p14:creationId xmlns:p14="http://schemas.microsoft.com/office/powerpoint/2010/main" val="220986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Materials</a:t>
            </a:r>
          </a:p>
        </p:txBody>
      </p:sp>
      <p:sp>
        <p:nvSpPr>
          <p:cNvPr id="3" name="Content Placeholder 2"/>
          <p:cNvSpPr>
            <a:spLocks noGrp="1"/>
          </p:cNvSpPr>
          <p:nvPr>
            <p:ph sz="quarter" idx="11"/>
          </p:nvPr>
        </p:nvSpPr>
        <p:spPr/>
        <p:txBody>
          <a:bodyPr/>
          <a:lstStyle/>
          <a:p>
            <a:pPr>
              <a:lnSpc>
                <a:spcPct val="150000"/>
              </a:lnSpc>
            </a:pPr>
            <a:r>
              <a:rPr lang="en-US" dirty="0"/>
              <a:t>Mindstorms Kit w/ Pre-Built Robot</a:t>
            </a:r>
          </a:p>
          <a:p>
            <a:pPr>
              <a:lnSpc>
                <a:spcPct val="150000"/>
              </a:lnSpc>
            </a:pPr>
            <a:r>
              <a:rPr lang="en-US" dirty="0"/>
              <a:t>Computer with Mindstorms Software</a:t>
            </a:r>
          </a:p>
          <a:p>
            <a:pPr>
              <a:lnSpc>
                <a:spcPct val="150000"/>
              </a:lnSpc>
            </a:pPr>
            <a:r>
              <a:rPr lang="en-US" dirty="0"/>
              <a:t>Mini-Course w/ Distance and Angle Markings</a:t>
            </a:r>
          </a:p>
        </p:txBody>
      </p:sp>
    </p:spTree>
    <p:extLst>
      <p:ext uri="{BB962C8B-B14F-4D97-AF65-F5344CB8AC3E}">
        <p14:creationId xmlns:p14="http://schemas.microsoft.com/office/powerpoint/2010/main" val="428464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Course Diagram</a:t>
            </a:r>
          </a:p>
        </p:txBody>
      </p:sp>
      <p:sp>
        <p:nvSpPr>
          <p:cNvPr id="5" name="TextBox 4"/>
          <p:cNvSpPr txBox="1"/>
          <p:nvPr/>
        </p:nvSpPr>
        <p:spPr>
          <a:xfrm>
            <a:off x="8343900" y="2899172"/>
            <a:ext cx="3613638" cy="646331"/>
          </a:xfrm>
          <a:prstGeom prst="rect">
            <a:avLst/>
          </a:prstGeom>
          <a:noFill/>
        </p:spPr>
        <p:txBody>
          <a:bodyPr wrap="square" rtlCol="0">
            <a:spAutoFit/>
          </a:bodyPr>
          <a:lstStyle/>
          <a:p>
            <a:r>
              <a:rPr lang="en-US" sz="3600" dirty="0"/>
              <a:t>Red = Section 1</a:t>
            </a:r>
          </a:p>
        </p:txBody>
      </p:sp>
      <p:pic>
        <p:nvPicPr>
          <p:cNvPr id="4" name="Picture 3">
            <a:extLst>
              <a:ext uri="{FF2B5EF4-FFF2-40B4-BE49-F238E27FC236}">
                <a16:creationId xmlns:a16="http://schemas.microsoft.com/office/drawing/2014/main" id="{3283B824-1DC1-4CDD-9795-E8FC221A5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589" y="1587235"/>
            <a:ext cx="7316958" cy="3728755"/>
          </a:xfrm>
          <a:prstGeom prst="rect">
            <a:avLst/>
          </a:prstGeom>
        </p:spPr>
      </p:pic>
      <p:sp>
        <p:nvSpPr>
          <p:cNvPr id="7" name="Rectangle 6">
            <a:extLst>
              <a:ext uri="{FF2B5EF4-FFF2-40B4-BE49-F238E27FC236}">
                <a16:creationId xmlns:a16="http://schemas.microsoft.com/office/drawing/2014/main" id="{D8D10411-D651-4D73-88CB-61EF48C97D57}"/>
              </a:ext>
            </a:extLst>
          </p:cNvPr>
          <p:cNvSpPr/>
          <p:nvPr/>
        </p:nvSpPr>
        <p:spPr>
          <a:xfrm>
            <a:off x="1617785" y="3545503"/>
            <a:ext cx="298938" cy="481374"/>
          </a:xfrm>
          <a:prstGeom prst="rect">
            <a:avLst/>
          </a:prstGeom>
          <a:solidFill>
            <a:srgbClr val="1C1E1B"/>
          </a:solidFill>
          <a:ln>
            <a:solidFill>
              <a:srgbClr val="1C1D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C4D915-94D6-41E3-81C6-C8E977D0B695}"/>
              </a:ext>
            </a:extLst>
          </p:cNvPr>
          <p:cNvSpPr/>
          <p:nvPr/>
        </p:nvSpPr>
        <p:spPr>
          <a:xfrm>
            <a:off x="3414347" y="3545503"/>
            <a:ext cx="298938" cy="481374"/>
          </a:xfrm>
          <a:prstGeom prst="rect">
            <a:avLst/>
          </a:prstGeom>
          <a:solidFill>
            <a:srgbClr val="2A2C29"/>
          </a:solidFill>
          <a:ln>
            <a:solidFill>
              <a:srgbClr val="2A2C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53171-6805-4E69-BB6A-2FC7E322854D}"/>
              </a:ext>
            </a:extLst>
          </p:cNvPr>
          <p:cNvSpPr/>
          <p:nvPr/>
        </p:nvSpPr>
        <p:spPr>
          <a:xfrm>
            <a:off x="5178671" y="3545503"/>
            <a:ext cx="298938" cy="481374"/>
          </a:xfrm>
          <a:prstGeom prst="rect">
            <a:avLst/>
          </a:prstGeom>
          <a:solidFill>
            <a:srgbClr val="4C4C4A"/>
          </a:solidFill>
          <a:ln>
            <a:solidFill>
              <a:srgbClr val="4C4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2103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Overview</a:t>
            </a:r>
          </a:p>
        </p:txBody>
      </p:sp>
      <p:sp>
        <p:nvSpPr>
          <p:cNvPr id="3" name="Content Placeholder 2"/>
          <p:cNvSpPr>
            <a:spLocks noGrp="1"/>
          </p:cNvSpPr>
          <p:nvPr>
            <p:ph sz="quarter" idx="11"/>
          </p:nvPr>
        </p:nvSpPr>
        <p:spPr/>
        <p:txBody>
          <a:bodyPr>
            <a:normAutofit/>
          </a:bodyPr>
          <a:lstStyle/>
          <a:p>
            <a:pPr>
              <a:lnSpc>
                <a:spcPct val="100000"/>
              </a:lnSpc>
            </a:pPr>
            <a:r>
              <a:rPr lang="en-US" dirty="0"/>
              <a:t>Run four trials per test using fixed robot</a:t>
            </a:r>
          </a:p>
          <a:p>
            <a:pPr lvl="1">
              <a:lnSpc>
                <a:spcPct val="100000"/>
              </a:lnSpc>
            </a:pPr>
            <a:r>
              <a:rPr lang="en-US" dirty="0"/>
              <a:t>Section 1 with modified design – no sensors</a:t>
            </a:r>
          </a:p>
          <a:p>
            <a:pPr lvl="1">
              <a:lnSpc>
                <a:spcPct val="100000"/>
              </a:lnSpc>
            </a:pPr>
            <a:r>
              <a:rPr lang="en-US" dirty="0"/>
              <a:t>Section 1 with modified design – with sensors</a:t>
            </a:r>
          </a:p>
          <a:p>
            <a:pPr>
              <a:lnSpc>
                <a:spcPct val="100000"/>
              </a:lnSpc>
              <a:spcAft>
                <a:spcPts val="600"/>
              </a:spcAft>
            </a:pPr>
            <a:r>
              <a:rPr lang="en-US" dirty="0"/>
              <a:t>Compete in a trial of the whole course to travel the most tiles as possible</a:t>
            </a:r>
          </a:p>
          <a:p>
            <a:pPr>
              <a:lnSpc>
                <a:spcPct val="100000"/>
              </a:lnSpc>
              <a:spcAft>
                <a:spcPts val="600"/>
              </a:spcAft>
            </a:pPr>
            <a:r>
              <a:rPr lang="en-US" dirty="0"/>
              <a:t>Determine if robot meets the 80% EG Standard for accuracy and the acceptable tolerances for precision</a:t>
            </a:r>
          </a:p>
        </p:txBody>
      </p:sp>
    </p:spTree>
    <p:extLst>
      <p:ext uri="{BB962C8B-B14F-4D97-AF65-F5344CB8AC3E}">
        <p14:creationId xmlns:p14="http://schemas.microsoft.com/office/powerpoint/2010/main" val="573158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Overview</a:t>
            </a:r>
          </a:p>
        </p:txBody>
      </p:sp>
      <p:sp>
        <p:nvSpPr>
          <p:cNvPr id="3" name="Content Placeholder 2"/>
          <p:cNvSpPr>
            <a:spLocks noGrp="1"/>
          </p:cNvSpPr>
          <p:nvPr>
            <p:ph sz="quarter" idx="11"/>
          </p:nvPr>
        </p:nvSpPr>
        <p:spPr/>
        <p:txBody>
          <a:bodyPr>
            <a:normAutofit lnSpcReduction="10000"/>
          </a:bodyPr>
          <a:lstStyle/>
          <a:p>
            <a:pPr>
              <a:lnSpc>
                <a:spcPct val="150000"/>
              </a:lnSpc>
            </a:pPr>
            <a:r>
              <a:rPr lang="en-US" dirty="0"/>
              <a:t>Objective</a:t>
            </a:r>
          </a:p>
          <a:p>
            <a:pPr>
              <a:lnSpc>
                <a:spcPct val="150000"/>
              </a:lnSpc>
            </a:pPr>
            <a:r>
              <a:rPr lang="en-US" dirty="0"/>
              <a:t>Background Information</a:t>
            </a:r>
          </a:p>
          <a:p>
            <a:pPr>
              <a:lnSpc>
                <a:spcPct val="150000"/>
              </a:lnSpc>
            </a:pPr>
            <a:r>
              <a:rPr lang="en-US" dirty="0"/>
              <a:t>Materials</a:t>
            </a:r>
          </a:p>
          <a:p>
            <a:pPr>
              <a:lnSpc>
                <a:spcPct val="150000"/>
              </a:lnSpc>
            </a:pPr>
            <a:r>
              <a:rPr lang="en-US" dirty="0"/>
              <a:t>Procedure</a:t>
            </a:r>
          </a:p>
          <a:p>
            <a:pPr>
              <a:lnSpc>
                <a:spcPct val="150000"/>
              </a:lnSpc>
            </a:pPr>
            <a:r>
              <a:rPr lang="en-US" dirty="0"/>
              <a:t>Report</a:t>
            </a:r>
          </a:p>
          <a:p>
            <a:pPr>
              <a:lnSpc>
                <a:spcPct val="150000"/>
              </a:lnSpc>
            </a:pPr>
            <a:r>
              <a:rPr lang="en-US" dirty="0"/>
              <a:t>Closing</a:t>
            </a:r>
          </a:p>
        </p:txBody>
      </p:sp>
      <p:pic>
        <p:nvPicPr>
          <p:cNvPr id="4" name="Picture 3" descr="http://www.brand5.com/blog/wp-content/uploads/2010/08/check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8251" y="1915969"/>
            <a:ext cx="4291609" cy="333660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71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Hardcoding</a:t>
            </a:r>
          </a:p>
        </p:txBody>
      </p:sp>
      <p:sp>
        <p:nvSpPr>
          <p:cNvPr id="3" name="Content Placeholder 2"/>
          <p:cNvSpPr>
            <a:spLocks noGrp="1"/>
          </p:cNvSpPr>
          <p:nvPr>
            <p:ph sz="quarter" idx="11"/>
          </p:nvPr>
        </p:nvSpPr>
        <p:spPr/>
        <p:txBody>
          <a:bodyPr>
            <a:normAutofit lnSpcReduction="10000"/>
          </a:bodyPr>
          <a:lstStyle/>
          <a:p>
            <a:pPr>
              <a:lnSpc>
                <a:spcPct val="100000"/>
              </a:lnSpc>
            </a:pPr>
            <a:r>
              <a:rPr lang="en-US" dirty="0"/>
              <a:t>Create distance/angle test program following the manual instructions</a:t>
            </a:r>
          </a:p>
          <a:p>
            <a:pPr lvl="1">
              <a:lnSpc>
                <a:spcPct val="100000"/>
              </a:lnSpc>
            </a:pPr>
            <a:r>
              <a:rPr lang="en-US" b="1" dirty="0"/>
              <a:t>Only for Section 1</a:t>
            </a:r>
          </a:p>
          <a:p>
            <a:pPr>
              <a:lnSpc>
                <a:spcPct val="100000"/>
              </a:lnSpc>
            </a:pPr>
            <a:r>
              <a:rPr lang="en-US" dirty="0"/>
              <a:t>Test different values to find optimal settings</a:t>
            </a:r>
          </a:p>
          <a:p>
            <a:pPr lvl="1">
              <a:lnSpc>
                <a:spcPct val="100000"/>
              </a:lnSpc>
            </a:pPr>
            <a:r>
              <a:rPr lang="en-US" dirty="0"/>
              <a:t>Rotations, time, power, etc.</a:t>
            </a:r>
          </a:p>
          <a:p>
            <a:pPr>
              <a:lnSpc>
                <a:spcPct val="100000"/>
              </a:lnSpc>
            </a:pPr>
            <a:r>
              <a:rPr lang="en-US" dirty="0"/>
              <a:t>Conduct </a:t>
            </a:r>
            <a:r>
              <a:rPr lang="en-US" b="1" dirty="0"/>
              <a:t>four</a:t>
            </a:r>
            <a:r>
              <a:rPr lang="en-US" dirty="0"/>
              <a:t> trials once ideal settings are found</a:t>
            </a:r>
          </a:p>
          <a:p>
            <a:pPr lvl="1">
              <a:lnSpc>
                <a:spcPct val="100000"/>
              </a:lnSpc>
            </a:pPr>
            <a:r>
              <a:rPr lang="en-US" dirty="0"/>
              <a:t>Distance &amp; Angle Deviation results are recorded simultaneously in the Datasheet template</a:t>
            </a:r>
          </a:p>
          <a:p>
            <a:pPr>
              <a:lnSpc>
                <a:spcPct val="100000"/>
              </a:lnSpc>
            </a:pPr>
            <a:r>
              <a:rPr lang="en-US" dirty="0"/>
              <a:t>Take screenshots of code</a:t>
            </a:r>
          </a:p>
        </p:txBody>
      </p:sp>
    </p:spTree>
    <p:extLst>
      <p:ext uri="{BB962C8B-B14F-4D97-AF65-F5344CB8AC3E}">
        <p14:creationId xmlns:p14="http://schemas.microsoft.com/office/powerpoint/2010/main" val="408480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Sensors Coding</a:t>
            </a:r>
          </a:p>
        </p:txBody>
      </p:sp>
      <p:sp>
        <p:nvSpPr>
          <p:cNvPr id="3" name="Content Placeholder 2"/>
          <p:cNvSpPr>
            <a:spLocks noGrp="1"/>
          </p:cNvSpPr>
          <p:nvPr>
            <p:ph sz="quarter" idx="11"/>
          </p:nvPr>
        </p:nvSpPr>
        <p:spPr/>
        <p:txBody>
          <a:bodyPr>
            <a:normAutofit fontScale="92500" lnSpcReduction="10000"/>
          </a:bodyPr>
          <a:lstStyle/>
          <a:p>
            <a:pPr>
              <a:lnSpc>
                <a:spcPct val="100000"/>
              </a:lnSpc>
            </a:pPr>
            <a:r>
              <a:rPr lang="en-US" dirty="0"/>
              <a:t>Assess data collected and any observations</a:t>
            </a:r>
          </a:p>
          <a:p>
            <a:pPr>
              <a:lnSpc>
                <a:spcPct val="100000"/>
              </a:lnSpc>
            </a:pPr>
            <a:r>
              <a:rPr lang="en-US" dirty="0"/>
              <a:t>Consider how it works</a:t>
            </a:r>
          </a:p>
          <a:p>
            <a:pPr lvl="1">
              <a:lnSpc>
                <a:spcPct val="100000"/>
              </a:lnSpc>
            </a:pPr>
            <a:r>
              <a:rPr lang="en-US" dirty="0"/>
              <a:t>What can the sensors on the robot accomplish that hardcoding can’t?</a:t>
            </a:r>
          </a:p>
          <a:p>
            <a:pPr>
              <a:lnSpc>
                <a:spcPct val="100000"/>
              </a:lnSpc>
            </a:pPr>
            <a:r>
              <a:rPr lang="en-US" dirty="0"/>
              <a:t>Make necessary adjustments by adding sensors to the code following the manual’s instructions</a:t>
            </a:r>
          </a:p>
          <a:p>
            <a:pPr lvl="1">
              <a:lnSpc>
                <a:spcPct val="100000"/>
              </a:lnSpc>
            </a:pPr>
            <a:r>
              <a:rPr lang="en-US" dirty="0"/>
              <a:t>Find optimal values for sensors</a:t>
            </a:r>
          </a:p>
          <a:p>
            <a:pPr>
              <a:lnSpc>
                <a:spcPct val="100000"/>
              </a:lnSpc>
            </a:pPr>
            <a:r>
              <a:rPr lang="en-US" dirty="0"/>
              <a:t>Retest using modified code for </a:t>
            </a:r>
            <a:r>
              <a:rPr lang="en-US" b="1" dirty="0"/>
              <a:t>four trials </a:t>
            </a:r>
            <a:r>
              <a:rPr lang="en-US" dirty="0"/>
              <a:t>and record data into Datasheet</a:t>
            </a:r>
          </a:p>
          <a:p>
            <a:pPr>
              <a:lnSpc>
                <a:spcPct val="100000"/>
              </a:lnSpc>
            </a:pPr>
            <a:r>
              <a:rPr lang="en-US" dirty="0"/>
              <a:t>Take screenshots of code</a:t>
            </a:r>
          </a:p>
        </p:txBody>
      </p:sp>
    </p:spTree>
    <p:extLst>
      <p:ext uri="{BB962C8B-B14F-4D97-AF65-F5344CB8AC3E}">
        <p14:creationId xmlns:p14="http://schemas.microsoft.com/office/powerpoint/2010/main" val="1185337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Data</a:t>
            </a:r>
          </a:p>
        </p:txBody>
      </p:sp>
      <p:sp>
        <p:nvSpPr>
          <p:cNvPr id="3" name="Content Placeholder 2"/>
          <p:cNvSpPr>
            <a:spLocks noGrp="1"/>
          </p:cNvSpPr>
          <p:nvPr>
            <p:ph sz="quarter" idx="11"/>
          </p:nvPr>
        </p:nvSpPr>
        <p:spPr/>
        <p:txBody>
          <a:bodyPr>
            <a:normAutofit/>
          </a:bodyPr>
          <a:lstStyle/>
          <a:p>
            <a:pPr>
              <a:lnSpc>
                <a:spcPct val="100000"/>
              </a:lnSpc>
            </a:pPr>
            <a:r>
              <a:rPr lang="en-US" dirty="0"/>
              <a:t>Tabulate raw data in the Datasheet</a:t>
            </a:r>
          </a:p>
          <a:p>
            <a:pPr lvl="1">
              <a:lnSpc>
                <a:spcPct val="100000"/>
              </a:lnSpc>
            </a:pPr>
            <a:r>
              <a:rPr lang="en-US" dirty="0"/>
              <a:t>Download the template by clicking the text in the manual</a:t>
            </a:r>
          </a:p>
          <a:p>
            <a:pPr marL="914400" lvl="1" indent="0">
              <a:lnSpc>
                <a:spcPct val="100000"/>
              </a:lnSpc>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595" y="2603450"/>
            <a:ext cx="9002196" cy="2459616"/>
          </a:xfrm>
          <a:prstGeom prst="rect">
            <a:avLst/>
          </a:prstGeom>
        </p:spPr>
      </p:pic>
    </p:spTree>
    <p:extLst>
      <p:ext uri="{BB962C8B-B14F-4D97-AF65-F5344CB8AC3E}">
        <p14:creationId xmlns:p14="http://schemas.microsoft.com/office/powerpoint/2010/main" val="163984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Results</a:t>
            </a:r>
          </a:p>
        </p:txBody>
      </p:sp>
      <p:sp>
        <p:nvSpPr>
          <p:cNvPr id="3" name="Content Placeholder 2"/>
          <p:cNvSpPr>
            <a:spLocks noGrp="1"/>
          </p:cNvSpPr>
          <p:nvPr>
            <p:ph sz="quarter" idx="11"/>
          </p:nvPr>
        </p:nvSpPr>
        <p:spPr/>
        <p:txBody>
          <a:bodyPr/>
          <a:lstStyle/>
          <a:p>
            <a:r>
              <a:rPr lang="en-US" dirty="0"/>
              <a:t>Tabulate results for each test in a chart:</a:t>
            </a:r>
          </a:p>
          <a:p>
            <a:endParaRPr lang="en-US" dirty="0"/>
          </a:p>
          <a:p>
            <a:endParaRPr lang="en-US" dirty="0"/>
          </a:p>
          <a:p>
            <a:endParaRPr lang="en-US" dirty="0"/>
          </a:p>
          <a:p>
            <a:endParaRPr lang="en-US" dirty="0"/>
          </a:p>
          <a:p>
            <a:r>
              <a:rPr lang="en-US" dirty="0"/>
              <a:t>2 charts total</a:t>
            </a:r>
          </a:p>
          <a:p>
            <a:r>
              <a:rPr lang="en-US" dirty="0"/>
              <a:t>It must pass all accuracy tests at a percentage of </a:t>
            </a:r>
            <a:r>
              <a:rPr lang="en-US" dirty="0">
                <a:solidFill>
                  <a:srgbClr val="FF6600"/>
                </a:solidFill>
              </a:rPr>
              <a:t>at least 80% </a:t>
            </a:r>
            <a:r>
              <a:rPr lang="en-US" dirty="0"/>
              <a:t>and </a:t>
            </a:r>
            <a:r>
              <a:rPr lang="en-US" dirty="0">
                <a:solidFill>
                  <a:srgbClr val="FF6600"/>
                </a:solidFill>
              </a:rPr>
              <a:t>meet the acceptable tolerances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4408034"/>
              </p:ext>
            </p:extLst>
          </p:nvPr>
        </p:nvGraphicFramePr>
        <p:xfrm>
          <a:off x="135466" y="1954305"/>
          <a:ext cx="11870267" cy="1737360"/>
        </p:xfrm>
        <a:graphic>
          <a:graphicData uri="http://schemas.openxmlformats.org/drawingml/2006/table">
            <a:tbl>
              <a:tblPr firstRow="1" bandRow="1">
                <a:tableStyleId>{5C22544A-7EE6-4342-B048-85BDC9FD1C3A}</a:tableStyleId>
              </a:tblPr>
              <a:tblGrid>
                <a:gridCol w="2286001">
                  <a:extLst>
                    <a:ext uri="{9D8B030D-6E8A-4147-A177-3AD203B41FA5}">
                      <a16:colId xmlns:a16="http://schemas.microsoft.com/office/drawing/2014/main" val="20000"/>
                    </a:ext>
                  </a:extLst>
                </a:gridCol>
                <a:gridCol w="1557866">
                  <a:extLst>
                    <a:ext uri="{9D8B030D-6E8A-4147-A177-3AD203B41FA5}">
                      <a16:colId xmlns:a16="http://schemas.microsoft.com/office/drawing/2014/main" val="20001"/>
                    </a:ext>
                  </a:extLst>
                </a:gridCol>
                <a:gridCol w="1100667">
                  <a:extLst>
                    <a:ext uri="{9D8B030D-6E8A-4147-A177-3AD203B41FA5}">
                      <a16:colId xmlns:a16="http://schemas.microsoft.com/office/drawing/2014/main" val="20002"/>
                    </a:ext>
                  </a:extLst>
                </a:gridCol>
                <a:gridCol w="1608667">
                  <a:extLst>
                    <a:ext uri="{9D8B030D-6E8A-4147-A177-3AD203B41FA5}">
                      <a16:colId xmlns:a16="http://schemas.microsoft.com/office/drawing/2014/main" val="20003"/>
                    </a:ext>
                  </a:extLst>
                </a:gridCol>
                <a:gridCol w="1619217">
                  <a:extLst>
                    <a:ext uri="{9D8B030D-6E8A-4147-A177-3AD203B41FA5}">
                      <a16:colId xmlns:a16="http://schemas.microsoft.com/office/drawing/2014/main" val="20004"/>
                    </a:ext>
                  </a:extLst>
                </a:gridCol>
                <a:gridCol w="1739171">
                  <a:extLst>
                    <a:ext uri="{9D8B030D-6E8A-4147-A177-3AD203B41FA5}">
                      <a16:colId xmlns:a16="http://schemas.microsoft.com/office/drawing/2014/main" val="20005"/>
                    </a:ext>
                  </a:extLst>
                </a:gridCol>
                <a:gridCol w="1958678">
                  <a:extLst>
                    <a:ext uri="{9D8B030D-6E8A-4147-A177-3AD203B41FA5}">
                      <a16:colId xmlns:a16="http://schemas.microsoft.com/office/drawing/2014/main" val="20006"/>
                    </a:ext>
                  </a:extLst>
                </a:gridCol>
              </a:tblGrid>
              <a:tr h="352113">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 Acc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Pass/Fail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Tolerance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solidFill>
                            <a:schemeClr val="tx1"/>
                          </a:solidFill>
                          <a:latin typeface="Arial" panose="020B0604020202020204" pitchFamily="34" charset="0"/>
                          <a:cs typeface="Arial" panose="020B0604020202020204" pitchFamily="34" charset="0"/>
                        </a:rPr>
                        <a:t>Pass/Fail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en-US" sz="2400" dirty="0">
                          <a:solidFill>
                            <a:schemeClr val="tx1"/>
                          </a:solidFill>
                          <a:latin typeface="Arial" panose="020B0604020202020204" pitchFamily="34" charset="0"/>
                          <a:cs typeface="Arial" panose="020B0604020202020204" pitchFamily="34" charset="0"/>
                        </a:rPr>
                        <a:t>Distance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solidFill>
                            <a:schemeClr val="tx1"/>
                          </a:solidFill>
                          <a:latin typeface="Arial" panose="020B0604020202020204" pitchFamily="34" charset="0"/>
                          <a:cs typeface="Arial" panose="020B0604020202020204" pitchFamily="34" charset="0"/>
                        </a:rPr>
                        <a:t>Angle of Deviation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6336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Procedure - Competition</a:t>
            </a:r>
          </a:p>
        </p:txBody>
      </p:sp>
      <mc:AlternateContent xmlns:mc="http://schemas.openxmlformats.org/markup-compatibility/2006">
        <mc:Choice xmlns:a14="http://schemas.microsoft.com/office/drawing/2010/main" Requires="a14">
          <p:sp>
            <p:nvSpPr>
              <p:cNvPr id="3" name="Content Placeholder 2"/>
              <p:cNvSpPr>
                <a:spLocks noGrp="1"/>
              </p:cNvSpPr>
              <p:nvPr>
                <p:ph sz="quarter" idx="11"/>
              </p:nvPr>
            </p:nvSpPr>
            <p:spPr>
              <a:xfrm>
                <a:off x="0" y="1028699"/>
                <a:ext cx="12192000" cy="5161085"/>
              </a:xfrm>
            </p:spPr>
            <p:txBody>
              <a:bodyPr>
                <a:normAutofit fontScale="92500" lnSpcReduction="20000"/>
              </a:bodyPr>
              <a:lstStyle/>
              <a:p>
                <a:r>
                  <a:rPr lang="en-US" dirty="0"/>
                  <a:t>Create a line of code utilizing sensors to travel the </a:t>
                </a:r>
                <a:r>
                  <a:rPr lang="en-US" b="1" dirty="0"/>
                  <a:t>entirety </a:t>
                </a:r>
                <a:r>
                  <a:rPr lang="en-US" dirty="0"/>
                  <a:t>of the course</a:t>
                </a:r>
              </a:p>
              <a:p>
                <a:r>
                  <a:rPr lang="en-US" dirty="0"/>
                  <a:t>The robot cannot be physically modified before the competition</a:t>
                </a:r>
              </a:p>
              <a:p>
                <a:r>
                  <a:rPr lang="en-US" dirty="0"/>
                  <a:t>The team with the highest competition ratio wins</a:t>
                </a:r>
              </a:p>
              <a:p>
                <a:r>
                  <a:rPr lang="en-US" dirty="0"/>
                  <a:t>Average distance and average angle of deviation must be from the same category (either Hardcoding OR Sensors, not both)</a:t>
                </a:r>
              </a:p>
              <a:p>
                <a:pPr marL="457200" indent="0">
                  <a:buNone/>
                </a:pPr>
                <a:endParaRPr lang="en-US" dirty="0"/>
              </a:p>
              <a:p>
                <a:pPr marL="4572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𝐶𝑅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𝑑𝑖𝑠𝑡𝑎𝑛𝑐𝑒</m:t>
                                  </m:r>
                                </m:sub>
                              </m:sSub>
                              <m:r>
                                <a:rPr lang="en-US" b="0" i="1" smtClean="0">
                                  <a:latin typeface="Cambria Math" panose="02040503050406030204" pitchFamily="18" charset="0"/>
                                </a:rPr>
                                <m:t>−5</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𝑎𝑛𝑔𝑙𝑒</m:t>
                                  </m:r>
                                </m:sub>
                              </m:sSub>
                              <m:r>
                                <a:rPr lang="en-US" b="0" i="1" smtClean="0">
                                  <a:latin typeface="Cambria Math" panose="02040503050406030204" pitchFamily="18" charset="0"/>
                                </a:rPr>
                                <m:t>−360</m:t>
                              </m:r>
                            </m:e>
                          </m:d>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𝑡𝑖𝑙𝑒𝑠</m:t>
                          </m:r>
                        </m:sub>
                      </m:sSub>
                      <m:r>
                        <a:rPr lang="en-US" b="0" i="1" smtClean="0">
                          <a:latin typeface="Cambria Math" panose="02040503050406030204" pitchFamily="18" charset="0"/>
                        </a:rPr>
                        <m:t> </m:t>
                      </m:r>
                    </m:oMath>
                  </m:oMathPara>
                </a14:m>
                <a:endParaRPr lang="en-US" dirty="0"/>
              </a:p>
              <a:p>
                <a:pPr marL="457200" indent="0" algn="ctr">
                  <a:buNone/>
                </a:pPr>
                <a:endParaRPr lang="en-US" dirty="0"/>
              </a:p>
              <a:p>
                <a:pPr marL="45720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1"/>
              </p:nvPr>
            </p:nvSpPr>
            <p:spPr>
              <a:xfrm>
                <a:off x="0" y="1028699"/>
                <a:ext cx="12192000" cy="5161085"/>
              </a:xfrm>
              <a:blipFill>
                <a:blip r:embed="rId2"/>
                <a:stretch>
                  <a:fillRect t="-4492" r="-1150"/>
                </a:stretch>
              </a:blipFill>
            </p:spPr>
            <p:txBody>
              <a:bodyPr/>
              <a:lstStyle/>
              <a:p>
                <a:r>
                  <a:rPr lang="en-US">
                    <a:noFill/>
                  </a:rPr>
                  <a:t> </a:t>
                </a:r>
              </a:p>
            </p:txBody>
          </p:sp>
        </mc:Fallback>
      </mc:AlternateContent>
    </p:spTree>
    <p:extLst>
      <p:ext uri="{BB962C8B-B14F-4D97-AF65-F5344CB8AC3E}">
        <p14:creationId xmlns:p14="http://schemas.microsoft.com/office/powerpoint/2010/main" val="3413498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Report</a:t>
            </a:r>
          </a:p>
        </p:txBody>
      </p:sp>
      <p:sp>
        <p:nvSpPr>
          <p:cNvPr id="3" name="Content Placeholder 2"/>
          <p:cNvSpPr>
            <a:spLocks noGrp="1"/>
          </p:cNvSpPr>
          <p:nvPr>
            <p:ph sz="quarter" idx="11"/>
          </p:nvPr>
        </p:nvSpPr>
        <p:spPr/>
        <p:txBody>
          <a:bodyPr>
            <a:normAutofit lnSpcReduction="10000"/>
          </a:bodyPr>
          <a:lstStyle/>
          <a:p>
            <a:pPr>
              <a:lnSpc>
                <a:spcPct val="150000"/>
              </a:lnSpc>
            </a:pPr>
            <a:r>
              <a:rPr lang="en-US" dirty="0"/>
              <a:t>Individual lab report</a:t>
            </a:r>
          </a:p>
          <a:p>
            <a:pPr>
              <a:lnSpc>
                <a:spcPct val="150000"/>
              </a:lnSpc>
            </a:pPr>
            <a:r>
              <a:rPr lang="en-US" dirty="0"/>
              <a:t>Title page</a:t>
            </a:r>
          </a:p>
          <a:p>
            <a:pPr>
              <a:lnSpc>
                <a:spcPct val="150000"/>
              </a:lnSpc>
            </a:pPr>
            <a:r>
              <a:rPr lang="en-US" dirty="0"/>
              <a:t>Discussion topics in the manual</a:t>
            </a:r>
          </a:p>
          <a:p>
            <a:pPr>
              <a:lnSpc>
                <a:spcPct val="150000"/>
              </a:lnSpc>
            </a:pPr>
            <a:r>
              <a:rPr lang="en-US" b="1" dirty="0"/>
              <a:t>MUST</a:t>
            </a:r>
            <a:r>
              <a:rPr lang="en-US" dirty="0"/>
              <a:t> include spreadsheet with test results, competition results, standard, average, accuracy, and precision</a:t>
            </a:r>
            <a:endParaRPr lang="en-US" b="1" dirty="0"/>
          </a:p>
        </p:txBody>
      </p:sp>
    </p:spTree>
    <p:extLst>
      <p:ext uri="{BB962C8B-B14F-4D97-AF65-F5344CB8AC3E}">
        <p14:creationId xmlns:p14="http://schemas.microsoft.com/office/powerpoint/2010/main" val="2744794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Presentation</a:t>
            </a:r>
          </a:p>
        </p:txBody>
      </p:sp>
      <p:sp>
        <p:nvSpPr>
          <p:cNvPr id="3" name="Content Placeholder 2"/>
          <p:cNvSpPr>
            <a:spLocks noGrp="1"/>
          </p:cNvSpPr>
          <p:nvPr>
            <p:ph sz="quarter" idx="11"/>
          </p:nvPr>
        </p:nvSpPr>
        <p:spPr/>
        <p:txBody>
          <a:bodyPr/>
          <a:lstStyle/>
          <a:p>
            <a:pPr>
              <a:lnSpc>
                <a:spcPct val="150000"/>
              </a:lnSpc>
            </a:pPr>
            <a:r>
              <a:rPr lang="en-US" dirty="0"/>
              <a:t>Team presentation</a:t>
            </a:r>
          </a:p>
          <a:p>
            <a:pPr>
              <a:lnSpc>
                <a:spcPct val="150000"/>
              </a:lnSpc>
            </a:pPr>
            <a:r>
              <a:rPr lang="en-US" dirty="0"/>
              <a:t>Follow “Assignment” guidelines on EG Manual</a:t>
            </a:r>
          </a:p>
          <a:p>
            <a:pPr>
              <a:lnSpc>
                <a:spcPct val="150000"/>
              </a:lnSpc>
            </a:pPr>
            <a:r>
              <a:rPr lang="en-US" dirty="0"/>
              <a:t>Include photos of robot</a:t>
            </a:r>
          </a:p>
          <a:p>
            <a:pPr>
              <a:lnSpc>
                <a:spcPct val="150000"/>
              </a:lnSpc>
            </a:pPr>
            <a:r>
              <a:rPr lang="en-US" dirty="0"/>
              <a:t>Include screenshots of all code</a:t>
            </a:r>
          </a:p>
        </p:txBody>
      </p:sp>
    </p:spTree>
    <p:extLst>
      <p:ext uri="{BB962C8B-B14F-4D97-AF65-F5344CB8AC3E}">
        <p14:creationId xmlns:p14="http://schemas.microsoft.com/office/powerpoint/2010/main" val="3997176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Closing</a:t>
            </a:r>
          </a:p>
        </p:txBody>
      </p:sp>
      <p:sp>
        <p:nvSpPr>
          <p:cNvPr id="3" name="Content Placeholder 2"/>
          <p:cNvSpPr>
            <a:spLocks noGrp="1"/>
          </p:cNvSpPr>
          <p:nvPr>
            <p:ph sz="quarter" idx="11"/>
          </p:nvPr>
        </p:nvSpPr>
        <p:spPr/>
        <p:txBody>
          <a:bodyPr/>
          <a:lstStyle/>
          <a:p>
            <a:pPr>
              <a:lnSpc>
                <a:spcPct val="100000"/>
              </a:lnSpc>
            </a:pPr>
            <a:r>
              <a:rPr lang="en-US" dirty="0"/>
              <a:t>Share tasks – each team member should take a turn building the code</a:t>
            </a:r>
          </a:p>
          <a:p>
            <a:pPr>
              <a:lnSpc>
                <a:spcPct val="100000"/>
              </a:lnSpc>
            </a:pPr>
            <a:r>
              <a:rPr lang="en-US" dirty="0"/>
              <a:t>Have all original data signed by a TA</a:t>
            </a:r>
          </a:p>
          <a:p>
            <a:pPr>
              <a:lnSpc>
                <a:spcPct val="100000"/>
              </a:lnSpc>
            </a:pPr>
            <a:r>
              <a:rPr lang="en-US" dirty="0"/>
              <a:t>Remember to submit all work electronically</a:t>
            </a:r>
          </a:p>
          <a:p>
            <a:pPr>
              <a:lnSpc>
                <a:spcPct val="100000"/>
              </a:lnSpc>
            </a:pPr>
            <a:r>
              <a:rPr lang="en-US" dirty="0"/>
              <a:t>Return all unused materials to TAs</a:t>
            </a:r>
          </a:p>
        </p:txBody>
      </p:sp>
    </p:spTree>
    <p:extLst>
      <p:ext uri="{BB962C8B-B14F-4D97-AF65-F5344CB8AC3E}">
        <p14:creationId xmlns:p14="http://schemas.microsoft.com/office/powerpoint/2010/main" val="261680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Product Evaluation &amp; Quality Improvement</a:t>
            </a:r>
          </a:p>
        </p:txBody>
      </p:sp>
      <p:sp>
        <p:nvSpPr>
          <p:cNvPr id="3" name="Content Placeholder 2"/>
          <p:cNvSpPr>
            <a:spLocks noGrp="1"/>
          </p:cNvSpPr>
          <p:nvPr>
            <p:ph sz="quarter" idx="11"/>
          </p:nvPr>
        </p:nvSpPr>
        <p:spPr/>
        <p:txBody>
          <a:bodyPr/>
          <a:lstStyle/>
          <a:p>
            <a:pPr marL="457189" indent="0" algn="ctr"/>
            <a:endParaRPr lang="en-US" dirty="0"/>
          </a:p>
          <a:p>
            <a:pPr marL="457189" indent="0" algn="ctr"/>
            <a:endParaRPr lang="en-US" sz="4000" dirty="0"/>
          </a:p>
          <a:p>
            <a:pPr marL="457189" indent="0" algn="ctr">
              <a:buNone/>
            </a:pPr>
            <a:r>
              <a:rPr lang="en-US" sz="4000" dirty="0"/>
              <a:t>QUESTIONS?</a:t>
            </a:r>
          </a:p>
        </p:txBody>
      </p:sp>
      <p:pic>
        <p:nvPicPr>
          <p:cNvPr id="4" name="Picture 4" descr="CAI197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31681" y="3584273"/>
            <a:ext cx="2423787" cy="24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AI197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27767" y="3584273"/>
            <a:ext cx="2423787" cy="242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1337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Objective</a:t>
            </a:r>
          </a:p>
        </p:txBody>
      </p:sp>
      <p:sp>
        <p:nvSpPr>
          <p:cNvPr id="3" name="Content Placeholder 2"/>
          <p:cNvSpPr>
            <a:spLocks noGrp="1"/>
          </p:cNvSpPr>
          <p:nvPr>
            <p:ph sz="quarter" idx="11"/>
          </p:nvPr>
        </p:nvSpPr>
        <p:spPr/>
        <p:txBody>
          <a:bodyPr>
            <a:normAutofit fontScale="92500" lnSpcReduction="20000"/>
          </a:bodyPr>
          <a:lstStyle/>
          <a:p>
            <a:pPr>
              <a:lnSpc>
                <a:spcPct val="150000"/>
              </a:lnSpc>
            </a:pPr>
            <a:r>
              <a:rPr lang="en-US" dirty="0"/>
              <a:t>Construct, analyze, and repair a pre-designed robot for hardware flaws (Pre-Lab)</a:t>
            </a:r>
          </a:p>
          <a:p>
            <a:pPr>
              <a:lnSpc>
                <a:spcPct val="150000"/>
              </a:lnSpc>
            </a:pPr>
            <a:r>
              <a:rPr lang="en-US" dirty="0"/>
              <a:t>Create two codes for the fixed robot and test it against the EG standards for accuracy and precision</a:t>
            </a:r>
          </a:p>
          <a:p>
            <a:pPr>
              <a:lnSpc>
                <a:spcPct val="150000"/>
              </a:lnSpc>
            </a:pPr>
            <a:r>
              <a:rPr lang="en-US" dirty="0"/>
              <a:t>Emphasize the importance of product evaluation</a:t>
            </a:r>
          </a:p>
          <a:p>
            <a:pPr>
              <a:lnSpc>
                <a:spcPct val="150000"/>
              </a:lnSpc>
            </a:pPr>
            <a:r>
              <a:rPr lang="en-US" dirty="0"/>
              <a:t>Utilize sensors to demonstrate differences between hardcoding and sensors coding</a:t>
            </a:r>
          </a:p>
          <a:p>
            <a:pPr marL="457200" indent="0">
              <a:lnSpc>
                <a:spcPct val="150000"/>
              </a:lnSpc>
              <a:buNone/>
            </a:pPr>
            <a:endParaRPr lang="en-US" dirty="0"/>
          </a:p>
        </p:txBody>
      </p:sp>
    </p:spTree>
    <p:extLst>
      <p:ext uri="{BB962C8B-B14F-4D97-AF65-F5344CB8AC3E}">
        <p14:creationId xmlns:p14="http://schemas.microsoft.com/office/powerpoint/2010/main" val="125428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a:bodyPr>
          <a:lstStyle/>
          <a:p>
            <a:pPr marL="457200" indent="0" algn="ctr">
              <a:lnSpc>
                <a:spcPct val="110000"/>
              </a:lnSpc>
              <a:buNone/>
            </a:pPr>
            <a:r>
              <a:rPr lang="en-US" b="1" dirty="0">
                <a:solidFill>
                  <a:srgbClr val="FF6600"/>
                </a:solidFill>
              </a:rPr>
              <a:t>Design Analysis</a:t>
            </a:r>
          </a:p>
          <a:p>
            <a:pPr>
              <a:lnSpc>
                <a:spcPct val="110000"/>
              </a:lnSpc>
            </a:pPr>
            <a:r>
              <a:rPr lang="en-US" dirty="0"/>
              <a:t>Engineers perform prototype testing</a:t>
            </a:r>
          </a:p>
          <a:p>
            <a:pPr lvl="1">
              <a:lnSpc>
                <a:spcPct val="110000"/>
              </a:lnSpc>
            </a:pPr>
            <a:r>
              <a:rPr lang="en-US" dirty="0"/>
              <a:t>Look for improvement suggestions</a:t>
            </a:r>
          </a:p>
          <a:p>
            <a:pPr lvl="1">
              <a:lnSpc>
                <a:spcPct val="110000"/>
              </a:lnSpc>
            </a:pPr>
            <a:r>
              <a:rPr lang="en-US" dirty="0"/>
              <a:t>Continuously improves product quality</a:t>
            </a:r>
          </a:p>
          <a:p>
            <a:pPr>
              <a:lnSpc>
                <a:spcPct val="110000"/>
              </a:lnSpc>
            </a:pPr>
            <a:r>
              <a:rPr lang="en-US" dirty="0"/>
              <a:t>Tests are performed to a company standard</a:t>
            </a:r>
          </a:p>
          <a:p>
            <a:pPr lvl="1">
              <a:lnSpc>
                <a:spcPct val="110000"/>
              </a:lnSpc>
            </a:pPr>
            <a:r>
              <a:rPr lang="en-US" dirty="0"/>
              <a:t>If the standard is met, the product is acceptable</a:t>
            </a:r>
          </a:p>
          <a:p>
            <a:pPr lvl="1">
              <a:lnSpc>
                <a:spcPct val="110000"/>
              </a:lnSpc>
            </a:pPr>
            <a:r>
              <a:rPr lang="en-US" dirty="0"/>
              <a:t>If standard not met, product may be redesigned or withdrawn</a:t>
            </a:r>
          </a:p>
        </p:txBody>
      </p:sp>
    </p:spTree>
    <p:extLst>
      <p:ext uri="{BB962C8B-B14F-4D97-AF65-F5344CB8AC3E}">
        <p14:creationId xmlns:p14="http://schemas.microsoft.com/office/powerpoint/2010/main" val="337996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sp>
        <p:nvSpPr>
          <p:cNvPr id="3" name="Content Placeholder 2"/>
          <p:cNvSpPr>
            <a:spLocks noGrp="1"/>
          </p:cNvSpPr>
          <p:nvPr>
            <p:ph sz="quarter" idx="11"/>
          </p:nvPr>
        </p:nvSpPr>
        <p:spPr/>
        <p:txBody>
          <a:bodyPr>
            <a:normAutofit fontScale="92500" lnSpcReduction="10000"/>
          </a:bodyPr>
          <a:lstStyle/>
          <a:p>
            <a:pPr>
              <a:lnSpc>
                <a:spcPct val="150000"/>
              </a:lnSpc>
            </a:pPr>
            <a:r>
              <a:rPr lang="en-US" b="1" dirty="0">
                <a:solidFill>
                  <a:srgbClr val="FF6600"/>
                </a:solidFill>
              </a:rPr>
              <a:t>Accuracy</a:t>
            </a:r>
          </a:p>
          <a:p>
            <a:pPr lvl="1">
              <a:lnSpc>
                <a:spcPct val="150000"/>
              </a:lnSpc>
            </a:pPr>
            <a:r>
              <a:rPr lang="en-US" dirty="0"/>
              <a:t>Comparison of the average of the results to the standard</a:t>
            </a:r>
          </a:p>
          <a:p>
            <a:pPr>
              <a:lnSpc>
                <a:spcPct val="150000"/>
              </a:lnSpc>
            </a:pPr>
            <a:r>
              <a:rPr lang="en-US" b="1" dirty="0">
                <a:solidFill>
                  <a:srgbClr val="FF6600"/>
                </a:solidFill>
              </a:rPr>
              <a:t>Precision</a:t>
            </a:r>
            <a:endParaRPr lang="en-US" dirty="0">
              <a:solidFill>
                <a:srgbClr val="FF6600"/>
              </a:solidFill>
            </a:endParaRPr>
          </a:p>
          <a:p>
            <a:pPr lvl="1">
              <a:lnSpc>
                <a:spcPct val="150000"/>
              </a:lnSpc>
            </a:pPr>
            <a:r>
              <a:rPr lang="en-US" dirty="0"/>
              <a:t>Repeatability of the results</a:t>
            </a:r>
          </a:p>
          <a:p>
            <a:pPr lvl="1">
              <a:lnSpc>
                <a:spcPct val="150000"/>
              </a:lnSpc>
            </a:pPr>
            <a:r>
              <a:rPr lang="en-US" dirty="0"/>
              <a:t>How close are the results to each other?</a:t>
            </a:r>
          </a:p>
          <a:p>
            <a:pPr>
              <a:lnSpc>
                <a:spcPct val="150000"/>
              </a:lnSpc>
            </a:pPr>
            <a:r>
              <a:rPr lang="en-US" b="1" dirty="0">
                <a:solidFill>
                  <a:srgbClr val="FF6600"/>
                </a:solidFill>
              </a:rPr>
              <a:t>Tolerance</a:t>
            </a:r>
          </a:p>
          <a:p>
            <a:pPr lvl="1">
              <a:lnSpc>
                <a:spcPct val="150000"/>
              </a:lnSpc>
            </a:pPr>
            <a:r>
              <a:rPr lang="en-US" dirty="0"/>
              <a:t>The precision standard set by the manufacturer</a:t>
            </a:r>
          </a:p>
        </p:txBody>
      </p:sp>
    </p:spTree>
    <p:extLst>
      <p:ext uri="{BB962C8B-B14F-4D97-AF65-F5344CB8AC3E}">
        <p14:creationId xmlns:p14="http://schemas.microsoft.com/office/powerpoint/2010/main" val="2567423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9602"/>
          <a:stretch/>
        </p:blipFill>
        <p:spPr>
          <a:xfrm>
            <a:off x="1097184" y="1399657"/>
            <a:ext cx="9997631" cy="4166750"/>
          </a:xfrm>
          <a:prstGeom prst="rect">
            <a:avLst/>
          </a:prstGeom>
        </p:spPr>
      </p:pic>
    </p:spTree>
    <p:extLst>
      <p:ext uri="{BB962C8B-B14F-4D97-AF65-F5344CB8AC3E}">
        <p14:creationId xmlns:p14="http://schemas.microsoft.com/office/powerpoint/2010/main" val="89695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marL="457200" indent="0">
                  <a:buNone/>
                </a:pPr>
                <a:br>
                  <a:rPr lang="en-US" i="1"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𝐴𝑐𝑐</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𝑝</m:t>
                                      </m:r>
                                    </m:sub>
                                  </m:sSub>
                                </m:e>
                              </m:d>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m:t>
                                  </m:r>
                                </m:sub>
                              </m:sSub>
                            </m:den>
                          </m:f>
                        </m:e>
                      </m:d>
                      <m:r>
                        <a:rPr lang="en-US" b="0" i="1" smtClean="0">
                          <a:latin typeface="Cambria Math" panose="02040503050406030204" pitchFamily="18" charset="0"/>
                          <a:ea typeface="Cambria Math" panose="02040503050406030204" pitchFamily="18" charset="0"/>
                        </a:rPr>
                        <m:t>×100</m:t>
                      </m:r>
                    </m:oMath>
                  </m:oMathPara>
                </a14:m>
                <a:endParaRPr lang="en-US" b="0" dirty="0">
                  <a:ea typeface="Cambria Math" panose="02040503050406030204" pitchFamily="18" charset="0"/>
                </a:endParaRPr>
              </a:p>
              <a:p>
                <a:pPr marL="457200" indent="0" algn="ctr">
                  <a:buNone/>
                </a:pPr>
                <a:endParaRPr lang="en-US" dirty="0"/>
              </a:p>
              <a:p>
                <a:pPr marL="457200" indent="0">
                  <a:buNone/>
                </a:pPr>
                <a:r>
                  <a:rPr lang="en-US" dirty="0"/>
                  <a:t>Where    </a:t>
                </a:r>
                <a:r>
                  <a:rPr lang="en-US" i="1" dirty="0">
                    <a:solidFill>
                      <a:srgbClr val="FF6600"/>
                    </a:solidFill>
                  </a:rPr>
                  <a:t>%Acc</a:t>
                </a:r>
                <a:r>
                  <a:rPr lang="en-US" dirty="0">
                    <a:solidFill>
                      <a:srgbClr val="FF6600"/>
                    </a:solidFill>
                  </a:rPr>
                  <a:t> </a:t>
                </a:r>
                <a:r>
                  <a:rPr lang="en-US" dirty="0"/>
                  <a:t>= Percent Accuracy</a:t>
                </a:r>
              </a:p>
              <a:p>
                <a:pPr marL="457200" indent="0">
                  <a:buNone/>
                </a:pPr>
                <a:r>
                  <a:rPr lang="en-US" i="1" dirty="0"/>
                  <a:t>                    </a:t>
                </a:r>
                <a:r>
                  <a:rPr lang="en-US" i="1" dirty="0">
                    <a:solidFill>
                      <a:srgbClr val="FF6600"/>
                    </a:solidFill>
                  </a:rPr>
                  <a:t>Ps</a:t>
                </a:r>
                <a:r>
                  <a:rPr lang="en-US" i="1" dirty="0"/>
                  <a:t> </a:t>
                </a:r>
                <a:r>
                  <a:rPr lang="en-US" dirty="0"/>
                  <a:t>= Standard Value</a:t>
                </a:r>
              </a:p>
              <a:p>
                <a:pPr marL="457200" indent="0">
                  <a:buNone/>
                </a:pPr>
                <a:r>
                  <a:rPr lang="en-US" i="1" dirty="0"/>
                  <a:t>                    </a:t>
                </a:r>
                <a:r>
                  <a:rPr lang="en-US" i="1" dirty="0">
                    <a:solidFill>
                      <a:srgbClr val="FF6600"/>
                    </a:solidFill>
                  </a:rPr>
                  <a:t>Ap</a:t>
                </a:r>
                <a:r>
                  <a:rPr lang="en-US" dirty="0">
                    <a:solidFill>
                      <a:srgbClr val="FF6600"/>
                    </a:solidFill>
                  </a:rPr>
                  <a:t> </a:t>
                </a:r>
                <a:r>
                  <a:rPr lang="en-US" dirty="0"/>
                  <a:t>= Average of Measured Values</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9803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normAutofit/>
              </a:bodyPr>
              <a:lstStyle/>
              <a:p>
                <a:pPr marL="457200" indent="0">
                  <a:buNone/>
                </a:pPr>
                <a:br>
                  <a:rPr lang="en-US" i="1" dirty="0">
                    <a:latin typeface="Cambria Math" panose="02040503050406030204" pitchFamily="18" charset="0"/>
                    <a:ea typeface="Cambria Math" panose="02040503050406030204" pitchFamily="18" charset="0"/>
                  </a:rPr>
                </a:br>
                <a:r>
                  <a:rPr lang="en-US" i="1" dirty="0">
                    <a:latin typeface="Cambria Math" panose="02040503050406030204" pitchFamily="18" charset="0"/>
                    <a:ea typeface="Cambria Math" panose="02040503050406030204" pitchFamily="18" charset="0"/>
                  </a:rPr>
                  <a:t>Precision</a:t>
                </a:r>
                <a:r>
                  <a:rPr lang="en-US" b="1" i="1" dirty="0">
                    <a:latin typeface="Cambria Math" panose="02040503050406030204" pitchFamily="18" charset="0"/>
                    <a:ea typeface="Cambria Math" panose="02040503050406030204" pitchFamily="18" charset="0"/>
                  </a:rPr>
                  <a:t> </a:t>
                </a:r>
                <a:r>
                  <a:rPr lang="en-US" dirty="0">
                    <a:latin typeface="Cambria Math" panose="02040503050406030204" pitchFamily="18" charset="0"/>
                    <a:ea typeface="Cambria Math" panose="02040503050406030204" pitchFamily="18" charset="0"/>
                  </a:rPr>
                  <a:t>must be less than or equal to the tolerance set by EG standards:</a:t>
                </a:r>
              </a:p>
              <a:p>
                <a:pPr marL="457200" indent="0">
                  <a:buNone/>
                </a:pPr>
                <a14:m>
                  <m:oMathPara xmlns:m="http://schemas.openxmlformats.org/officeDocument/2006/math">
                    <m:oMathParaPr>
                      <m:jc m:val="centerGroup"/>
                    </m:oMathParaPr>
                    <m:oMath xmlns:m="http://schemas.openxmlformats.org/officeDocument/2006/math">
                      <m:r>
                        <m:rPr>
                          <m:nor/>
                        </m:rPr>
                        <a:rPr lang="en-US" dirty="0"/>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h𝑖𝑔h</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𝑙𝑜𝑤</m:t>
                                  </m:r>
                                </m:sub>
                              </m:sSub>
                            </m:e>
                          </m:d>
                        </m:num>
                        <m:den>
                          <m:r>
                            <a:rPr lang="en-US" b="0" i="1" smtClean="0">
                              <a:latin typeface="Cambria Math" panose="02040503050406030204" pitchFamily="18" charset="0"/>
                              <a:ea typeface="Cambria Math" panose="02040503050406030204" pitchFamily="18" charset="0"/>
                            </a:rPr>
                            <m:t>2</m:t>
                          </m:r>
                        </m:den>
                      </m:f>
                    </m:oMath>
                  </m:oMathPara>
                </a14:m>
                <a:endParaRPr lang="en-US" b="0" dirty="0">
                  <a:ea typeface="Cambria Math" panose="02040503050406030204" pitchFamily="18" charset="0"/>
                </a:endParaRPr>
              </a:p>
              <a:p>
                <a:pPr marL="457200" indent="0" algn="ctr">
                  <a:buNone/>
                </a:pPr>
                <a:endParaRPr lang="en-US" dirty="0"/>
              </a:p>
              <a:p>
                <a:pPr marL="457200" indent="0">
                  <a:buNone/>
                </a:pPr>
                <a:r>
                  <a:rPr lang="en-US" dirty="0"/>
                  <a:t>For distance test: T = ± 1cm</a:t>
                </a:r>
              </a:p>
              <a:p>
                <a:pPr marL="457200" indent="0">
                  <a:buNone/>
                </a:pPr>
                <a:r>
                  <a:rPr lang="en-US" dirty="0"/>
                  <a:t>For angle deviation test: T = ± 10 degrees</a:t>
                </a:r>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r="-1050"/>
                </a:stretch>
              </a:blipFill>
            </p:spPr>
            <p:txBody>
              <a:bodyPr/>
              <a:lstStyle/>
              <a:p>
                <a:r>
                  <a:rPr lang="en-US">
                    <a:noFill/>
                  </a:rPr>
                  <a:t> </a:t>
                </a:r>
              </a:p>
            </p:txBody>
          </p:sp>
        </mc:Fallback>
      </mc:AlternateContent>
    </p:spTree>
    <p:extLst>
      <p:ext uri="{BB962C8B-B14F-4D97-AF65-F5344CB8AC3E}">
        <p14:creationId xmlns:p14="http://schemas.microsoft.com/office/powerpoint/2010/main" val="191990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19608" y="2192933"/>
            <a:ext cx="200927" cy="246715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p:txBody>
          <a:bodyPr>
            <a:normAutofit lnSpcReduction="10000"/>
          </a:bodyPr>
          <a:lstStyle/>
          <a:p>
            <a:r>
              <a:rPr lang="en-US" dirty="0"/>
              <a:t>Background Information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1"/>
              </p:nvPr>
            </p:nvSpPr>
            <p:spPr/>
            <p:txBody>
              <a:bodyPr/>
              <a:lstStyle/>
              <a:p>
                <a:pPr>
                  <a:lnSpc>
                    <a:spcPct val="100000"/>
                  </a:lnSpc>
                </a:pPr>
                <a:r>
                  <a:rPr lang="en-US" b="1" dirty="0"/>
                  <a:t>The standards for this lab are set from the beginning:</a:t>
                </a:r>
              </a:p>
              <a:p>
                <a:pPr>
                  <a:lnSpc>
                    <a:spcPct val="100000"/>
                  </a:lnSpc>
                </a:pPr>
                <a:r>
                  <a:rPr lang="en-US" b="1" dirty="0">
                    <a:solidFill>
                      <a:srgbClr val="FF6600"/>
                    </a:solidFill>
                  </a:rPr>
                  <a:t>Distance Test</a:t>
                </a:r>
                <a:endParaRPr lang="en-US" dirty="0">
                  <a:solidFill>
                    <a:srgbClr val="FF6600"/>
                  </a:solidFill>
                </a:endParaRPr>
              </a:p>
              <a:p>
                <a:pPr lvl="1">
                  <a:lnSpc>
                    <a:spcPct val="150000"/>
                  </a:lnSpc>
                  <a:spcBef>
                    <a:spcPts val="0"/>
                  </a:spcBef>
                </a:pPr>
                <a14:m>
                  <m:oMath xmlns:m="http://schemas.openxmlformats.org/officeDocument/2006/math">
                    <m:sSub>
                      <m:sSubPr>
                        <m:ctrlPr>
                          <a:rPr lang="en-US" b="0" i="1" dirty="0" smtClean="0">
                            <a:latin typeface="Cambria Math" panose="02040503050406030204" pitchFamily="18" charset="0"/>
                            <a:ea typeface="Cambria Math" panose="02040503050406030204" pitchFamily="18" charset="0"/>
                          </a:rPr>
                        </m:ctrlPr>
                      </m:sSubPr>
                      <m:e>
                        <m:r>
                          <m:rPr>
                            <m:sty m:val="p"/>
                          </m:rPr>
                          <a:rPr lang="en-US" i="0" dirty="0" smtClean="0">
                            <a:latin typeface="Cambria Math" panose="02040503050406030204" pitchFamily="18" charset="0"/>
                            <a:ea typeface="Cambria Math" panose="02040503050406030204" pitchFamily="18" charset="0"/>
                          </a:rPr>
                          <m:t>P</m:t>
                        </m:r>
                      </m:e>
                      <m:sub>
                        <m:r>
                          <m:rPr>
                            <m:sty m:val="p"/>
                          </m:rPr>
                          <a:rPr lang="en-US" b="0" i="0" dirty="0" smtClean="0">
                            <a:latin typeface="Cambria Math" panose="02040503050406030204" pitchFamily="18" charset="0"/>
                            <a:ea typeface="Cambria Math" panose="02040503050406030204" pitchFamily="18" charset="0"/>
                          </a:rPr>
                          <m:t>s</m:t>
                        </m:r>
                      </m:sub>
                    </m:sSub>
                    <m:r>
                      <a:rPr lang="en-US" i="1" dirty="0" smtClean="0">
                        <a:latin typeface="Cambria Math" panose="02040503050406030204" pitchFamily="18" charset="0"/>
                        <a:ea typeface="Cambria Math" panose="02040503050406030204" pitchFamily="18" charset="0"/>
                      </a:rPr>
                      <m:t> = 5</m:t>
                    </m:r>
                    <m:r>
                      <a:rPr lang="en-US" i="1" dirty="0" smtClean="0">
                        <a:latin typeface="Cambria Math" panose="02040503050406030204" pitchFamily="18" charset="0"/>
                        <a:ea typeface="Cambria Math" panose="02040503050406030204" pitchFamily="18" charset="0"/>
                      </a:rPr>
                      <m:t>𝑐𝑚</m:t>
                    </m:r>
                  </m:oMath>
                </a14:m>
                <a:endParaRPr lang="en-US" dirty="0">
                  <a:ea typeface="Cambria Math" panose="02040503050406030204" pitchFamily="18" charset="0"/>
                </a:endParaRPr>
              </a:p>
              <a:p>
                <a:pPr>
                  <a:lnSpc>
                    <a:spcPct val="100000"/>
                  </a:lnSpc>
                </a:pPr>
                <a:r>
                  <a:rPr lang="en-US" b="1" dirty="0">
                    <a:solidFill>
                      <a:srgbClr val="FF6600"/>
                    </a:solidFill>
                  </a:rPr>
                  <a:t>Angle Deviation Test</a:t>
                </a:r>
                <a:endParaRPr lang="en-US" dirty="0">
                  <a:solidFill>
                    <a:srgbClr val="FF6600"/>
                  </a:solidFill>
                </a:endParaRPr>
              </a:p>
              <a:p>
                <a:pPr lvl="1">
                  <a:lnSpc>
                    <a:spcPct val="150000"/>
                  </a:lnSpc>
                  <a:spcBef>
                    <a:spcPts val="0"/>
                  </a:spcBef>
                </a:pP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P</m:t>
                        </m:r>
                      </m:e>
                      <m:sub>
                        <m:r>
                          <m:rPr>
                            <m:sty m:val="p"/>
                          </m:rPr>
                          <a:rPr lang="en-US">
                            <a:latin typeface="Cambria Math" panose="02040503050406030204" pitchFamily="18" charset="0"/>
                          </a:rPr>
                          <m:t>s</m:t>
                        </m:r>
                      </m:sub>
                    </m:sSub>
                    <m:r>
                      <a:rPr lang="en-US">
                        <a:latin typeface="Cambria Math" panose="02040503050406030204" pitchFamily="18" charset="0"/>
                      </a:rPr>
                      <m:t>=</m:t>
                    </m:r>
                    <m:r>
                      <a:rPr lang="en-US" b="0" i="0" smtClean="0">
                        <a:latin typeface="Cambria Math" panose="02040503050406030204" pitchFamily="18" charset="0"/>
                      </a:rPr>
                      <m:t>360</m:t>
                    </m:r>
                    <m:r>
                      <a:rPr lang="en-US" b="0" i="1" smtClean="0">
                        <a:latin typeface="Cambria Math" panose="02040503050406030204" pitchFamily="18" charset="0"/>
                        <a:ea typeface="Cambria Math" panose="02040503050406030204" pitchFamily="18" charset="0"/>
                      </a:rPr>
                      <m:t>°</m:t>
                    </m:r>
                  </m:oMath>
                </a14:m>
                <a:endParaRPr lang="en-US" b="1" dirty="0"/>
              </a:p>
            </p:txBody>
          </p:sp>
        </mc:Choice>
        <mc:Fallback xmlns="">
          <p:sp>
            <p:nvSpPr>
              <p:cNvPr id="3" name="Content Placeholder 2"/>
              <p:cNvSpPr>
                <a:spLocks noGrp="1" noRot="1" noChangeAspect="1" noMove="1" noResize="1" noEditPoints="1" noAdjustHandles="1" noChangeArrowheads="1" noChangeShapeType="1" noTextEdit="1"/>
              </p:cNvSpPr>
              <p:nvPr>
                <p:ph sz="quarter" idx="11"/>
              </p:nvPr>
            </p:nvSpPr>
            <p:spPr>
              <a:blipFill>
                <a:blip r:embed="rId2"/>
                <a:stretch>
                  <a:fillRect t="-1712"/>
                </a:stretch>
              </a:blipFill>
            </p:spPr>
            <p:txBody>
              <a:bodyPr/>
              <a:lstStyle/>
              <a:p>
                <a:r>
                  <a:rPr lang="en-US">
                    <a:noFill/>
                  </a:rPr>
                  <a:t> </a:t>
                </a:r>
              </a:p>
            </p:txBody>
          </p:sp>
        </mc:Fallback>
      </mc:AlternateContent>
      <p:sp>
        <p:nvSpPr>
          <p:cNvPr id="6" name="Rectangle 5"/>
          <p:cNvSpPr/>
          <p:nvPr/>
        </p:nvSpPr>
        <p:spPr>
          <a:xfrm>
            <a:off x="6627956" y="2192934"/>
            <a:ext cx="2777705" cy="2467155"/>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02603" y="3295629"/>
            <a:ext cx="2828409" cy="26176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a:stCxn id="28" idx="1"/>
          </p:cNvCxnSpPr>
          <p:nvPr/>
        </p:nvCxnSpPr>
        <p:spPr>
          <a:xfrm>
            <a:off x="6602603" y="3426511"/>
            <a:ext cx="2390428"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1"/>
          </p:cNvCxnSpPr>
          <p:nvPr/>
        </p:nvCxnSpPr>
        <p:spPr>
          <a:xfrm flipV="1">
            <a:off x="6602603" y="2794195"/>
            <a:ext cx="2212628" cy="632316"/>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993031" y="2192934"/>
            <a:ext cx="0" cy="2467155"/>
          </a:xfrm>
          <a:prstGeom prst="line">
            <a:avLst/>
          </a:prstGeom>
          <a:ln w="1905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815231" y="2799275"/>
            <a:ext cx="624840"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949019" y="4331332"/>
            <a:ext cx="1117600" cy="276999"/>
          </a:xfrm>
          <a:prstGeom prst="rect">
            <a:avLst/>
          </a:prstGeom>
          <a:noFill/>
        </p:spPr>
        <p:txBody>
          <a:bodyPr wrap="square" rtlCol="0">
            <a:spAutoFit/>
          </a:bodyPr>
          <a:lstStyle/>
          <a:p>
            <a:r>
              <a:rPr lang="en-US" sz="1200" dirty="0">
                <a:solidFill>
                  <a:srgbClr val="FFFF00"/>
                </a:solidFill>
              </a:rPr>
              <a:t>Target = 5cm</a:t>
            </a:r>
          </a:p>
        </p:txBody>
      </p:sp>
      <p:sp>
        <p:nvSpPr>
          <p:cNvPr id="48" name="TextBox 47"/>
          <p:cNvSpPr txBox="1"/>
          <p:nvPr/>
        </p:nvSpPr>
        <p:spPr>
          <a:xfrm>
            <a:off x="9615379" y="2563362"/>
            <a:ext cx="1501092" cy="461665"/>
          </a:xfrm>
          <a:prstGeom prst="rect">
            <a:avLst/>
          </a:prstGeom>
          <a:noFill/>
        </p:spPr>
        <p:txBody>
          <a:bodyPr wrap="square" rtlCol="0">
            <a:spAutoFit/>
          </a:bodyPr>
          <a:lstStyle/>
          <a:p>
            <a:r>
              <a:rPr lang="en-US" sz="1200" dirty="0"/>
              <a:t>Measure distance from wall</a:t>
            </a:r>
          </a:p>
        </p:txBody>
      </p:sp>
      <p:sp>
        <p:nvSpPr>
          <p:cNvPr id="49" name="TextBox 48"/>
          <p:cNvSpPr txBox="1"/>
          <p:nvPr/>
        </p:nvSpPr>
        <p:spPr>
          <a:xfrm>
            <a:off x="5453073" y="3055596"/>
            <a:ext cx="1063111" cy="276999"/>
          </a:xfrm>
          <a:prstGeom prst="rect">
            <a:avLst/>
          </a:prstGeom>
          <a:noFill/>
          <a:ln>
            <a:solidFill>
              <a:schemeClr val="tx1"/>
            </a:solidFill>
          </a:ln>
        </p:spPr>
        <p:txBody>
          <a:bodyPr wrap="square" rtlCol="0">
            <a:spAutoFit/>
          </a:bodyPr>
          <a:lstStyle/>
          <a:p>
            <a:r>
              <a:rPr lang="el-GR" sz="1200" dirty="0"/>
              <a:t>θ</a:t>
            </a:r>
            <a:r>
              <a:rPr lang="en-US" sz="1200" dirty="0"/>
              <a:t> in degrees</a:t>
            </a:r>
          </a:p>
        </p:txBody>
      </p:sp>
      <p:cxnSp>
        <p:nvCxnSpPr>
          <p:cNvPr id="51" name="Straight Arrow Connector 50"/>
          <p:cNvCxnSpPr/>
          <p:nvPr/>
        </p:nvCxnSpPr>
        <p:spPr>
          <a:xfrm>
            <a:off x="6516184" y="3213953"/>
            <a:ext cx="652756" cy="14964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a:off x="7037231" y="3256474"/>
            <a:ext cx="279400" cy="228601"/>
          </a:xfrm>
          <a:prstGeom prst="arc">
            <a:avLst>
              <a:gd name="adj1" fmla="val 17227316"/>
              <a:gd name="adj2" fmla="val 1150708"/>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9728655" y="1840777"/>
            <a:ext cx="532616" cy="338554"/>
          </a:xfrm>
          <a:prstGeom prst="rect">
            <a:avLst/>
          </a:prstGeom>
          <a:noFill/>
        </p:spPr>
        <p:txBody>
          <a:bodyPr wrap="square" rtlCol="0">
            <a:spAutoFit/>
          </a:bodyPr>
          <a:lstStyle/>
          <a:p>
            <a:r>
              <a:rPr lang="en-US" sz="1600" dirty="0"/>
              <a:t>wall</a:t>
            </a:r>
          </a:p>
        </p:txBody>
      </p:sp>
      <p:cxnSp>
        <p:nvCxnSpPr>
          <p:cNvPr id="8" name="Straight Connector 7"/>
          <p:cNvCxnSpPr>
            <a:stCxn id="5" idx="1"/>
            <a:endCxn id="4" idx="0"/>
          </p:cNvCxnSpPr>
          <p:nvPr/>
        </p:nvCxnSpPr>
        <p:spPr>
          <a:xfrm flipH="1">
            <a:off x="9520072" y="2010054"/>
            <a:ext cx="208583" cy="182879"/>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5913296"/>
      </p:ext>
    </p:extLst>
  </p:cSld>
  <p:clrMapOvr>
    <a:masterClrMapping/>
  </p:clrMapOvr>
</p:sld>
</file>

<file path=ppt/theme/theme1.xml><?xml version="1.0" encoding="utf-8"?>
<a:theme xmlns:a="http://schemas.openxmlformats.org/drawingml/2006/main" name="EG templat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pt" id="{E8BD0D52-E5DA-4702-BCDB-1B619DC0289C}" vid="{20C0CA4F-22CB-4C99-A5C0-9CF425B767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ppt (6)</Template>
  <TotalTime>1275</TotalTime>
  <Words>821</Words>
  <Application>Microsoft Office PowerPoint</Application>
  <PresentationFormat>Widescreen</PresentationFormat>
  <Paragraphs>165</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MS PGothic</vt:lpstr>
      <vt:lpstr>Arial</vt:lpstr>
      <vt:lpstr>Calibri</vt:lpstr>
      <vt:lpstr>Cambria Math</vt:lpstr>
      <vt:lpstr>EG template</vt:lpstr>
      <vt:lpstr>Product Evaluation &amp; Quality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General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Evaluation &amp; Quality Improvement</dc:title>
  <dc:creator>Eve Fishinevich</dc:creator>
  <cp:lastModifiedBy>Rachel Stolzman</cp:lastModifiedBy>
  <cp:revision>116</cp:revision>
  <dcterms:created xsi:type="dcterms:W3CDTF">2016-01-21T03:20:19Z</dcterms:created>
  <dcterms:modified xsi:type="dcterms:W3CDTF">2018-01-31T18:20:40Z</dcterms:modified>
</cp:coreProperties>
</file>