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59" r:id="rId4"/>
    <p:sldId id="282" r:id="rId5"/>
    <p:sldId id="283" r:id="rId6"/>
    <p:sldId id="262" r:id="rId7"/>
    <p:sldId id="284" r:id="rId8"/>
    <p:sldId id="285" r:id="rId9"/>
    <p:sldId id="286" r:id="rId10"/>
    <p:sldId id="287" r:id="rId11"/>
    <p:sldId id="297" r:id="rId12"/>
    <p:sldId id="300" r:id="rId13"/>
    <p:sldId id="301" r:id="rId14"/>
    <p:sldId id="276" r:id="rId15"/>
    <p:sldId id="277" r:id="rId16"/>
    <p:sldId id="299" r:id="rId17"/>
    <p:sldId id="294" r:id="rId18"/>
    <p:sldId id="298" r:id="rId19"/>
    <p:sldId id="295" r:id="rId20"/>
    <p:sldId id="280" r:id="rId21"/>
    <p:sldId id="281" r:id="rId22"/>
    <p:sldId id="264" r:id="rId23"/>
  </p:sldIdLst>
  <p:sldSz cx="12192000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libri Light" panose="020F0302020204030204" pitchFamily="34" charset="0"/>
      <p:regular r:id="rId28"/>
      <p:italic r:id="rId29"/>
    </p:embeddedFont>
    <p:embeddedFont>
      <p:font typeface="Cambria Math" panose="02040503050406030204" pitchFamily="18" charset="0"/>
      <p:regular r:id="rId30"/>
    </p:embeddedFont>
    <p:embeddedFont>
      <p:font typeface="Gotham Medium" pitchFamily="2" charset="0"/>
      <p:regular r:id="rId31"/>
      <p:bold r:id="rId32"/>
      <p:italic r:id="rId33"/>
      <p:boldItalic r:id="rId34"/>
    </p:embeddedFont>
    <p:embeddedFont>
      <p:font typeface="Proxima Nova Lt" panose="02000506030000020004" pitchFamily="2" charset="0"/>
      <p:regular r:id="rId35"/>
      <p:bold r:id="rId36"/>
      <p:italic r:id="rId37"/>
      <p:boldItalic r:id="rId38"/>
    </p:embeddedFont>
    <p:embeddedFont>
      <p:font typeface="Proxima Nova Rg" panose="02000506030000020004" pitchFamily="2" charset="0"/>
      <p:regular r:id="rId39"/>
      <p:bold r:id="rId40"/>
      <p:italic r:id="rId41"/>
      <p:boldItalic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ty G" initials="TG" lastIdx="1" clrIdx="0">
    <p:extLst>
      <p:ext uri="{19B8F6BF-5375-455C-9EA6-DF929625EA0E}">
        <p15:presenceInfo xmlns:p15="http://schemas.microsoft.com/office/powerpoint/2012/main" userId="38c2b00e46c23a6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5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2/18/22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2/18/22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2/18/22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2/18/22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2/18/22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2/18/22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2/18/22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7" Type="http://schemas.openxmlformats.org/officeDocument/2006/relationships/image" Target="../media/image1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2.png"/><Relationship Id="rId4" Type="http://schemas.openxmlformats.org/officeDocument/2006/relationships/image" Target="../media/image120.png"/><Relationship Id="rId9" Type="http://schemas.openxmlformats.org/officeDocument/2006/relationships/image" Target="../media/image17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1.png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f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f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5000" y="1803816"/>
            <a:ext cx="9601999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INTRODUCTION TO DIGITAL LOGIC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1506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LAB 5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4383418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507195EF-701E-4557-A959-923CCDF598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78806" cy="909446"/>
          </a:xfrm>
        </p:spPr>
        <p:txBody>
          <a:bodyPr anchor="t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Combinational logic circuit </a:t>
            </a:r>
            <a:r>
              <a:rPr lang="en-US" dirty="0">
                <a:latin typeface="Proxima Nova Rg" panose="02000506030000020004" pitchFamily="50" charset="0"/>
              </a:rPr>
              <a:t>– graphical representation of the simplified Boolean equation</a:t>
            </a:r>
            <a:endParaRPr lang="en-US" dirty="0">
              <a:latin typeface="Proxima Nova Lt" panose="02000506030000020004" pitchFamily="5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18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1519975" y="2490786"/>
            <a:ext cx="9470915" cy="3594718"/>
            <a:chOff x="1505857" y="2627002"/>
            <a:chExt cx="9470915" cy="3594718"/>
          </a:xfrm>
        </p:grpSpPr>
        <p:grpSp>
          <p:nvGrpSpPr>
            <p:cNvPr id="5" name="Group 4"/>
            <p:cNvGrpSpPr/>
            <p:nvPr/>
          </p:nvGrpSpPr>
          <p:grpSpPr>
            <a:xfrm>
              <a:off x="1505857" y="2627002"/>
              <a:ext cx="9470915" cy="3594718"/>
              <a:chOff x="1557975" y="2660106"/>
              <a:chExt cx="9470915" cy="3594718"/>
            </a:xfrm>
          </p:grpSpPr>
          <p:sp>
            <p:nvSpPr>
              <p:cNvPr id="11" name="Line 6"/>
              <p:cNvSpPr>
                <a:spLocks noChangeShapeType="1"/>
              </p:cNvSpPr>
              <p:nvPr/>
            </p:nvSpPr>
            <p:spPr bwMode="auto">
              <a:xfrm>
                <a:off x="2485950" y="3119071"/>
                <a:ext cx="3198519" cy="2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4" name="Line 7"/>
              <p:cNvSpPr>
                <a:spLocks noChangeShapeType="1"/>
              </p:cNvSpPr>
              <p:nvPr/>
            </p:nvSpPr>
            <p:spPr bwMode="auto">
              <a:xfrm flipV="1">
                <a:off x="2495358" y="4135071"/>
                <a:ext cx="2220148" cy="1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grpSp>
            <p:nvGrpSpPr>
              <p:cNvPr id="15" name="Group 14"/>
              <p:cNvGrpSpPr>
                <a:grpSpLocks/>
              </p:cNvGrpSpPr>
              <p:nvPr/>
            </p:nvGrpSpPr>
            <p:grpSpPr bwMode="auto">
              <a:xfrm>
                <a:off x="3303061" y="4971157"/>
                <a:ext cx="544513" cy="457200"/>
                <a:chOff x="1355" y="2784"/>
                <a:chExt cx="458" cy="384"/>
              </a:xfrm>
            </p:grpSpPr>
            <p:sp>
              <p:nvSpPr>
                <p:cNvPr id="16" name="AutoShape 9"/>
                <p:cNvSpPr>
                  <a:spLocks noChangeArrowheads="1"/>
                </p:cNvSpPr>
                <p:nvPr/>
              </p:nvSpPr>
              <p:spPr bwMode="auto">
                <a:xfrm rot="5400000" flipH="1">
                  <a:off x="1331" y="2808"/>
                  <a:ext cx="384" cy="336"/>
                </a:xfrm>
                <a:prstGeom prst="flowChartExtract">
                  <a:avLst/>
                </a:prstGeom>
                <a:solidFill>
                  <a:schemeClr val="tx2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1800" dirty="0"/>
                </a:p>
              </p:txBody>
            </p:sp>
            <p:sp>
              <p:nvSpPr>
                <p:cNvPr id="17" name="AutoShape 10"/>
                <p:cNvSpPr>
                  <a:spLocks noChangeArrowheads="1"/>
                </p:cNvSpPr>
                <p:nvPr/>
              </p:nvSpPr>
              <p:spPr bwMode="auto">
                <a:xfrm>
                  <a:off x="1717" y="2928"/>
                  <a:ext cx="96" cy="96"/>
                </a:xfrm>
                <a:prstGeom prst="flowChartConnector">
                  <a:avLst/>
                </a:prstGeom>
                <a:solidFill>
                  <a:schemeClr val="tx2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1800" dirty="0"/>
                </a:p>
              </p:txBody>
            </p:sp>
          </p:grpSp>
          <p:grpSp>
            <p:nvGrpSpPr>
              <p:cNvPr id="18" name="Group 17"/>
              <p:cNvGrpSpPr>
                <a:grpSpLocks/>
              </p:cNvGrpSpPr>
              <p:nvPr/>
            </p:nvGrpSpPr>
            <p:grpSpPr bwMode="auto">
              <a:xfrm>
                <a:off x="2984544" y="5199754"/>
                <a:ext cx="1204147" cy="318207"/>
                <a:chOff x="1152" y="2976"/>
                <a:chExt cx="864" cy="0"/>
              </a:xfrm>
            </p:grpSpPr>
            <p:sp>
              <p:nvSpPr>
                <p:cNvPr id="19" name="Line 12"/>
                <p:cNvSpPr>
                  <a:spLocks noChangeShapeType="1"/>
                </p:cNvSpPr>
                <p:nvPr/>
              </p:nvSpPr>
              <p:spPr bwMode="auto">
                <a:xfrm>
                  <a:off x="1152" y="2976"/>
                  <a:ext cx="192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0" name="Line 13"/>
                <p:cNvSpPr>
                  <a:spLocks noChangeShapeType="1"/>
                </p:cNvSpPr>
                <p:nvPr/>
              </p:nvSpPr>
              <p:spPr bwMode="auto">
                <a:xfrm>
                  <a:off x="1824" y="2976"/>
                  <a:ext cx="192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21" name="Group 20"/>
              <p:cNvGrpSpPr>
                <a:grpSpLocks/>
              </p:cNvGrpSpPr>
              <p:nvPr/>
            </p:nvGrpSpPr>
            <p:grpSpPr bwMode="auto">
              <a:xfrm>
                <a:off x="4719169" y="4116257"/>
                <a:ext cx="118633" cy="1100667"/>
                <a:chOff x="2016" y="2544"/>
                <a:chExt cx="0" cy="432"/>
              </a:xfrm>
            </p:grpSpPr>
            <p:sp>
              <p:nvSpPr>
                <p:cNvPr id="22" name="Line 15"/>
                <p:cNvSpPr>
                  <a:spLocks noChangeShapeType="1"/>
                </p:cNvSpPr>
                <p:nvPr/>
              </p:nvSpPr>
              <p:spPr bwMode="auto">
                <a:xfrm>
                  <a:off x="2016" y="2544"/>
                  <a:ext cx="0" cy="144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3" name="Line 16"/>
                <p:cNvSpPr>
                  <a:spLocks noChangeShapeType="1"/>
                </p:cNvSpPr>
                <p:nvPr/>
              </p:nvSpPr>
              <p:spPr bwMode="auto">
                <a:xfrm>
                  <a:off x="2016" y="2832"/>
                  <a:ext cx="0" cy="144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24" name="AutoShape 17"/>
              <p:cNvSpPr>
                <a:spLocks noChangeArrowheads="1"/>
              </p:cNvSpPr>
              <p:nvPr/>
            </p:nvSpPr>
            <p:spPr bwMode="auto">
              <a:xfrm>
                <a:off x="4900027" y="4440813"/>
                <a:ext cx="457200" cy="514350"/>
              </a:xfrm>
              <a:prstGeom prst="flowChartDelay">
                <a:avLst/>
              </a:prstGeom>
              <a:solidFill>
                <a:schemeClr val="tx2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 dirty="0"/>
              </a:p>
            </p:txBody>
          </p:sp>
          <p:grpSp>
            <p:nvGrpSpPr>
              <p:cNvPr id="25" name="Group 24"/>
              <p:cNvGrpSpPr>
                <a:grpSpLocks/>
              </p:cNvGrpSpPr>
              <p:nvPr/>
            </p:nvGrpSpPr>
            <p:grpSpPr bwMode="auto">
              <a:xfrm>
                <a:off x="4719170" y="4574634"/>
                <a:ext cx="914400" cy="171450"/>
                <a:chOff x="2016" y="2688"/>
                <a:chExt cx="768" cy="144"/>
              </a:xfrm>
            </p:grpSpPr>
            <p:sp>
              <p:nvSpPr>
                <p:cNvPr id="26" name="Line 19"/>
                <p:cNvSpPr>
                  <a:spLocks noChangeShapeType="1"/>
                </p:cNvSpPr>
                <p:nvPr/>
              </p:nvSpPr>
              <p:spPr bwMode="auto">
                <a:xfrm>
                  <a:off x="2016" y="2688"/>
                  <a:ext cx="144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7" name="Line 20"/>
                <p:cNvSpPr>
                  <a:spLocks noChangeShapeType="1"/>
                </p:cNvSpPr>
                <p:nvPr/>
              </p:nvSpPr>
              <p:spPr bwMode="auto">
                <a:xfrm>
                  <a:off x="2016" y="2832"/>
                  <a:ext cx="144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8" name="Line 21"/>
                <p:cNvSpPr>
                  <a:spLocks noChangeShapeType="1"/>
                </p:cNvSpPr>
                <p:nvPr/>
              </p:nvSpPr>
              <p:spPr bwMode="auto">
                <a:xfrm>
                  <a:off x="2544" y="2762"/>
                  <a:ext cx="240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29" name="Group 28"/>
              <p:cNvGrpSpPr>
                <a:grpSpLocks/>
              </p:cNvGrpSpPr>
              <p:nvPr/>
            </p:nvGrpSpPr>
            <p:grpSpPr bwMode="auto">
              <a:xfrm>
                <a:off x="5671197" y="3118367"/>
                <a:ext cx="135567" cy="1562336"/>
                <a:chOff x="2784" y="1536"/>
                <a:chExt cx="0" cy="1248"/>
              </a:xfrm>
            </p:grpSpPr>
            <p:sp>
              <p:nvSpPr>
                <p:cNvPr id="30" name="Line 23"/>
                <p:cNvSpPr>
                  <a:spLocks noChangeShapeType="1"/>
                </p:cNvSpPr>
                <p:nvPr/>
              </p:nvSpPr>
              <p:spPr bwMode="auto">
                <a:xfrm>
                  <a:off x="2784" y="1536"/>
                  <a:ext cx="0" cy="624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1" name="Line 24"/>
                <p:cNvSpPr>
                  <a:spLocks noChangeShapeType="1"/>
                </p:cNvSpPr>
                <p:nvPr/>
              </p:nvSpPr>
              <p:spPr bwMode="auto">
                <a:xfrm>
                  <a:off x="2784" y="2352"/>
                  <a:ext cx="0" cy="432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32" name="Group 31"/>
              <p:cNvGrpSpPr>
                <a:grpSpLocks/>
              </p:cNvGrpSpPr>
              <p:nvPr/>
            </p:nvGrpSpPr>
            <p:grpSpPr bwMode="auto">
              <a:xfrm>
                <a:off x="5680608" y="3908355"/>
                <a:ext cx="971550" cy="228600"/>
                <a:chOff x="2784" y="2160"/>
                <a:chExt cx="816" cy="192"/>
              </a:xfrm>
            </p:grpSpPr>
            <p:sp>
              <p:nvSpPr>
                <p:cNvPr id="33" name="Line 26"/>
                <p:cNvSpPr>
                  <a:spLocks noChangeShapeType="1"/>
                </p:cNvSpPr>
                <p:nvPr/>
              </p:nvSpPr>
              <p:spPr bwMode="auto">
                <a:xfrm>
                  <a:off x="2784" y="2160"/>
                  <a:ext cx="240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4" name="Line 27"/>
                <p:cNvSpPr>
                  <a:spLocks noChangeShapeType="1"/>
                </p:cNvSpPr>
                <p:nvPr/>
              </p:nvSpPr>
              <p:spPr bwMode="auto">
                <a:xfrm>
                  <a:off x="2784" y="2352"/>
                  <a:ext cx="240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5" name="Line 28"/>
                <p:cNvSpPr>
                  <a:spLocks noChangeShapeType="1"/>
                </p:cNvSpPr>
                <p:nvPr/>
              </p:nvSpPr>
              <p:spPr bwMode="auto">
                <a:xfrm>
                  <a:off x="3360" y="2256"/>
                  <a:ext cx="240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36" name="AutoShape 29"/>
              <p:cNvSpPr>
                <a:spLocks noChangeArrowheads="1"/>
              </p:cNvSpPr>
              <p:nvPr/>
            </p:nvSpPr>
            <p:spPr bwMode="auto">
              <a:xfrm flipH="1">
                <a:off x="5917909" y="3765833"/>
                <a:ext cx="514350" cy="457200"/>
              </a:xfrm>
              <a:prstGeom prst="flowChartOnlineStorage">
                <a:avLst/>
              </a:prstGeom>
              <a:solidFill>
                <a:schemeClr val="tx2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 dirty="0"/>
              </a:p>
            </p:txBody>
          </p:sp>
          <p:cxnSp>
            <p:nvCxnSpPr>
              <p:cNvPr id="37" name="Straight Connector 36"/>
              <p:cNvCxnSpPr>
                <a:stCxn id="19" idx="0"/>
              </p:cNvCxnSpPr>
              <p:nvPr/>
            </p:nvCxnSpPr>
            <p:spPr>
              <a:xfrm flipH="1">
                <a:off x="2523582" y="5199754"/>
                <a:ext cx="460962" cy="7764"/>
              </a:xfrm>
              <a:prstGeom prst="line">
                <a:avLst/>
              </a:prstGeom>
              <a:ln w="762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>
                <a:stCxn id="23" idx="1"/>
              </p:cNvCxnSpPr>
              <p:nvPr/>
            </p:nvCxnSpPr>
            <p:spPr>
              <a:xfrm flipH="1" flipV="1">
                <a:off x="4162354" y="5199996"/>
                <a:ext cx="556816" cy="16928"/>
              </a:xfrm>
              <a:prstGeom prst="line">
                <a:avLst/>
              </a:prstGeom>
              <a:ln w="762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Rectangle 38"/>
                  <p:cNvSpPr/>
                  <p:nvPr/>
                </p:nvSpPr>
                <p:spPr>
                  <a:xfrm>
                    <a:off x="1557975" y="2660106"/>
                    <a:ext cx="1023037" cy="923330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5400" b="1" i="1" cap="none" spc="0" dirty="0" smtClean="0">
                              <a:ln w="1270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prstDash val="solid"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𝑾</m:t>
                          </m:r>
                        </m:oMath>
                      </m:oMathPara>
                    </a14:m>
                    <a:endParaRPr lang="en-US" sz="5400" b="1" cap="none" spc="0" dirty="0">
                      <a:ln w="1270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prstDash val="solid"/>
                      </a:ln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effectLst>
                        <a:outerShdw blurRad="41275" dist="20320" dir="1800000" algn="tl" rotWithShape="0">
                          <a:srgbClr val="000000">
                            <a:alpha val="40000"/>
                          </a:srgbClr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39" name="Rectangle 3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57975" y="2660106"/>
                    <a:ext cx="1023037" cy="92333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Rectangle 39"/>
                  <p:cNvSpPr/>
                  <p:nvPr/>
                </p:nvSpPr>
                <p:spPr>
                  <a:xfrm>
                    <a:off x="1579614" y="3669199"/>
                    <a:ext cx="817853" cy="923330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5400" b="1" i="1" dirty="0" smtClean="0">
                              <a:ln w="1270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prstDash val="solid"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𝑷</m:t>
                          </m:r>
                        </m:oMath>
                      </m:oMathPara>
                    </a14:m>
                    <a:endParaRPr lang="en-US" sz="5400" b="1" cap="none" spc="0" dirty="0">
                      <a:ln w="1270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prstDash val="solid"/>
                      </a:ln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effectLst>
                        <a:outerShdw blurRad="41275" dist="20320" dir="1800000" algn="tl" rotWithShape="0">
                          <a:srgbClr val="000000">
                            <a:alpha val="40000"/>
                          </a:srgbClr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40" name="Rectangle 3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79614" y="3669199"/>
                    <a:ext cx="817853" cy="92333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ectangle 40"/>
                  <p:cNvSpPr/>
                  <p:nvPr/>
                </p:nvSpPr>
                <p:spPr>
                  <a:xfrm>
                    <a:off x="1557975" y="4752525"/>
                    <a:ext cx="861133" cy="923330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5400" b="1" i="1" cap="none" spc="0" dirty="0" smtClean="0">
                              <a:ln w="1270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prstDash val="solid"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𝑫</m:t>
                          </m:r>
                        </m:oMath>
                      </m:oMathPara>
                    </a14:m>
                    <a:endParaRPr lang="en-US" sz="5400" b="1" cap="none" spc="0" dirty="0">
                      <a:ln w="1270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prstDash val="solid"/>
                      </a:ln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effectLst>
                        <a:outerShdw blurRad="41275" dist="20320" dir="1800000" algn="tl" rotWithShape="0">
                          <a:srgbClr val="000000">
                            <a:alpha val="40000"/>
                          </a:srgbClr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41" name="Rectangle 4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57975" y="4752525"/>
                    <a:ext cx="861133" cy="92333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Rectangle 42"/>
                  <p:cNvSpPr/>
                  <p:nvPr/>
                </p:nvSpPr>
                <p:spPr>
                  <a:xfrm>
                    <a:off x="6827099" y="3539502"/>
                    <a:ext cx="4201791" cy="923330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5400" b="1" i="1" cap="none" spc="0" dirty="0" smtClean="0">
                              <a:ln w="1270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prstDash val="solid"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𝑪</m:t>
                          </m:r>
                          <m:r>
                            <a:rPr lang="en-US" sz="5400" b="1" i="1" cap="none" spc="0" dirty="0" smtClean="0">
                              <a:ln w="1270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prstDash val="solid"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5400" b="1" i="1" cap="none" spc="0" dirty="0" smtClean="0">
                              <a:ln w="1270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prstDash val="solid"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𝑾</m:t>
                          </m:r>
                          <m:r>
                            <a:rPr lang="en-US" sz="5400" b="1" i="1" cap="none" spc="0" dirty="0" smtClean="0">
                              <a:ln w="1270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prstDash val="solid"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5400" b="1" i="1" cap="none" spc="0" dirty="0" smtClean="0">
                              <a:ln w="1270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prstDash val="solid"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𝑷</m:t>
                          </m:r>
                          <m:acc>
                            <m:accPr>
                              <m:chr m:val="̅"/>
                              <m:ctrlPr>
                                <a:rPr lang="en-US" sz="5400" b="1" i="1" cap="none" spc="0" dirty="0" smtClean="0">
                                  <a:ln w="1270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prstDash val="solid"/>
                                  </a:ln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41275" dist="20320" dir="1800000" algn="tl" rotWithShape="0">
                                      <a:srgbClr val="000000">
                                        <a:alpha val="40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5400" b="1" i="1" cap="none" spc="0" dirty="0" smtClean="0">
                                  <a:ln w="1270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prstDash val="solid"/>
                                  </a:ln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41275" dist="20320" dir="1800000" algn="tl" rotWithShape="0">
                                      <a:srgbClr val="000000">
                                        <a:alpha val="40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</m:acc>
                        </m:oMath>
                      </m:oMathPara>
                    </a14:m>
                    <a:endParaRPr lang="en-US" sz="5400" b="1" i="1" cap="none" spc="0" dirty="0">
                      <a:ln w="1270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prstDash val="solid"/>
                      </a:ln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effectLst>
                        <a:outerShdw blurRad="41275" dist="20320" dir="1800000" algn="tl" rotWithShape="0">
                          <a:srgbClr val="000000">
                            <a:alpha val="40000"/>
                          </a:srgbClr>
                        </a:outerShdw>
                      </a:effectLst>
                      <a:latin typeface="Proxima Nova Lt" panose="02000506030000020004" pitchFamily="50" charset="0"/>
                    </a:endParaRPr>
                  </a:p>
                </p:txBody>
              </p:sp>
            </mc:Choice>
            <mc:Fallback xmlns="">
              <p:sp>
                <p:nvSpPr>
                  <p:cNvPr id="43" name="Rectangle 4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27099" y="3539502"/>
                    <a:ext cx="4201791" cy="92333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Rectangle 43"/>
                  <p:cNvSpPr/>
                  <p:nvPr/>
                </p:nvSpPr>
                <p:spPr>
                  <a:xfrm>
                    <a:off x="3200914" y="5423827"/>
                    <a:ext cx="785792" cy="830997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en-US" sz="4800" b="1" i="1" cap="none" spc="0" dirty="0" smtClean="0">
                                  <a:ln w="1270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prstDash val="solid"/>
                                  </a:ln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41275" dist="20320" dir="1800000" algn="tl" rotWithShape="0">
                                      <a:srgbClr val="000000">
                                        <a:alpha val="40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 cap="none" spc="0" dirty="0" smtClean="0">
                                  <a:ln w="1270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prstDash val="solid"/>
                                  </a:ln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41275" dist="20320" dir="1800000" algn="tl" rotWithShape="0">
                                      <a:srgbClr val="000000">
                                        <a:alpha val="40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</m:acc>
                        </m:oMath>
                      </m:oMathPara>
                    </a14:m>
                    <a:endParaRPr lang="en-US" sz="4800" b="1" cap="none" spc="0" dirty="0">
                      <a:ln w="1270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prstDash val="solid"/>
                      </a:ln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effectLst>
                        <a:outerShdw blurRad="41275" dist="20320" dir="1800000" algn="tl" rotWithShape="0">
                          <a:srgbClr val="000000">
                            <a:alpha val="40000"/>
                          </a:srgbClr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44" name="Rectangle 4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00914" y="5423827"/>
                    <a:ext cx="785792" cy="83099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8" name="TextBox 47"/>
              <p:cNvSpPr txBox="1"/>
              <p:nvPr/>
            </p:nvSpPr>
            <p:spPr>
              <a:xfrm>
                <a:off x="3216414" y="4623001"/>
                <a:ext cx="61148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atin typeface="Proxima Nova Rg" panose="02000506030000020004" pitchFamily="50" charset="0"/>
                  </a:rPr>
                  <a:t>NOT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53"/>
                <p:cNvSpPr/>
                <p:nvPr/>
              </p:nvSpPr>
              <p:spPr>
                <a:xfrm>
                  <a:off x="4518196" y="5154029"/>
                  <a:ext cx="1208985" cy="830997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4800" b="1" i="1" cap="none" spc="0" dirty="0" smtClean="0">
                            <a:ln w="1270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41275" dist="20320" dir="1800000" algn="tl" rotWithShape="0">
                                <a:srgbClr val="000000">
                                  <a:alpha val="40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𝑷</m:t>
                        </m:r>
                        <m:acc>
                          <m:accPr>
                            <m:chr m:val="̅"/>
                            <m:ctrlPr>
                              <a:rPr lang="en-US" sz="4800" b="1" i="1" cap="none" spc="0" dirty="0" smtClean="0">
                                <a:ln w="1270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41275" dist="20320" dir="1800000" algn="tl" rotWithShape="0">
                                    <a:srgbClr val="000000">
                                      <a:alpha val="40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 cap="none" spc="0" dirty="0" smtClean="0">
                                <a:ln w="1270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41275" dist="20320" dir="1800000" algn="tl" rotWithShape="0">
                                    <a:srgbClr val="000000">
                                      <a:alpha val="40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</m:acc>
                      </m:oMath>
                    </m:oMathPara>
                  </a14:m>
                  <a:endParaRPr lang="en-US" sz="4800" b="1" cap="none" spc="0" dirty="0">
                    <a:ln w="12700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</a:ln>
                    <a:solidFill>
                      <a:schemeClr val="accent5">
                        <a:lumMod val="60000"/>
                        <a:lumOff val="40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54" name="Rectangle 5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8196" y="5154029"/>
                  <a:ext cx="1208985" cy="83099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TextBox 54"/>
            <p:cNvSpPr txBox="1"/>
            <p:nvPr/>
          </p:nvSpPr>
          <p:spPr>
            <a:xfrm>
              <a:off x="4770768" y="4005565"/>
              <a:ext cx="6114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Proxima Nova Rg" panose="02000506030000020004" pitchFamily="50" charset="0"/>
                </a:rPr>
                <a:t>AND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817225" y="3302634"/>
              <a:ext cx="6114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Proxima Nova Rg" panose="02000506030000020004" pitchFamily="50" charset="0"/>
                </a:rPr>
                <a:t>OR</a:t>
              </a:r>
            </a:p>
          </p:txBody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1519975" y="5900605"/>
            <a:ext cx="91616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Combinational Logic Circuit for ATM Example</a:t>
            </a:r>
          </a:p>
        </p:txBody>
      </p:sp>
      <p:pic>
        <p:nvPicPr>
          <p:cNvPr id="47" name="Picture 46" descr="A picture containing drawing&#10;&#10;Description automatically generated">
            <a:extLst>
              <a:ext uri="{FF2B5EF4-FFF2-40B4-BE49-F238E27FC236}">
                <a16:creationId xmlns:a16="http://schemas.microsoft.com/office/drawing/2014/main" id="{6EC36A8B-D3B1-4C05-AEB6-FF27D840E85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937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19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C46FBE-A8E0-40E3-A5A8-BB97738180A5}"/>
              </a:ext>
            </a:extLst>
          </p:cNvPr>
          <p:cNvSpPr/>
          <p:nvPr/>
        </p:nvSpPr>
        <p:spPr>
          <a:xfrm>
            <a:off x="564107" y="2775422"/>
            <a:ext cx="567340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Minimization of Boolean functions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charset="0"/>
              </a:rPr>
              <a:t>K-map used to simplify complex Boolean equations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charset="0"/>
              </a:rPr>
              <a:t>Reduces complexity of logic circuit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charset="0"/>
              </a:rPr>
              <a:t>Would increase efficiency and decrease cost in implementation</a:t>
            </a:r>
          </a:p>
        </p:txBody>
      </p:sp>
      <p:pic>
        <p:nvPicPr>
          <p:cNvPr id="2050" name="Picture 2" descr="8.8 Minterm vs Maxterm Solution">
            <a:extLst>
              <a:ext uri="{FF2B5EF4-FFF2-40B4-BE49-F238E27FC236}">
                <a16:creationId xmlns:a16="http://schemas.microsoft.com/office/drawing/2014/main" id="{2B9BCD42-13E2-40D0-88B8-B961B5648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925" y="2453622"/>
            <a:ext cx="4683034" cy="219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8FE668D-88F6-4A89-9DF0-DDE6E7C87753}"/>
              </a:ext>
            </a:extLst>
          </p:cNvPr>
          <p:cNvSpPr txBox="1"/>
          <p:nvPr/>
        </p:nvSpPr>
        <p:spPr>
          <a:xfrm>
            <a:off x="6622991" y="4676773"/>
            <a:ext cx="5004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4: Complex Logic Circuit (Left) vs. </a:t>
            </a:r>
          </a:p>
          <a:p>
            <a:pPr algn="ctr"/>
            <a:r>
              <a:rPr lang="en-US" sz="1600" dirty="0">
                <a:latin typeface="Proxima Nova Rg" panose="02000506030000020004" pitchFamily="2" charset="0"/>
              </a:rPr>
              <a:t>Simplified Logic Circuit (Right)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C6DEC179-B539-4829-A70C-332664A1CD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442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49"/>
            <a:ext cx="10578806" cy="1658749"/>
          </a:xfrm>
        </p:spPr>
        <p:txBody>
          <a:bodyPr anchor="t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Integrated Circuits (ICs) </a:t>
            </a:r>
            <a:r>
              <a:rPr lang="en-US" dirty="0">
                <a:latin typeface="Proxima Nova Rg" panose="02000506030000020004" pitchFamily="50" charset="0"/>
              </a:rPr>
              <a:t>– chips that consist of small assemblies of electronic components</a:t>
            </a:r>
            <a:endParaRPr lang="en-US" b="1" dirty="0">
              <a:latin typeface="Proxima Nova Lt" panose="02000506030000020004" pitchFamily="50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>
                <a:latin typeface="Proxima Nova Rg" panose="02000506030000020004" pitchFamily="50" charset="0"/>
              </a:rPr>
              <a:t>Logic Gate ICs </a:t>
            </a:r>
            <a:r>
              <a:rPr lang="en-US" dirty="0">
                <a:latin typeface="Proxima Nova Rg" panose="02000506030000020004" pitchFamily="50" charset="0"/>
              </a:rPr>
              <a:t>consist of logic gates that</a:t>
            </a:r>
            <a:r>
              <a:rPr lang="en-US" b="1" dirty="0">
                <a:latin typeface="Proxima Nova Rg" panose="02000506030000020004" pitchFamily="50" charset="0"/>
              </a:rPr>
              <a:t> </a:t>
            </a:r>
            <a:r>
              <a:rPr lang="en-US" dirty="0">
                <a:latin typeface="Proxima Nova Rg" panose="02000506030000020004" pitchFamily="50" charset="0"/>
              </a:rPr>
              <a:t>can be used to prototype combinational logic circuits on a breadboard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18</a:t>
            </a:r>
          </a:p>
        </p:txBody>
      </p:sp>
      <p:pic>
        <p:nvPicPr>
          <p:cNvPr id="47" name="Picture 46" descr="A picture containing drawing&#10;&#10;Description automatically generated">
            <a:extLst>
              <a:ext uri="{FF2B5EF4-FFF2-40B4-BE49-F238E27FC236}">
                <a16:creationId xmlns:a16="http://schemas.microsoft.com/office/drawing/2014/main" id="{6EC36A8B-D3B1-4C05-AEB6-FF27D840E8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19628E13-3E4C-4136-998A-E52E7AEE0D35}"/>
              </a:ext>
            </a:extLst>
          </p:cNvPr>
          <p:cNvSpPr/>
          <p:nvPr/>
        </p:nvSpPr>
        <p:spPr>
          <a:xfrm>
            <a:off x="2281824" y="5758974"/>
            <a:ext cx="74199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5: Diagram of NOT/AND/OR IC Chips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D29CB6EE-B458-5349-89F8-9729B8BEFC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170" y="3460274"/>
            <a:ext cx="6426200" cy="229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188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18</a:t>
            </a:r>
          </a:p>
        </p:txBody>
      </p:sp>
      <p:pic>
        <p:nvPicPr>
          <p:cNvPr id="47" name="Picture 46" descr="A picture containing drawing&#10;&#10;Description automatically generated">
            <a:extLst>
              <a:ext uri="{FF2B5EF4-FFF2-40B4-BE49-F238E27FC236}">
                <a16:creationId xmlns:a16="http://schemas.microsoft.com/office/drawing/2014/main" id="{6EC36A8B-D3B1-4C05-AEB6-FF27D840E8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19628E13-3E4C-4136-998A-E52E7AEE0D35}"/>
              </a:ext>
            </a:extLst>
          </p:cNvPr>
          <p:cNvSpPr/>
          <p:nvPr/>
        </p:nvSpPr>
        <p:spPr>
          <a:xfrm>
            <a:off x="2440846" y="5869020"/>
            <a:ext cx="74199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6: Diagram of the example ATM circuit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3293275-2524-4606-BB22-6F064C851A59}"/>
              </a:ext>
            </a:extLst>
          </p:cNvPr>
          <p:cNvGrpSpPr/>
          <p:nvPr/>
        </p:nvGrpSpPr>
        <p:grpSpPr>
          <a:xfrm>
            <a:off x="2562822" y="2023253"/>
            <a:ext cx="6858000" cy="3656402"/>
            <a:chOff x="2562822" y="2229779"/>
            <a:chExt cx="6858000" cy="3656402"/>
          </a:xfrm>
        </p:grpSpPr>
        <p:pic>
          <p:nvPicPr>
            <p:cNvPr id="12" name="Picture 11" descr="Chart&#10;&#10;Description automatically generated">
              <a:extLst>
                <a:ext uri="{FF2B5EF4-FFF2-40B4-BE49-F238E27FC236}">
                  <a16:creationId xmlns:a16="http://schemas.microsoft.com/office/drawing/2014/main" id="{D9C2588A-BE44-48F4-A0C5-776E7D0597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4425231" y="367370"/>
              <a:ext cx="3133181" cy="685800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46774F0-B389-4784-B00E-E74FD39F05D2}"/>
                </a:ext>
              </a:extLst>
            </p:cNvPr>
            <p:cNvSpPr txBox="1"/>
            <p:nvPr/>
          </p:nvSpPr>
          <p:spPr>
            <a:xfrm>
              <a:off x="3031236" y="5362961"/>
              <a:ext cx="704675" cy="523220"/>
            </a:xfrm>
            <a:prstGeom prst="borderCallout1">
              <a:avLst>
                <a:gd name="adj1" fmla="val 2068"/>
                <a:gd name="adj2" fmla="val 50382"/>
                <a:gd name="adj3" fmla="val -231988"/>
                <a:gd name="adj4" fmla="val 131947"/>
              </a:avLst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Proxima Nova Rg" panose="02000506030000020004" charset="0"/>
                </a:rPr>
                <a:t>Print (P)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4DAC2A7-7560-448E-AA08-B15C568D3162}"/>
                </a:ext>
              </a:extLst>
            </p:cNvPr>
            <p:cNvSpPr txBox="1"/>
            <p:nvPr/>
          </p:nvSpPr>
          <p:spPr>
            <a:xfrm>
              <a:off x="4060246" y="5358863"/>
              <a:ext cx="964735" cy="523220"/>
            </a:xfrm>
            <a:prstGeom prst="borderCallout1">
              <a:avLst>
                <a:gd name="adj1" fmla="val 465"/>
                <a:gd name="adj2" fmla="val 52121"/>
                <a:gd name="adj3" fmla="val -244815"/>
                <a:gd name="adj4" fmla="val 38839"/>
              </a:avLst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Proxima Nova Rg" panose="02000506030000020004" charset="0"/>
                </a:rPr>
                <a:t>Withdraw (W)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8F4D07D-2A94-4685-A0B5-5B44235AFABA}"/>
                </a:ext>
              </a:extLst>
            </p:cNvPr>
            <p:cNvSpPr txBox="1"/>
            <p:nvPr/>
          </p:nvSpPr>
          <p:spPr>
            <a:xfrm>
              <a:off x="5349316" y="5358863"/>
              <a:ext cx="872455" cy="523220"/>
            </a:xfrm>
            <a:prstGeom prst="borderCallout1">
              <a:avLst>
                <a:gd name="adj1" fmla="val 465"/>
                <a:gd name="adj2" fmla="val 50382"/>
                <a:gd name="adj3" fmla="val -230384"/>
                <a:gd name="adj4" fmla="val -48044"/>
              </a:avLst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Proxima Nova Rg" panose="02000506030000020004" charset="0"/>
                </a:rPr>
                <a:t>Deposit (D)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D417DC03-A1E3-44FB-ADE1-64234B7C5D42}"/>
                    </a:ext>
                  </a:extLst>
                </p:cNvPr>
                <p:cNvSpPr txBox="1"/>
                <p:nvPr/>
              </p:nvSpPr>
              <p:spPr>
                <a:xfrm>
                  <a:off x="5572256" y="3346080"/>
                  <a:ext cx="338355" cy="307777"/>
                </a:xfrm>
                <a:prstGeom prst="borderCallout1">
                  <a:avLst>
                    <a:gd name="adj1" fmla="val 99872"/>
                    <a:gd name="adj2" fmla="val 50382"/>
                    <a:gd name="adj3" fmla="val 192166"/>
                    <a:gd name="adj4" fmla="val 36864"/>
                  </a:avLst>
                </a:prstGeom>
                <a:ln w="285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400" b="0" i="0" smtClean="0">
                                <a:latin typeface="Proxima Nova Rg" panose="02000506030000020004" charset="0"/>
                              </a:rPr>
                              <m:t>D</m:t>
                            </m:r>
                          </m:e>
                        </m:acc>
                      </m:oMath>
                    </m:oMathPara>
                  </a14:m>
                  <a:endParaRPr lang="en-US" sz="1400" dirty="0">
                    <a:latin typeface="Proxima Nova Rg" panose="02000506030000020004" charset="0"/>
                    <a:ea typeface="Champagne &amp; Limousines" panose="020B0502020202020204" pitchFamily="34" charset="0"/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D417DC03-A1E3-44FB-ADE1-64234B7C5D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2256" y="3346080"/>
                  <a:ext cx="338355" cy="307777"/>
                </a:xfrm>
                <a:prstGeom prst="borderCallout1">
                  <a:avLst>
                    <a:gd name="adj1" fmla="val 99872"/>
                    <a:gd name="adj2" fmla="val 50382"/>
                    <a:gd name="adj3" fmla="val 192166"/>
                    <a:gd name="adj4" fmla="val 36864"/>
                  </a:avLst>
                </a:prstGeom>
                <a:blipFill>
                  <a:blip r:embed="rId5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8C7A82D7-3CF3-4BE4-BBD9-7E48BD664AAA}"/>
                    </a:ext>
                  </a:extLst>
                </p:cNvPr>
                <p:cNvSpPr txBox="1"/>
                <p:nvPr/>
              </p:nvSpPr>
              <p:spPr>
                <a:xfrm>
                  <a:off x="6854574" y="3346081"/>
                  <a:ext cx="422246" cy="307777"/>
                </a:xfrm>
                <a:prstGeom prst="borderCallout1">
                  <a:avLst>
                    <a:gd name="adj1" fmla="val 99872"/>
                    <a:gd name="adj2" fmla="val 50382"/>
                    <a:gd name="adj3" fmla="val 161097"/>
                    <a:gd name="adj4" fmla="val 45333"/>
                  </a:avLst>
                </a:prstGeom>
                <a:ln w="285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1400" b="0" i="0" smtClean="0">
                            <a:latin typeface="Proxima Nova Rg" panose="02000506030000020004" charset="0"/>
                          </a:rPr>
                          <m:t>P</m:t>
                        </m:r>
                        <m:acc>
                          <m:accPr>
                            <m:chr m:val="̅"/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400" b="0" i="0" smtClean="0">
                                <a:latin typeface="Proxima Nova Rg" panose="02000506030000020004" charset="0"/>
                              </a:rPr>
                              <m:t>D</m:t>
                            </m:r>
                          </m:e>
                        </m:acc>
                      </m:oMath>
                    </m:oMathPara>
                  </a14:m>
                  <a:endParaRPr lang="en-US" sz="1400" dirty="0">
                    <a:latin typeface="Proxima Nova Rg" panose="02000506030000020004" charset="0"/>
                    <a:ea typeface="Champagne &amp; Limousines" panose="020B0502020202020204" pitchFamily="34" charset="0"/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8C7A82D7-3CF3-4BE4-BBD9-7E48BD664A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4574" y="3346081"/>
                  <a:ext cx="422246" cy="307777"/>
                </a:xfrm>
                <a:prstGeom prst="borderCallout1">
                  <a:avLst>
                    <a:gd name="adj1" fmla="val 99872"/>
                    <a:gd name="adj2" fmla="val 50382"/>
                    <a:gd name="adj3" fmla="val 161097"/>
                    <a:gd name="adj4" fmla="val 45333"/>
                  </a:avLst>
                </a:prstGeom>
                <a:blipFill>
                  <a:blip r:embed="rId6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939AADC6-7A1B-4FC4-BF00-40D2A30E3804}"/>
                    </a:ext>
                  </a:extLst>
                </p:cNvPr>
                <p:cNvSpPr txBox="1"/>
                <p:nvPr/>
              </p:nvSpPr>
              <p:spPr>
                <a:xfrm>
                  <a:off x="7903253" y="3346082"/>
                  <a:ext cx="794150" cy="307777"/>
                </a:xfrm>
                <a:prstGeom prst="borderCallout1">
                  <a:avLst>
                    <a:gd name="adj1" fmla="val 99872"/>
                    <a:gd name="adj2" fmla="val 50382"/>
                    <a:gd name="adj3" fmla="val 131970"/>
                    <a:gd name="adj4" fmla="val 51748"/>
                  </a:avLst>
                </a:prstGeom>
                <a:ln w="285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1400" b="0" i="0" smtClean="0">
                            <a:latin typeface="Proxima Nova Rg" panose="02000506030000020004" charset="0"/>
                          </a:rPr>
                          <m:t>W</m:t>
                        </m:r>
                        <m:r>
                          <m:rPr>
                            <m:nor/>
                          </m:rPr>
                          <a:rPr lang="en-US" sz="1400" b="0" i="0" smtClean="0">
                            <a:latin typeface="Proxima Nova Rg" panose="02000506030000020004" charset="0"/>
                          </a:rPr>
                          <m:t>+ </m:t>
                        </m:r>
                        <m:r>
                          <m:rPr>
                            <m:nor/>
                          </m:rPr>
                          <a:rPr lang="en-US" sz="1400" b="0" i="0" smtClean="0">
                            <a:latin typeface="Proxima Nova Rg" panose="02000506030000020004" charset="0"/>
                          </a:rPr>
                          <m:t>P</m:t>
                        </m:r>
                        <m:acc>
                          <m:accPr>
                            <m:chr m:val="̅"/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400" b="0" i="0" smtClean="0">
                                <a:latin typeface="Proxima Nova Rg" panose="02000506030000020004" charset="0"/>
                              </a:rPr>
                              <m:t>D</m:t>
                            </m:r>
                          </m:e>
                        </m:acc>
                      </m:oMath>
                    </m:oMathPara>
                  </a14:m>
                  <a:endParaRPr lang="en-US" sz="1400" dirty="0">
                    <a:latin typeface="Proxima Nova Rg" panose="02000506030000020004" charset="0"/>
                    <a:ea typeface="Champagne &amp; Limousines" panose="020B0502020202020204" pitchFamily="34" charset="0"/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939AADC6-7A1B-4FC4-BF00-40D2A30E38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03253" y="3346082"/>
                  <a:ext cx="794150" cy="307777"/>
                </a:xfrm>
                <a:prstGeom prst="borderCallout1">
                  <a:avLst>
                    <a:gd name="adj1" fmla="val 99872"/>
                    <a:gd name="adj2" fmla="val 50382"/>
                    <a:gd name="adj3" fmla="val 131970"/>
                    <a:gd name="adj4" fmla="val 51748"/>
                  </a:avLst>
                </a:prstGeom>
                <a:blipFill>
                  <a:blip r:embed="rId7"/>
                  <a:stretch>
                    <a:fillRect r="-16912"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53282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715699"/>
            <a:ext cx="10581564" cy="4333194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A 7432 IC (4 dual-input OR gates)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A 7408 IC (4 dual-input AND gates)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A 7404 IC (6 single-input NOT gates)</a:t>
            </a:r>
            <a:endParaRPr lang="en-US" sz="2800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Breadboard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5V Battery Case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Music Voltmeter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Slide Switches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Wires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21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09511D02-29F0-40CB-BBEB-25DFB517EB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FA130CA-A719-4185-AC02-A7ED256DCB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249" y="2035042"/>
            <a:ext cx="3659579" cy="297340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7437249" y="5061222"/>
            <a:ext cx="3659579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7: Integrated circuit (IC) chips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courtesy of Wikipedia</a:t>
            </a:r>
          </a:p>
        </p:txBody>
      </p:sp>
    </p:spTree>
    <p:extLst>
      <p:ext uri="{BB962C8B-B14F-4D97-AF65-F5344CB8AC3E}">
        <p14:creationId xmlns:p14="http://schemas.microsoft.com/office/powerpoint/2010/main" val="4082847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PROBLEM STATEMENT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6006476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Farmer Georgi has a hen on his 350-acre farm that produces high-quality eggs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To protect the hen from a fox who has been wandering around the farm, he needs an alarm system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22</a:t>
            </a:r>
          </a:p>
        </p:txBody>
      </p:sp>
      <p:pic>
        <p:nvPicPr>
          <p:cNvPr id="10" name="Picture 9" descr="A herd of cattle grazing on a lush green field&#10;&#10;Description automatically generated">
            <a:extLst>
              <a:ext uri="{FF2B5EF4-FFF2-40B4-BE49-F238E27FC236}">
                <a16:creationId xmlns:a16="http://schemas.microsoft.com/office/drawing/2014/main" id="{305D5E4F-DCB0-4985-B5DF-7075D7E5E8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629" y="2437989"/>
            <a:ext cx="3621261" cy="240945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AA93742-2A0D-4565-B400-C0D8769D3A49}"/>
              </a:ext>
            </a:extLst>
          </p:cNvPr>
          <p:cNvSpPr/>
          <p:nvPr/>
        </p:nvSpPr>
        <p:spPr>
          <a:xfrm>
            <a:off x="7054760" y="4847448"/>
            <a:ext cx="42509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8: Farmer Georgi’s Farm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Courtesy of ThoughtCo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96B36662-AEC8-43E5-BA70-5A4C0BEE8D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292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PROBLEM STATEMENT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6" y="1923350"/>
            <a:ext cx="10699217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Farmer Georgi has two barns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Think of Barn A as “0” and Barn B as “1” in the truth table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A fox, hen, and corn can be in either barn at anytime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Design an alarm system that will sound when: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The fox and hen are in the same barn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The hen and corn are in the same barn</a:t>
            </a:r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22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96B36662-AEC8-43E5-BA70-5A4C0BEE8D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9661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>
            <a:normAutofit/>
          </a:bodyPr>
          <a:lstStyle/>
          <a:p>
            <a:pPr algn="l"/>
            <a:r>
              <a:rPr lang="en-US" dirty="0">
                <a:latin typeface="Proxima Nova Lt" panose="02000506030000020004" pitchFamily="50" charset="0"/>
              </a:rPr>
              <a:t>Part I: Formulate the Simplified Boolean Equation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>
                <a:latin typeface="Proxima Nova Rg" panose="02000506030000020004" pitchFamily="2" charset="0"/>
              </a:rPr>
              <a:t>Build a truth table for the alarm system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>
                <a:latin typeface="Proxima Nova Rg" panose="02000506030000020004" pitchFamily="2" charset="0"/>
              </a:rPr>
              <a:t>Create a Boolean equation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>
                <a:latin typeface="Proxima Nova Rg" panose="02000506030000020004" pitchFamily="2" charset="0"/>
              </a:rPr>
              <a:t>Build a K-map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>
                <a:latin typeface="Proxima Nova Rg" panose="02000506030000020004" pitchFamily="2" charset="0"/>
              </a:rPr>
              <a:t>Create a simplified Boolean equation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>
                <a:latin typeface="Proxima Nova Rg" panose="02000506030000020004" pitchFamily="2" charset="0"/>
              </a:rPr>
              <a:t>Draw a combinational logic circuit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26</a:t>
            </a:r>
          </a:p>
        </p:txBody>
      </p:sp>
      <p:pic>
        <p:nvPicPr>
          <p:cNvPr id="10" name="Picture 4" descr="10-7">
            <a:extLst>
              <a:ext uri="{FF2B5EF4-FFF2-40B4-BE49-F238E27FC236}">
                <a16:creationId xmlns:a16="http://schemas.microsoft.com/office/drawing/2014/main" id="{B48EC0B0-6500-4046-8A3E-A3A48A19D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0"/>
          <a:stretch>
            <a:fillRect/>
          </a:stretch>
        </p:blipFill>
        <p:spPr bwMode="auto">
          <a:xfrm>
            <a:off x="7532384" y="2859128"/>
            <a:ext cx="3458506" cy="1643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4490CE3-0093-40D9-9545-4381C9BAAD99}"/>
              </a:ext>
            </a:extLst>
          </p:cNvPr>
          <p:cNvSpPr/>
          <p:nvPr/>
        </p:nvSpPr>
        <p:spPr>
          <a:xfrm>
            <a:off x="7751652" y="4526444"/>
            <a:ext cx="30199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9: IC Chip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B22A0DA8-BDD4-49E6-A234-91386BA18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4498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6638946" cy="3917892"/>
          </a:xfrm>
        </p:spPr>
        <p:txBody>
          <a:bodyPr anchor="ctr">
            <a:normAutofit/>
          </a:bodyPr>
          <a:lstStyle/>
          <a:p>
            <a:pPr algn="l"/>
            <a:r>
              <a:rPr lang="en-US" dirty="0">
                <a:latin typeface="Proxima Nova Lt" panose="02000506030000020004" pitchFamily="50" charset="0"/>
              </a:rPr>
              <a:t>Part II: Test the IC Chips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Rg" panose="02000506030000020004" pitchFamily="50" charset="0"/>
              </a:rPr>
              <a:t>Use the Arduino board setup by the TAs to test the NOT/OR/AND IC chips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Rg" panose="02000506030000020004" pitchFamily="50" charset="0"/>
              </a:rPr>
              <a:t>The Arduino program will determine if the IC chips are functional or not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Rg" panose="02000506030000020004" pitchFamily="50" charset="0"/>
              </a:rPr>
              <a:t>Orient the IC chips properly</a:t>
            </a:r>
            <a:endParaRPr lang="en-US" sz="2800" dirty="0">
              <a:latin typeface="Proxima Nova Rg" panose="02000506030000020004" pitchFamily="5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26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B22A0DA8-BDD4-49E6-A234-91386BA18E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FABFFD1-79DA-45F4-B3E6-B8395F70A3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547" y="2074032"/>
            <a:ext cx="3778586" cy="313142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7594546" y="5202910"/>
            <a:ext cx="3778587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10: IC chip tester</a:t>
            </a:r>
          </a:p>
        </p:txBody>
      </p:sp>
    </p:spTree>
    <p:extLst>
      <p:ext uri="{BB962C8B-B14F-4D97-AF65-F5344CB8AC3E}">
        <p14:creationId xmlns:p14="http://schemas.microsoft.com/office/powerpoint/2010/main" val="11430176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27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7024572-50B7-4A60-B10A-97D8A15EC8BF}"/>
              </a:ext>
            </a:extLst>
          </p:cNvPr>
          <p:cNvSpPr/>
          <p:nvPr/>
        </p:nvSpPr>
        <p:spPr>
          <a:xfrm>
            <a:off x="2222715" y="5651784"/>
            <a:ext cx="74199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11: Diagram of NOT/AND/OR IC Chips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3904F034-2698-47D5-8522-29ED24FD1B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40334C16-DB1A-4380-9820-8EA621161F79}"/>
              </a:ext>
            </a:extLst>
          </p:cNvPr>
          <p:cNvSpPr txBox="1">
            <a:spLocks/>
          </p:cNvSpPr>
          <p:nvPr/>
        </p:nvSpPr>
        <p:spPr>
          <a:xfrm>
            <a:off x="818867" y="1923350"/>
            <a:ext cx="10581564" cy="39178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latin typeface="Proxima Nova Lt" panose="02000506030000020004" pitchFamily="50" charset="0"/>
              </a:rPr>
              <a:t>Part III: Build the Combinational Logic Circuit</a:t>
            </a:r>
            <a:endParaRPr lang="en-US" dirty="0">
              <a:latin typeface="Proxima Nova Rg" panose="02000506030000020004" pitchFamily="2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Rg" panose="02000506030000020004" pitchFamily="2" charset="0"/>
              </a:rPr>
              <a:t>Build and test the logic circuit on a breadboard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Wire the combinational logic circuit using the IC chips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Power (+5V) and ground the IC chips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Orient the IC chips properly</a:t>
            </a:r>
          </a:p>
          <a:p>
            <a:pPr marL="914400" lvl="1" indent="-457200" algn="l">
              <a:buFont typeface="+mj-lt"/>
              <a:buAutoNum type="arabicPeriod"/>
            </a:pPr>
            <a:endParaRPr lang="en-US" dirty="0">
              <a:latin typeface="Proxima Nova Rg" panose="02000506030000020004" pitchFamily="2" charset="0"/>
            </a:endParaRPr>
          </a:p>
        </p:txBody>
      </p:sp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21F587A9-63D6-464B-970D-334AA40BB7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146" y="4056003"/>
            <a:ext cx="4461135" cy="159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693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 Information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Materials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808514"/>
            <a:ext cx="0" cy="2312126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17D3D3-B932-4383-879E-650C95844F93}"/>
              </a:ext>
            </a:extLst>
          </p:cNvPr>
          <p:cNvSpPr/>
          <p:nvPr/>
        </p:nvSpPr>
        <p:spPr>
          <a:xfrm>
            <a:off x="6135845" y="5237713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Semiconductor Courtesy of Scoop.it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6963C8B-0040-441B-A26F-FA76A7D9DF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768" y="2526654"/>
            <a:ext cx="4813368" cy="2711059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7DC0890D-5F2F-4D4F-953C-592833EC42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43409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677288"/>
            <a:ext cx="10581564" cy="4435929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Individual lab report:</a:t>
            </a:r>
            <a:endParaRPr lang="en-US" sz="2400" dirty="0">
              <a:latin typeface="Proxima Nova Rg" panose="02000506030000020004" pitchFamily="2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Answer discussion questions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Explain how k-maps help simplify the circuitry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the truth table, both Boolean equations, and k-map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pictures of the completed logic circuit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at 11:59 PM the night before Lab 6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Team presentation: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Address discussion points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pictures of the completed logic circuit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28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F3D22FAD-21B4-4164-ADD9-0D1C4A72BA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1814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923350"/>
            <a:ext cx="10836324" cy="3917892"/>
          </a:xfrm>
        </p:spPr>
        <p:txBody>
          <a:bodyPr anchor="ctr"/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Take pictures of the completed logic circuit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Clean up workstations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Return all unused materials to the TA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29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023043D5-B14A-4BCE-B2B8-671997761C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7685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23228BED-FDFA-4FB2-8251-995C41B15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To design a combinational logic circuit for a given problem statement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To build and test the circuit on a breadboard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C5A78859-4EEC-4556-A390-32A5287E7B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9563" y="1923350"/>
            <a:ext cx="5997569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Digital logic: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Conceptual language behind modern computer systems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Two values of true and false (1 and 0) that lead to complicated decisions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Truth table</a:t>
            </a:r>
            <a:r>
              <a:rPr lang="en-US" dirty="0">
                <a:latin typeface="Proxima Nova Rg" panose="02000506030000020004" pitchFamily="50" charset="0"/>
              </a:rPr>
              <a:t> – shows all the possible input combinations and their associated outputs (example on next slide)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12</a:t>
            </a:r>
          </a:p>
        </p:txBody>
      </p:sp>
      <p:pic>
        <p:nvPicPr>
          <p:cNvPr id="1026" name="Picture 2" descr="https://sub.allaboutcircuits.com/images/0429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988" y="2938217"/>
            <a:ext cx="4540267" cy="16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816436" y="4616358"/>
            <a:ext cx="4813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Boolean Circuit Courtesy of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All About Circuits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105CC3DD-83C0-4817-B4E5-8D60B9B522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691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8726" y="1923350"/>
            <a:ext cx="5399053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Think of this example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An ATM has three options: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Print statement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Withdraw money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Deposit money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The ATM will charge a fee when: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Money is withdrawn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A statement is printed without depositing money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026561" y="1817148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Table 1: Truth Table for ATM Example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13</a:t>
            </a:r>
          </a:p>
        </p:txBody>
      </p:sp>
      <p:graphicFrame>
        <p:nvGraphicFramePr>
          <p:cNvPr id="14" name="Table 4">
            <a:extLst>
              <a:ext uri="{FF2B5EF4-FFF2-40B4-BE49-F238E27FC236}">
                <a16:creationId xmlns:a16="http://schemas.microsoft.com/office/drawing/2014/main" id="{B28B4004-7641-40E2-A488-36C9A2E825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4984458"/>
              </p:ext>
            </p:extLst>
          </p:nvPr>
        </p:nvGraphicFramePr>
        <p:xfrm>
          <a:off x="5886169" y="2183781"/>
          <a:ext cx="5621656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1276653309"/>
                    </a:ext>
                  </a:extLst>
                </a:gridCol>
                <a:gridCol w="1557655">
                  <a:extLst>
                    <a:ext uri="{9D8B030D-6E8A-4147-A177-3AD203B41FA5}">
                      <a16:colId xmlns:a16="http://schemas.microsoft.com/office/drawing/2014/main" val="198289427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25304071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6172128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Inputs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Proxima Nova Lt" panose="02000506030000020004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Proxima Nova Lt" panose="02000506030000020004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Output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5293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P (Print)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W (Withdraw)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D (Deposit)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C (Charge)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8285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4585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981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8781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1899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9957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9878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7067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8005572"/>
                  </a:ext>
                </a:extLst>
              </a:tr>
            </a:tbl>
          </a:graphicData>
        </a:graphic>
      </p:graphicFrame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0F79D326-AE94-4648-87A8-3CA0DFDC57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374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0572" y="1923350"/>
            <a:ext cx="5277133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Logic gates: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NOT gate </a:t>
            </a:r>
            <a:r>
              <a:rPr lang="en-US" sz="2400" dirty="0">
                <a:latin typeface="Proxima Nova Rg" panose="02000506030000020004" pitchFamily="50" charset="0"/>
              </a:rPr>
              <a:t>– inverts the input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AND gate </a:t>
            </a:r>
            <a:r>
              <a:rPr lang="en-US" sz="2400" dirty="0">
                <a:latin typeface="Proxima Nova Rg" panose="02000506030000020004" pitchFamily="50" charset="0"/>
              </a:rPr>
              <a:t>– both inputs must be true for the output to be true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OR gate </a:t>
            </a:r>
            <a:r>
              <a:rPr lang="en-US" sz="2400" dirty="0">
                <a:latin typeface="Proxima Nova Rg" panose="02000506030000020004" pitchFamily="50" charset="0"/>
              </a:rPr>
              <a:t>– if either input is true the output will be true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564107" y="2579813"/>
            <a:ext cx="56216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Table 2: Logic Gates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4" name="Table 4">
                <a:extLst>
                  <a:ext uri="{FF2B5EF4-FFF2-40B4-BE49-F238E27FC236}">
                    <a16:creationId xmlns:a16="http://schemas.microsoft.com/office/drawing/2014/main" id="{B28B4004-7641-40E2-A488-36C9A2E825F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87391105"/>
                  </p:ext>
                </p:extLst>
              </p:nvPr>
            </p:nvGraphicFramePr>
            <p:xfrm>
              <a:off x="564107" y="2929302"/>
              <a:ext cx="5621656" cy="220556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54667">
                      <a:extLst>
                        <a:ext uri="{9D8B030D-6E8A-4147-A177-3AD203B41FA5}">
                          <a16:colId xmlns:a16="http://schemas.microsoft.com/office/drawing/2014/main" val="1276653309"/>
                        </a:ext>
                      </a:extLst>
                    </a:gridCol>
                    <a:gridCol w="1557655">
                      <a:extLst>
                        <a:ext uri="{9D8B030D-6E8A-4147-A177-3AD203B41FA5}">
                          <a16:colId xmlns:a16="http://schemas.microsoft.com/office/drawing/2014/main" val="1982894277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3253040713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26617212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Lt" panose="02000506030000020004" pitchFamily="50" charset="0"/>
                            </a:rPr>
                            <a:t>NOT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Lt" panose="02000506030000020004" pitchFamily="50" charset="0"/>
                            </a:rPr>
                            <a:t>AND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Lt" panose="02000506030000020004" pitchFamily="50" charset="0"/>
                            </a:rPr>
                            <a:t>OR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88285993"/>
                      </a:ext>
                    </a:extLst>
                  </a:tr>
                  <a:tr h="8238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Symbol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345859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Arithmetic Operation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𝑜𝑟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𝐴𝐵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49813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# of Inputs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2+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2+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3530017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4" name="Table 4">
                <a:extLst>
                  <a:ext uri="{FF2B5EF4-FFF2-40B4-BE49-F238E27FC236}">
                    <a16:creationId xmlns:a16="http://schemas.microsoft.com/office/drawing/2014/main" id="{B28B4004-7641-40E2-A488-36C9A2E825F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87391105"/>
                  </p:ext>
                </p:extLst>
              </p:nvPr>
            </p:nvGraphicFramePr>
            <p:xfrm>
              <a:off x="564107" y="2929302"/>
              <a:ext cx="5621656" cy="220556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54667">
                      <a:extLst>
                        <a:ext uri="{9D8B030D-6E8A-4147-A177-3AD203B41FA5}">
                          <a16:colId xmlns:a16="http://schemas.microsoft.com/office/drawing/2014/main" val="1276653309"/>
                        </a:ext>
                      </a:extLst>
                    </a:gridCol>
                    <a:gridCol w="1557655">
                      <a:extLst>
                        <a:ext uri="{9D8B030D-6E8A-4147-A177-3AD203B41FA5}">
                          <a16:colId xmlns:a16="http://schemas.microsoft.com/office/drawing/2014/main" val="1982894277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3253040713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26617212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Lt" panose="02000506030000020004" pitchFamily="50" charset="0"/>
                            </a:rPr>
                            <a:t>NOT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Lt" panose="02000506030000020004" pitchFamily="50" charset="0"/>
                            </a:rPr>
                            <a:t>AND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Lt" panose="02000506030000020004" pitchFamily="50" charset="0"/>
                            </a:rPr>
                            <a:t>OR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88285993"/>
                      </a:ext>
                    </a:extLst>
                  </a:tr>
                  <a:tr h="8238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Symbol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34585964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Arithmetic Operation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87805" t="-190196" r="-174797" b="-725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15888" t="-190196" r="-100935" b="-725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15888" t="-190196" r="-935" b="-725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49813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# of Inputs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2+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2+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35300172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73" t="8037" r="6606" b="37230"/>
          <a:stretch/>
        </p:blipFill>
        <p:spPr>
          <a:xfrm>
            <a:off x="2094916" y="3339057"/>
            <a:ext cx="1200727" cy="64654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8" t="7570" r="64456" b="36829"/>
          <a:stretch/>
        </p:blipFill>
        <p:spPr>
          <a:xfrm>
            <a:off x="3539975" y="3353816"/>
            <a:ext cx="1228436" cy="6567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24" t="9037" r="37848" b="38576"/>
          <a:stretch/>
        </p:blipFill>
        <p:spPr>
          <a:xfrm>
            <a:off x="4990317" y="3362850"/>
            <a:ext cx="969818" cy="618836"/>
          </a:xfrm>
          <a:prstGeom prst="rect">
            <a:avLst/>
          </a:prstGeom>
        </p:spPr>
      </p:pic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0EC09A7-5950-46FE-B800-5B57ACA8A6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768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6507516" y="1923350"/>
                <a:ext cx="5277133" cy="3917892"/>
              </a:xfrm>
            </p:spPr>
            <p:txBody>
              <a:bodyPr anchor="ctr"/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Lt" panose="02000506030000020004" pitchFamily="50" charset="0"/>
                  </a:rPr>
                  <a:t>Boolean equation</a:t>
                </a:r>
                <a:r>
                  <a:rPr lang="en-US" dirty="0">
                    <a:latin typeface="Proxima Nova Rg" panose="02000506030000020004" pitchFamily="50" charset="0"/>
                  </a:rPr>
                  <a:t> – mathematical representation of all the combinations in the truth table that yield an output of 1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Rg" panose="02000506030000020004" pitchFamily="50" charset="0"/>
                  </a:rPr>
                  <a:t>Represents when a fee is charged in the ATM example</a:t>
                </a:r>
              </a:p>
              <a:p>
                <a:pPr algn="l"/>
                <a:endParaRPr lang="en-US" dirty="0">
                  <a:latin typeface="Proxima Nova Rg" panose="02000506030000020004" pitchFamily="50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1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21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acc>
                        <m:accPr>
                          <m:chr m:val="̅"/>
                          <m:ctrlPr>
                            <a:rPr lang="en-US" sz="21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sz="21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21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𝑊𝐷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1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acc>
                        <m:accPr>
                          <m:chr m:val="̅"/>
                          <m:ctrlPr>
                            <a:rPr lang="en-US" sz="21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lang="en-US" sz="21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𝑃𝑊</m:t>
                      </m:r>
                      <m:acc>
                        <m:accPr>
                          <m:chr m:val="̅"/>
                          <m:ctrlPr>
                            <a:rPr lang="en-US" sz="21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1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𝑃𝑊𝐷</m:t>
                      </m:r>
                    </m:oMath>
                  </m:oMathPara>
                </a14:m>
                <a:endParaRPr lang="en-US" sz="2100" dirty="0">
                  <a:solidFill>
                    <a:srgbClr val="7030A0"/>
                  </a:solidFill>
                  <a:latin typeface="Proxima Nova Rg" panose="02000506030000020004" pitchFamily="50" charset="0"/>
                </a:endParaRP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507516" y="1923350"/>
                <a:ext cx="5277133" cy="3917892"/>
              </a:xfrm>
              <a:blipFill>
                <a:blip r:embed="rId2"/>
                <a:stretch>
                  <a:fillRect l="-1618" r="-1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402380" y="1873866"/>
            <a:ext cx="61051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Table 3: Truth Table for ATM Example with True Combinations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15</a:t>
            </a:r>
          </a:p>
        </p:txBody>
      </p:sp>
      <p:graphicFrame>
        <p:nvGraphicFramePr>
          <p:cNvPr id="14" name="Table 4">
            <a:extLst>
              <a:ext uri="{FF2B5EF4-FFF2-40B4-BE49-F238E27FC236}">
                <a16:creationId xmlns:a16="http://schemas.microsoft.com/office/drawing/2014/main" id="{B28B4004-7641-40E2-A488-36C9A2E825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2782711"/>
              </p:ext>
            </p:extLst>
          </p:nvPr>
        </p:nvGraphicFramePr>
        <p:xfrm>
          <a:off x="644120" y="2213944"/>
          <a:ext cx="5621656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1276653309"/>
                    </a:ext>
                  </a:extLst>
                </a:gridCol>
                <a:gridCol w="1557655">
                  <a:extLst>
                    <a:ext uri="{9D8B030D-6E8A-4147-A177-3AD203B41FA5}">
                      <a16:colId xmlns:a16="http://schemas.microsoft.com/office/drawing/2014/main" val="198289427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25304071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6172128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Inputs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Proxima Nova Lt" panose="02000506030000020004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Proxima Nova Lt" panose="02000506030000020004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Output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5293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P (Print)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W (Withdraw)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D (Deposit)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C (Charge)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8285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4585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981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8781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1899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9957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9878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7067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8005572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644120" y="3746246"/>
            <a:ext cx="5621656" cy="3011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44120" y="4131041"/>
            <a:ext cx="5621656" cy="30115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44119" y="4487107"/>
            <a:ext cx="5621656" cy="30115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44119" y="5257788"/>
            <a:ext cx="5621656" cy="30115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44119" y="5608306"/>
            <a:ext cx="5621656" cy="30115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40E68F1B-1CA3-429A-AAA9-3C0D2D3AD9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814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5443388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Karnaugh map (K-map) </a:t>
            </a:r>
            <a:r>
              <a:rPr lang="en-US" dirty="0">
                <a:latin typeface="Proxima Nova Rg" panose="02000506030000020004" pitchFamily="50" charset="0"/>
              </a:rPr>
              <a:t>– two-dimensional representation that shows the common characteristics of the inputs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Only one value can change at a time between adjacent rows and columns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675818" y="3436579"/>
            <a:ext cx="39552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Table 4: K-map for ATM Example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16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1" name="Table 4">
                <a:extLst>
                  <a:ext uri="{FF2B5EF4-FFF2-40B4-BE49-F238E27FC236}">
                    <a16:creationId xmlns:a16="http://schemas.microsoft.com/office/drawing/2014/main" id="{B28B4004-7641-40E2-A488-36C9A2E825F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84349701"/>
                  </p:ext>
                </p:extLst>
              </p:nvPr>
            </p:nvGraphicFramePr>
            <p:xfrm>
              <a:off x="6984506" y="3844746"/>
              <a:ext cx="3337865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67573">
                      <a:extLst>
                        <a:ext uri="{9D8B030D-6E8A-4147-A177-3AD203B41FA5}">
                          <a16:colId xmlns:a16="http://schemas.microsoft.com/office/drawing/2014/main" val="1276653309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2021362053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1982894277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3253040713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26617212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𝑃𝑊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882859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345859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498132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1" name="Table 4">
                <a:extLst>
                  <a:ext uri="{FF2B5EF4-FFF2-40B4-BE49-F238E27FC236}">
                    <a16:creationId xmlns:a16="http://schemas.microsoft.com/office/drawing/2014/main" id="{B28B4004-7641-40E2-A488-36C9A2E825F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84349701"/>
                  </p:ext>
                </p:extLst>
              </p:nvPr>
            </p:nvGraphicFramePr>
            <p:xfrm>
              <a:off x="6984506" y="3844746"/>
              <a:ext cx="3337865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67573">
                      <a:extLst>
                        <a:ext uri="{9D8B030D-6E8A-4147-A177-3AD203B41FA5}">
                          <a16:colId xmlns:a16="http://schemas.microsoft.com/office/drawing/2014/main" val="1276653309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2021362053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1982894277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3253040713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26617212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000" t="-3333" r="-301887" b="-2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3846" t="-3333" r="-207692" b="-2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98113" t="-3333" r="-103774" b="-2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98113" t="-3333" r="-3774" b="-2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882859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106897" r="-401887" b="-1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345859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200000" r="-401887" b="-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498132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410035" y="2911405"/>
                <a:ext cx="44868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𝑊𝐷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𝑃𝑊</m:t>
                      </m:r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𝑃𝑊𝐷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Proxima Nova Rg" panose="02000506030000020004" pitchFamily="50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0035" y="2911405"/>
                <a:ext cx="448680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Curved Connector 14"/>
          <p:cNvCxnSpPr>
            <a:cxnSpLocks/>
            <a:stCxn id="5" idx="3"/>
          </p:cNvCxnSpPr>
          <p:nvPr/>
        </p:nvCxnSpPr>
        <p:spPr>
          <a:xfrm flipH="1">
            <a:off x="10782303" y="3096071"/>
            <a:ext cx="114537" cy="1366599"/>
          </a:xfrm>
          <a:prstGeom prst="curvedConnector4">
            <a:avLst>
              <a:gd name="adj1" fmla="val -199586"/>
              <a:gd name="adj2" fmla="val 101121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F5A15B4D-B7C5-4D03-993D-7DF42B6D4F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230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6563141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Simplified Boolean equation </a:t>
            </a:r>
            <a:r>
              <a:rPr lang="en-US" dirty="0">
                <a:latin typeface="Proxima Nova Rg" panose="02000506030000020004" pitchFamily="50" charset="0"/>
              </a:rPr>
              <a:t>– mathematical representation of true values in the K-map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Box together 1s in the K-map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Number of cells in a box must be a </a:t>
            </a:r>
            <a:br>
              <a:rPr lang="en-US" sz="2400" dirty="0">
                <a:latin typeface="Proxima Nova Rg" panose="02000506030000020004" pitchFamily="50" charset="0"/>
              </a:rPr>
            </a:br>
            <a:r>
              <a:rPr lang="en-US" sz="2400" dirty="0">
                <a:latin typeface="Proxima Nova Rg" panose="02000506030000020004" pitchFamily="50" charset="0"/>
              </a:rPr>
              <a:t>power of 2 (1, 2, 4, 8, etc.)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Look for the biggest boxes first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Boxes can overlap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Simplified equation is determined by constant variable(s) in each box</a:t>
            </a:r>
            <a:endParaRPr lang="en-US" dirty="0">
              <a:latin typeface="Proxima Nova Lt" panose="02000506030000020004" pitchFamily="5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608843" y="2574199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Table 5: Simplified Boolean Equation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for ATM example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17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4" name="Table 4">
                <a:extLst>
                  <a:ext uri="{FF2B5EF4-FFF2-40B4-BE49-F238E27FC236}">
                    <a16:creationId xmlns:a16="http://schemas.microsoft.com/office/drawing/2014/main" id="{B28B4004-7641-40E2-A488-36C9A2E825F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92817847"/>
                  </p:ext>
                </p:extLst>
              </p:nvPr>
            </p:nvGraphicFramePr>
            <p:xfrm>
              <a:off x="7523212" y="3183411"/>
              <a:ext cx="3337865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67573">
                      <a:extLst>
                        <a:ext uri="{9D8B030D-6E8A-4147-A177-3AD203B41FA5}">
                          <a16:colId xmlns:a16="http://schemas.microsoft.com/office/drawing/2014/main" val="1276653309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2021362053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1982894277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3253040713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26617212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𝑃𝑊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882859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345859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498132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4" name="Table 4">
                <a:extLst>
                  <a:ext uri="{FF2B5EF4-FFF2-40B4-BE49-F238E27FC236}">
                    <a16:creationId xmlns:a16="http://schemas.microsoft.com/office/drawing/2014/main" id="{B28B4004-7641-40E2-A488-36C9A2E825F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92817847"/>
                  </p:ext>
                </p:extLst>
              </p:nvPr>
            </p:nvGraphicFramePr>
            <p:xfrm>
              <a:off x="7523212" y="3183411"/>
              <a:ext cx="3337865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67573">
                      <a:extLst>
                        <a:ext uri="{9D8B030D-6E8A-4147-A177-3AD203B41FA5}">
                          <a16:colId xmlns:a16="http://schemas.microsoft.com/office/drawing/2014/main" val="1276653309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2021362053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1982894277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3253040713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26617212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1887" r="-300000" b="-2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5769" r="-205769" b="-2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00000" r="-101887" b="-2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00000" r="-1887" b="-22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882859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887" t="-103448" r="-400000" b="-1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345859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887" t="-196667" r="-400000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498132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Rectangle 4"/>
          <p:cNvSpPr/>
          <p:nvPr/>
        </p:nvSpPr>
        <p:spPr>
          <a:xfrm>
            <a:off x="8860670" y="3554368"/>
            <a:ext cx="1339273" cy="7415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530306" y="3557347"/>
            <a:ext cx="1339273" cy="362104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8209837" y="4666888"/>
                <a:ext cx="19532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Proxima Nova Rg" panose="02000506030000020004" pitchFamily="50" charset="0"/>
                </a:endParaRP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9837" y="4666888"/>
                <a:ext cx="1953227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Curved Connector 16"/>
          <p:cNvCxnSpPr/>
          <p:nvPr/>
        </p:nvCxnSpPr>
        <p:spPr>
          <a:xfrm flipH="1">
            <a:off x="10292370" y="3739671"/>
            <a:ext cx="698013" cy="1158050"/>
          </a:xfrm>
          <a:prstGeom prst="curvedConnector3">
            <a:avLst>
              <a:gd name="adj1" fmla="val -3275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8D73CDF7-E68D-4268-B8B5-54B768644B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473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2163</TotalTime>
  <Words>1104</Words>
  <Application>Microsoft Macintosh PowerPoint</Application>
  <PresentationFormat>Widescreen</PresentationFormat>
  <Paragraphs>279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Proxima Nova Lt</vt:lpstr>
      <vt:lpstr>Calibri</vt:lpstr>
      <vt:lpstr>Cambria Math</vt:lpstr>
      <vt:lpstr>Gotham Medium</vt:lpstr>
      <vt:lpstr>Arial</vt:lpstr>
      <vt:lpstr>Proxima Nova Rg</vt:lpstr>
      <vt:lpstr>Calibri Light</vt:lpstr>
      <vt:lpstr>Office Theme</vt:lpstr>
      <vt:lpstr>INTRODUCTION TO DIGITAL LOGIC</vt:lpstr>
      <vt:lpstr>OVERVIEW</vt:lpstr>
      <vt:lpstr>OBJECTIVE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MATERIALS</vt:lpstr>
      <vt:lpstr>PROBLEM STATEMENT</vt:lpstr>
      <vt:lpstr>PROBLEM STATEMENT</vt:lpstr>
      <vt:lpstr>PROCEDURE</vt:lpstr>
      <vt:lpstr>PROCEDURE</vt:lpstr>
      <vt:lpstr>PROCEDURE</vt:lpstr>
      <vt:lpstr>ASSIGNMENT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Vidya Gopalakrishna</cp:lastModifiedBy>
  <cp:revision>80</cp:revision>
  <dcterms:created xsi:type="dcterms:W3CDTF">2019-06-25T23:10:16Z</dcterms:created>
  <dcterms:modified xsi:type="dcterms:W3CDTF">2022-02-18T21:43:32Z</dcterms:modified>
  <cp:contentStatus/>
</cp:coreProperties>
</file>