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89" r:id="rId3"/>
    <p:sldId id="290" r:id="rId4"/>
    <p:sldId id="291" r:id="rId5"/>
    <p:sldId id="310" r:id="rId6"/>
    <p:sldId id="311" r:id="rId7"/>
    <p:sldId id="312" r:id="rId8"/>
    <p:sldId id="313" r:id="rId9"/>
    <p:sldId id="322" r:id="rId10"/>
    <p:sldId id="324" r:id="rId11"/>
    <p:sldId id="323" r:id="rId12"/>
    <p:sldId id="300" r:id="rId13"/>
    <p:sldId id="320" r:id="rId14"/>
    <p:sldId id="319" r:id="rId15"/>
    <p:sldId id="318" r:id="rId16"/>
    <p:sldId id="316" r:id="rId17"/>
    <p:sldId id="317" r:id="rId18"/>
    <p:sldId id="315" r:id="rId19"/>
    <p:sldId id="314" r:id="rId20"/>
    <p:sldId id="298" r:id="rId21"/>
    <p:sldId id="29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ADE5"/>
    <a:srgbClr val="240067"/>
    <a:srgbClr val="D9DEE3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29E128-C7F8-A164-26F6-05D133D00F6C}" v="33" dt="2023-09-04T20:30:47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43" autoAdjust="0"/>
    <p:restoredTop sz="94754"/>
  </p:normalViewPr>
  <p:slideViewPr>
    <p:cSldViewPr snapToGrid="0">
      <p:cViewPr varScale="1">
        <p:scale>
          <a:sx n="60" d="100"/>
          <a:sy n="60" d="100"/>
        </p:scale>
        <p:origin x="200" y="10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3037D-9E37-41F3-B7AD-5B984EB0C617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7558-3FF9-4121-98D7-1F58541F3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7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8116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803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7989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127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5980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5714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658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426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5776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768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44" name="Google Shape;34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109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1" name="Google Shape;941;p1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942" name="Google Shape;942;p1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750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552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750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2820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285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>
          <a:extLst>
            <a:ext uri="{FF2B5EF4-FFF2-40B4-BE49-F238E27FC236}">
              <a16:creationId xmlns:a16="http://schemas.microsoft.com/office/drawing/2014/main" id="{301E4612-E7CE-A1E3-BBAE-DB0C990D5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>
            <a:extLst>
              <a:ext uri="{FF2B5EF4-FFF2-40B4-BE49-F238E27FC236}">
                <a16:creationId xmlns:a16="http://schemas.microsoft.com/office/drawing/2014/main" id="{25DE8D50-2998-85DB-D1FC-61D85CBBB8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>
            <a:extLst>
              <a:ext uri="{FF2B5EF4-FFF2-40B4-BE49-F238E27FC236}">
                <a16:creationId xmlns:a16="http://schemas.microsoft.com/office/drawing/2014/main" id="{784C1057-4B91-0503-A4E0-75E1BEA33F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>
            <a:extLst>
              <a:ext uri="{FF2B5EF4-FFF2-40B4-BE49-F238E27FC236}">
                <a16:creationId xmlns:a16="http://schemas.microsoft.com/office/drawing/2014/main" id="{45C81A62-F058-68A5-C271-476AEBBC81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712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66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65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7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6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14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7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865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9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87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B597-F50A-1636-CFBE-1895992F2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1DE35-F181-BC21-65E4-F983013ED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9FDB0-9C54-B660-1F42-8D459EF5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AAD1-35EF-4E4C-9711-3804244A8CD1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FF420-0846-ED40-F790-EC59C45A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35CF8-4B17-53ED-40F8-00C7418E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AF50-E5A0-49C4-B288-B1D74707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47336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/>
        </p:nvSpPr>
        <p:spPr>
          <a:xfrm>
            <a:off x="243691" y="1541173"/>
            <a:ext cx="9025141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4200"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sx="1000" sy="1000" algn="ctr" rotWithShape="0">
                    <a:srgbClr val="FFFFFF"/>
                  </a:outerShdw>
                </a:effectLst>
                <a:uLnTx/>
                <a:uFillTx/>
                <a:latin typeface="Montserrat Black"/>
                <a:ea typeface="+mn-ea"/>
                <a:cs typeface="+mn-cs"/>
                <a:sym typeface="Montserrat Black"/>
              </a:rPr>
              <a:t>SUSTAINABLE ENERGY VEHICLE COMPETITION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sx="1000" sy="1000" algn="ctr" rotWithShape="0">
                  <a:srgbClr val="FFFFFF"/>
                </a:outerShdw>
              </a:effectLst>
              <a:uLnTx/>
              <a:uFillTx/>
              <a:latin typeface="Montserrat 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42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sx="1000" sy="1000" algn="ctr" rotWithShape="0">
                    <a:srgbClr val="FFFFFF"/>
                  </a:outerShdw>
                </a:effectLst>
                <a:highlight>
                  <a:srgbClr val="725C8B"/>
                </a:highlight>
                <a:uLnTx/>
                <a:uFillTx/>
                <a:latin typeface="Montserrat Black"/>
                <a:ea typeface="+mn-ea"/>
                <a:cs typeface="+mn-cs"/>
                <a:sym typeface="Montserrat Black"/>
              </a:rPr>
              <a:t>LAB 10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sx="1000" sy="1000" algn="ctr" rotWithShape="0">
                  <a:srgbClr val="FFFFFF"/>
                </a:outerShdw>
              </a:effectLst>
              <a:highlight>
                <a:srgbClr val="725C8B"/>
              </a:highlight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2" name="Google Shape;302;p9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2400"/>
              <a:buFont typeface="Montserrat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3" name="Google Shape;303;p9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304" name="Google Shape;304;p9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07" name="Google Shape;307;p9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6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6566E196-B91B-7C7E-5113-C46EEF62CE92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BF995211-633F-71F2-9B9C-18AF11EC72B5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7E0DCDF6-CB8B-6BC7-7ADD-213FFE4139CB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853;p153">
            <a:extLst>
              <a:ext uri="{FF2B5EF4-FFF2-40B4-BE49-F238E27FC236}">
                <a16:creationId xmlns:a16="http://schemas.microsoft.com/office/drawing/2014/main" id="{FAFE8252-8151-3554-C463-EFB5B0179817}"/>
              </a:ext>
            </a:extLst>
          </p:cNvPr>
          <p:cNvSpPr/>
          <p:nvPr/>
        </p:nvSpPr>
        <p:spPr>
          <a:xfrm>
            <a:off x="668078" y="1329127"/>
            <a:ext cx="5215491" cy="4595597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853;p153">
            <a:extLst>
              <a:ext uri="{FF2B5EF4-FFF2-40B4-BE49-F238E27FC236}">
                <a16:creationId xmlns:a16="http://schemas.microsoft.com/office/drawing/2014/main" id="{185F9BD9-3900-FD17-26F7-3B012A445D6D}"/>
              </a:ext>
            </a:extLst>
          </p:cNvPr>
          <p:cNvSpPr/>
          <p:nvPr/>
        </p:nvSpPr>
        <p:spPr>
          <a:xfrm>
            <a:off x="6308432" y="1329127"/>
            <a:ext cx="5215491" cy="4595595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853;p153">
            <a:extLst>
              <a:ext uri="{FF2B5EF4-FFF2-40B4-BE49-F238E27FC236}">
                <a16:creationId xmlns:a16="http://schemas.microsoft.com/office/drawing/2014/main" id="{3890F276-2805-FD62-EC58-9631A52CD468}"/>
              </a:ext>
            </a:extLst>
          </p:cNvPr>
          <p:cNvSpPr/>
          <p:nvPr/>
        </p:nvSpPr>
        <p:spPr>
          <a:xfrm>
            <a:off x="1102798" y="3350224"/>
            <a:ext cx="4225496" cy="20241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Google Shape;1444;p171">
            <a:extLst>
              <a:ext uri="{FF2B5EF4-FFF2-40B4-BE49-F238E27FC236}">
                <a16:creationId xmlns:a16="http://schemas.microsoft.com/office/drawing/2014/main" id="{3955D4A3-E3AD-D5DE-D624-35F51E859211}"/>
              </a:ext>
            </a:extLst>
          </p:cNvPr>
          <p:cNvCxnSpPr>
            <a:cxnSpLocks/>
          </p:cNvCxnSpPr>
          <p:nvPr/>
        </p:nvCxnSpPr>
        <p:spPr>
          <a:xfrm>
            <a:off x="1407018" y="2035375"/>
            <a:ext cx="3617056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" name="Google Shape;1444;p171">
            <a:extLst>
              <a:ext uri="{FF2B5EF4-FFF2-40B4-BE49-F238E27FC236}">
                <a16:creationId xmlns:a16="http://schemas.microsoft.com/office/drawing/2014/main" id="{48DEF0EE-F591-D23B-6E98-733AE8A02E06}"/>
              </a:ext>
            </a:extLst>
          </p:cNvPr>
          <p:cNvCxnSpPr>
            <a:cxnSpLocks/>
          </p:cNvCxnSpPr>
          <p:nvPr/>
        </p:nvCxnSpPr>
        <p:spPr>
          <a:xfrm>
            <a:off x="7107649" y="2015379"/>
            <a:ext cx="3617056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93CBBC-2EEB-E262-CD71-49F230CA5E14}"/>
                  </a:ext>
                </a:extLst>
              </p:cNvPr>
              <p:cNvSpPr txBox="1"/>
              <p:nvPr/>
            </p:nvSpPr>
            <p:spPr>
              <a:xfrm>
                <a:off x="793996" y="1481377"/>
                <a:ext cx="4963654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240067"/>
                    </a:solidFill>
                    <a:latin typeface="Montserrat" pitchFamily="2" charset="77"/>
                  </a:rPr>
                  <a:t>Series Connection</a:t>
                </a:r>
              </a:p>
              <a:p>
                <a:pPr algn="ctr"/>
                <a:endParaRPr lang="en-US" sz="2000" b="1" dirty="0">
                  <a:solidFill>
                    <a:srgbClr val="240067"/>
                  </a:solidFill>
                  <a:latin typeface="Montserrat" pitchFamily="2" charset="77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240067"/>
                    </a:solidFill>
                    <a:latin typeface="Montserrat" pitchFamily="2" charset="77"/>
                  </a:rPr>
                  <a:t>Current is equal across components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240067"/>
                    </a:solidFill>
                    <a:latin typeface="Montserrat" pitchFamily="2" charset="77"/>
                  </a:rPr>
                  <a:t>Voltage across each component: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rgbClr val="240067"/>
                  </a:solidFill>
                  <a:latin typeface="Montserrat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2400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240067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240067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4006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4006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Proxima Nova Rg" panose="02000506030000020004" pitchFamily="2" charset="0"/>
                </a:endParaRPr>
              </a:p>
              <a:p>
                <a:endParaRPr lang="en-US" dirty="0">
                  <a:solidFill>
                    <a:srgbClr val="240067"/>
                  </a:solidFill>
                  <a:latin typeface="Montserrat" pitchFamily="2" charset="77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240067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93CBBC-2EEB-E262-CD71-49F230CA5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96" y="1481377"/>
                <a:ext cx="4963654" cy="2400657"/>
              </a:xfrm>
              <a:prstGeom prst="rect">
                <a:avLst/>
              </a:prstGeom>
              <a:blipFill>
                <a:blip r:embed="rId5"/>
                <a:stretch>
                  <a:fillRect l="-7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>
            <a:extLst>
              <a:ext uri="{FF2B5EF4-FFF2-40B4-BE49-F238E27FC236}">
                <a16:creationId xmlns:a16="http://schemas.microsoft.com/office/drawing/2014/main" id="{30E9D260-D007-69D6-98DE-F4FF5CD98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33" y="3350224"/>
            <a:ext cx="3896581" cy="223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0FC4C4-9803-CBA8-DE3D-EC6CFC897D82}"/>
                  </a:ext>
                </a:extLst>
              </p:cNvPr>
              <p:cNvSpPr txBox="1"/>
              <p:nvPr/>
            </p:nvSpPr>
            <p:spPr>
              <a:xfrm>
                <a:off x="6434350" y="1458197"/>
                <a:ext cx="4963654" cy="27161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240067"/>
                    </a:solidFill>
                    <a:latin typeface="Montserrat" pitchFamily="2" charset="77"/>
                  </a:rPr>
                  <a:t>Parallel Connection</a:t>
                </a:r>
              </a:p>
              <a:p>
                <a:pPr algn="ctr"/>
                <a:endParaRPr lang="en-US" sz="2000" b="1" dirty="0">
                  <a:solidFill>
                    <a:srgbClr val="240067"/>
                  </a:solidFill>
                  <a:latin typeface="Montserrat" pitchFamily="2" charset="77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240067"/>
                    </a:solidFill>
                    <a:latin typeface="Montserrat" pitchFamily="2" charset="77"/>
                  </a:rPr>
                  <a:t>Current varies across components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240067"/>
                    </a:solidFill>
                    <a:latin typeface="Montserrat" pitchFamily="2" charset="77"/>
                  </a:rPr>
                  <a:t>Voltage across each component:</a:t>
                </a:r>
              </a:p>
              <a:p>
                <a:pPr algn="ctr"/>
                <a:endParaRPr lang="en-US" sz="1050" i="1" dirty="0">
                  <a:solidFill>
                    <a:srgbClr val="240067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2400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rgbClr val="240067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rgbClr val="240067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00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400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240067"/>
                  </a:solidFill>
                  <a:latin typeface="Montserrat" pitchFamily="2" charset="77"/>
                </a:endParaRPr>
              </a:p>
              <a:p>
                <a:endParaRPr lang="en-US" sz="2000" dirty="0">
                  <a:latin typeface="Proxima Nova Rg" panose="02000506030000020004" pitchFamily="2" charset="0"/>
                </a:endParaRPr>
              </a:p>
              <a:p>
                <a:endParaRPr lang="en-US" dirty="0">
                  <a:solidFill>
                    <a:srgbClr val="240067"/>
                  </a:solidFill>
                  <a:latin typeface="Montserrat" pitchFamily="2" charset="77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240067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0FC4C4-9803-CBA8-DE3D-EC6CFC897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350" y="1458197"/>
                <a:ext cx="4963654" cy="2716128"/>
              </a:xfrm>
              <a:prstGeom prst="rect">
                <a:avLst/>
              </a:prstGeom>
              <a:blipFill>
                <a:blip r:embed="rId7"/>
                <a:stretch>
                  <a:fillRect l="-76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oogle Shape;853;p153">
            <a:extLst>
              <a:ext uri="{FF2B5EF4-FFF2-40B4-BE49-F238E27FC236}">
                <a16:creationId xmlns:a16="http://schemas.microsoft.com/office/drawing/2014/main" id="{E56A5E2B-EEC1-514A-5A33-9964B5AFDBC2}"/>
              </a:ext>
            </a:extLst>
          </p:cNvPr>
          <p:cNvSpPr/>
          <p:nvPr/>
        </p:nvSpPr>
        <p:spPr>
          <a:xfrm>
            <a:off x="6803429" y="3391452"/>
            <a:ext cx="4225496" cy="20241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75ACB3FE-780E-79D5-6C37-F9FB0C45F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98" y="3400071"/>
            <a:ext cx="3731758" cy="201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F28DDDD-7E82-8B8A-45FA-0C702FFADCB0}"/>
              </a:ext>
            </a:extLst>
          </p:cNvPr>
          <p:cNvSpPr/>
          <p:nvPr/>
        </p:nvSpPr>
        <p:spPr>
          <a:xfrm>
            <a:off x="637939" y="5452860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rgbClr val="240067"/>
                </a:solidFill>
                <a:latin typeface="Montserrat" pitchFamily="2" charset="77"/>
              </a:rPr>
              <a:t>Figure 6: Series Connection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ACAEB7-2738-8444-A444-A8FC9EA2E8F1}"/>
              </a:ext>
            </a:extLst>
          </p:cNvPr>
          <p:cNvSpPr/>
          <p:nvPr/>
        </p:nvSpPr>
        <p:spPr>
          <a:xfrm>
            <a:off x="6368709" y="5504576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rgbClr val="240067"/>
                </a:solidFill>
                <a:latin typeface="Montserrat" pitchFamily="2" charset="77"/>
              </a:rPr>
              <a:t>Figure 7: Parallel Connection</a:t>
            </a:r>
          </a:p>
        </p:txBody>
      </p:sp>
    </p:spTree>
    <p:extLst>
      <p:ext uri="{BB962C8B-B14F-4D97-AF65-F5344CB8AC3E}">
        <p14:creationId xmlns:p14="http://schemas.microsoft.com/office/powerpoint/2010/main" val="41335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1332951" y="1306297"/>
            <a:ext cx="9958412" cy="67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Digital multimeter: reads current and voltage across circuits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6566E196-B91B-7C7E-5113-C46EEF62CE92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BF995211-633F-71F2-9B9C-18AF11EC72B5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7E0DCDF6-CB8B-6BC7-7ADD-213FFE4139CB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853;p153">
            <a:extLst>
              <a:ext uri="{FF2B5EF4-FFF2-40B4-BE49-F238E27FC236}">
                <a16:creationId xmlns:a16="http://schemas.microsoft.com/office/drawing/2014/main" id="{F42D48A5-323F-5130-AB27-6CEA60AC2ABB}"/>
              </a:ext>
            </a:extLst>
          </p:cNvPr>
          <p:cNvSpPr/>
          <p:nvPr/>
        </p:nvSpPr>
        <p:spPr>
          <a:xfrm>
            <a:off x="449549" y="2426000"/>
            <a:ext cx="5336128" cy="3172339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5C7F476-B2F7-E3AA-22F3-45620B2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92" y="2787404"/>
            <a:ext cx="4369042" cy="182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853;p153">
            <a:extLst>
              <a:ext uri="{FF2B5EF4-FFF2-40B4-BE49-F238E27FC236}">
                <a16:creationId xmlns:a16="http://schemas.microsoft.com/office/drawing/2014/main" id="{F649315F-E542-185F-E52E-9F1C8C66845F}"/>
              </a:ext>
            </a:extLst>
          </p:cNvPr>
          <p:cNvSpPr/>
          <p:nvPr/>
        </p:nvSpPr>
        <p:spPr>
          <a:xfrm>
            <a:off x="6215765" y="2426000"/>
            <a:ext cx="5386633" cy="3172340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32DB5AF6-F568-C932-5FCB-3D8D8AC42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53" y="2288220"/>
            <a:ext cx="4022056" cy="259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C03E35-6666-C6DF-2324-36019387F2BC}"/>
              </a:ext>
            </a:extLst>
          </p:cNvPr>
          <p:cNvSpPr txBox="1"/>
          <p:nvPr/>
        </p:nvSpPr>
        <p:spPr>
          <a:xfrm>
            <a:off x="443753" y="4920527"/>
            <a:ext cx="51844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>
              <a:lnSpc>
                <a:spcPct val="100000"/>
              </a:lnSpc>
            </a:pPr>
            <a:r>
              <a:rPr lang="en-US" sz="1600" b="1" dirty="0">
                <a:solidFill>
                  <a:srgbClr val="240067"/>
                </a:solidFill>
                <a:latin typeface="Montserrat" pitchFamily="2" charset="77"/>
              </a:rPr>
              <a:t>Measure current in series, called ammeter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BBEFD4-684E-D25A-6895-768E0BE018D2}"/>
              </a:ext>
            </a:extLst>
          </p:cNvPr>
          <p:cNvSpPr txBox="1"/>
          <p:nvPr/>
        </p:nvSpPr>
        <p:spPr>
          <a:xfrm>
            <a:off x="5937321" y="4961562"/>
            <a:ext cx="5538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00000"/>
              </a:lnSpc>
            </a:pPr>
            <a:r>
              <a:rPr lang="en-US" sz="1600" b="1" dirty="0">
                <a:solidFill>
                  <a:srgbClr val="240067"/>
                </a:solidFill>
                <a:latin typeface="Montserrat" pitchFamily="2" charset="77"/>
              </a:rPr>
              <a:t>Measure voltage in parallel, called voltmeter</a:t>
            </a:r>
          </a:p>
          <a:p>
            <a:pPr lvl="1" algn="ctr">
              <a:lnSpc>
                <a:spcPct val="100000"/>
              </a:lnSpc>
            </a:pPr>
            <a:endParaRPr lang="en-US" sz="1600" b="1" dirty="0">
              <a:solidFill>
                <a:srgbClr val="240067"/>
              </a:solidFill>
              <a:latin typeface="Montserrat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462F6B-C792-6572-C519-05EA76C8474B}"/>
              </a:ext>
            </a:extLst>
          </p:cNvPr>
          <p:cNvSpPr/>
          <p:nvPr/>
        </p:nvSpPr>
        <p:spPr>
          <a:xfrm>
            <a:off x="3734550" y="5739547"/>
            <a:ext cx="5155213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ontserrat" pitchFamily="2" charset="77"/>
              </a:rPr>
              <a:t>Figure 8: Circuits for Using a Multimeter</a:t>
            </a:r>
          </a:p>
        </p:txBody>
      </p:sp>
    </p:spTree>
    <p:extLst>
      <p:ext uri="{BB962C8B-B14F-4D97-AF65-F5344CB8AC3E}">
        <p14:creationId xmlns:p14="http://schemas.microsoft.com/office/powerpoint/2010/main" val="14247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3;p153">
            <a:extLst>
              <a:ext uri="{FF2B5EF4-FFF2-40B4-BE49-F238E27FC236}">
                <a16:creationId xmlns:a16="http://schemas.microsoft.com/office/drawing/2014/main" id="{6AE9F069-D0BB-DFBB-AFCE-1D2AF4D1E6A9}"/>
              </a:ext>
            </a:extLst>
          </p:cNvPr>
          <p:cNvSpPr/>
          <p:nvPr/>
        </p:nvSpPr>
        <p:spPr>
          <a:xfrm>
            <a:off x="798921" y="1474032"/>
            <a:ext cx="4783096" cy="3837000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5987932" y="1631695"/>
            <a:ext cx="5959978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Multimeter Guidelines</a:t>
            </a:r>
          </a:p>
          <a:p>
            <a:pPr marL="800100" lvl="1" indent="-342900">
              <a:spcBef>
                <a:spcPts val="1000"/>
              </a:spcBef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Ensure that the red lead is connected to the correct port</a:t>
            </a:r>
          </a:p>
          <a:p>
            <a:pPr marL="800100" lvl="1" indent="-342900">
              <a:spcBef>
                <a:spcPts val="1000"/>
              </a:spcBef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Measuring current – Multimeter in series</a:t>
            </a:r>
          </a:p>
          <a:p>
            <a:pPr marL="800100" lvl="1" indent="-342900">
              <a:spcBef>
                <a:spcPts val="1000"/>
              </a:spcBef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Measuring voltage – Multimeter in parallel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A049D6-63D7-EEE5-827F-B065ECFFC062}"/>
              </a:ext>
            </a:extLst>
          </p:cNvPr>
          <p:cNvSpPr/>
          <p:nvPr/>
        </p:nvSpPr>
        <p:spPr>
          <a:xfrm>
            <a:off x="798921" y="5430164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9: Ports on a Multimeter</a:t>
            </a:r>
          </a:p>
        </p:txBody>
      </p:sp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6566E196-B91B-7C7E-5113-C46EEF62CE92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BF995211-633F-71F2-9B9C-18AF11EC72B5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7E0DCDF6-CB8B-6BC7-7ADD-213FFE4139CB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CC6C86A2-2F5A-6DEA-8706-517E5B305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1" y="1871224"/>
            <a:ext cx="4783097" cy="322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63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59F3B283-A028-C490-753C-4D971CB1EDE1}"/>
              </a:ext>
            </a:extLst>
          </p:cNvPr>
          <p:cNvSpPr txBox="1">
            <a:spLocks/>
          </p:cNvSpPr>
          <p:nvPr/>
        </p:nvSpPr>
        <p:spPr>
          <a:xfrm>
            <a:off x="1047547" y="1528181"/>
            <a:ext cx="10709139" cy="4386486"/>
          </a:xfrm>
          <a:prstGeom prst="rect">
            <a:avLst/>
          </a:prstGeom>
        </p:spPr>
        <p:txBody>
          <a:bodyPr numCol="2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Horizon wind-turbine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 err="1">
                <a:solidFill>
                  <a:schemeClr val="bg1"/>
                </a:solidFill>
                <a:latin typeface="Montserrat" pitchFamily="2" charset="77"/>
              </a:rPr>
              <a:t>Sunforce</a:t>
            </a: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 50013 1 W solar battery charger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Adjustable table fan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Heat lamp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3V power supply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Digital multimeter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LEGO to alligator clip connector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Scissors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3 alligator clip sets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Standard LEGO kit</a:t>
            </a: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9V DC motor</a:t>
            </a: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1 F 2.7 V capacitors</a:t>
            </a: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indent="0">
              <a:lnSpc>
                <a:spcPct val="100000"/>
              </a:lnSpc>
              <a:spcBef>
                <a:spcPct val="20000"/>
              </a:spcBef>
              <a:buSzPct val="100000"/>
              <a:buNone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Music voltmeter</a:t>
            </a: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9" name="Google Shape;853;p153">
            <a:extLst>
              <a:ext uri="{FF2B5EF4-FFF2-40B4-BE49-F238E27FC236}">
                <a16:creationId xmlns:a16="http://schemas.microsoft.com/office/drawing/2014/main" id="{10940249-171D-F1C4-009E-C3EDB5233738}"/>
              </a:ext>
            </a:extLst>
          </p:cNvPr>
          <p:cNvSpPr/>
          <p:nvPr/>
        </p:nvSpPr>
        <p:spPr>
          <a:xfrm>
            <a:off x="7121469" y="1955535"/>
            <a:ext cx="1496477" cy="1008405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E3BCC4C-D62D-DEFC-0825-810C317EA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87" y="1944076"/>
            <a:ext cx="1531259" cy="10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853;p153">
            <a:extLst>
              <a:ext uri="{FF2B5EF4-FFF2-40B4-BE49-F238E27FC236}">
                <a16:creationId xmlns:a16="http://schemas.microsoft.com/office/drawing/2014/main" id="{3327D13B-B55B-99A7-D531-03427BB15559}"/>
              </a:ext>
            </a:extLst>
          </p:cNvPr>
          <p:cNvSpPr/>
          <p:nvPr/>
        </p:nvSpPr>
        <p:spPr>
          <a:xfrm>
            <a:off x="7138753" y="3397534"/>
            <a:ext cx="1496477" cy="1008405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A8FA4DB-6DF0-E67F-27D5-ACCE3D11B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141" y="3368882"/>
            <a:ext cx="1417700" cy="10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853;p153">
            <a:extLst>
              <a:ext uri="{FF2B5EF4-FFF2-40B4-BE49-F238E27FC236}">
                <a16:creationId xmlns:a16="http://schemas.microsoft.com/office/drawing/2014/main" id="{A98E7F75-420F-AB07-8312-6F60A1A0B2A7}"/>
              </a:ext>
            </a:extLst>
          </p:cNvPr>
          <p:cNvSpPr/>
          <p:nvPr/>
        </p:nvSpPr>
        <p:spPr>
          <a:xfrm>
            <a:off x="7138753" y="4877333"/>
            <a:ext cx="1496477" cy="1478604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5854FEA2-1B6E-46EE-0B57-72727CADB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40" y="4810881"/>
            <a:ext cx="1492701" cy="16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5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AAD7A33B-EF83-1634-E140-7E5B1AE9F140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03A66759-A64A-DBC3-949D-5998F2F9DC8D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A6FE9275-2907-A067-65A6-E492BF1A70D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845;p153">
            <a:extLst>
              <a:ext uri="{FF2B5EF4-FFF2-40B4-BE49-F238E27FC236}">
                <a16:creationId xmlns:a16="http://schemas.microsoft.com/office/drawing/2014/main" id="{43BF0C62-A2BD-C7FD-699B-D497CA0867F1}"/>
              </a:ext>
            </a:extLst>
          </p:cNvPr>
          <p:cNvSpPr/>
          <p:nvPr/>
        </p:nvSpPr>
        <p:spPr>
          <a:xfrm>
            <a:off x="8212037" y="1766171"/>
            <a:ext cx="3442061" cy="3344448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852;p153">
            <a:extLst>
              <a:ext uri="{FF2B5EF4-FFF2-40B4-BE49-F238E27FC236}">
                <a16:creationId xmlns:a16="http://schemas.microsoft.com/office/drawing/2014/main" id="{AE14A603-0212-83DF-0D19-03B252B2136A}"/>
              </a:ext>
            </a:extLst>
          </p:cNvPr>
          <p:cNvSpPr/>
          <p:nvPr/>
        </p:nvSpPr>
        <p:spPr>
          <a:xfrm>
            <a:off x="4317027" y="1766170"/>
            <a:ext cx="3442061" cy="3344449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853;p153">
            <a:extLst>
              <a:ext uri="{FF2B5EF4-FFF2-40B4-BE49-F238E27FC236}">
                <a16:creationId xmlns:a16="http://schemas.microsoft.com/office/drawing/2014/main" id="{1CC9735C-3BA8-7C15-4648-EBE2B5A2BBCF}"/>
              </a:ext>
            </a:extLst>
          </p:cNvPr>
          <p:cNvSpPr/>
          <p:nvPr/>
        </p:nvSpPr>
        <p:spPr>
          <a:xfrm>
            <a:off x="416240" y="1766170"/>
            <a:ext cx="3442061" cy="3344449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E93870-DF5E-2A0C-4ED1-5FF8E38BFBA3}"/>
              </a:ext>
            </a:extLst>
          </p:cNvPr>
          <p:cNvSpPr txBox="1"/>
          <p:nvPr/>
        </p:nvSpPr>
        <p:spPr>
          <a:xfrm>
            <a:off x="578166" y="2233405"/>
            <a:ext cx="3129538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40067"/>
                </a:solidFill>
                <a:latin typeface="Montserrat" pitchFamily="2" charset="77"/>
              </a:rPr>
              <a:t>Part 1</a:t>
            </a:r>
          </a:p>
          <a:p>
            <a:pPr algn="ctr"/>
            <a:r>
              <a:rPr lang="en-US" sz="2000" i="1" dirty="0">
                <a:solidFill>
                  <a:srgbClr val="240067"/>
                </a:solidFill>
                <a:latin typeface="Montserrat" pitchFamily="2" charset="77"/>
              </a:rPr>
              <a:t>Test the power storage device</a:t>
            </a:r>
          </a:p>
          <a:p>
            <a:pPr algn="ctr"/>
            <a:endParaRPr lang="en-US" b="1" dirty="0">
              <a:solidFill>
                <a:srgbClr val="240067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Charge a capacitor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Test capacitors in series and parallel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CCF2FC-C138-60AB-36C3-D666CDCE32B0}"/>
              </a:ext>
            </a:extLst>
          </p:cNvPr>
          <p:cNvSpPr txBox="1"/>
          <p:nvPr/>
        </p:nvSpPr>
        <p:spPr>
          <a:xfrm>
            <a:off x="4473288" y="2233405"/>
            <a:ext cx="31295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40067"/>
                </a:solidFill>
                <a:latin typeface="Montserrat" pitchFamily="2" charset="77"/>
              </a:rPr>
              <a:t>Part 2</a:t>
            </a:r>
          </a:p>
          <a:p>
            <a:pPr algn="ctr"/>
            <a:r>
              <a:rPr lang="en-US" sz="2000" i="1" dirty="0">
                <a:solidFill>
                  <a:srgbClr val="240067"/>
                </a:solidFill>
                <a:latin typeface="Montserrat" pitchFamily="2" charset="77"/>
              </a:rPr>
              <a:t>Test the assigned power source using music voltmeter</a:t>
            </a:r>
          </a:p>
          <a:p>
            <a:pPr algn="ctr"/>
            <a:endParaRPr lang="en-US" sz="2000" b="1" dirty="0">
              <a:solidFill>
                <a:srgbClr val="240067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Solar panel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Wind turbine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9D3AEC-330E-FB84-30F8-187B439DD32D}"/>
              </a:ext>
            </a:extLst>
          </p:cNvPr>
          <p:cNvSpPr txBox="1"/>
          <p:nvPr/>
        </p:nvSpPr>
        <p:spPr>
          <a:xfrm>
            <a:off x="8368298" y="2237177"/>
            <a:ext cx="31295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40067"/>
                </a:solidFill>
                <a:latin typeface="Montserrat" pitchFamily="2" charset="77"/>
              </a:rPr>
              <a:t>Part 3</a:t>
            </a:r>
          </a:p>
          <a:p>
            <a:pPr algn="ctr"/>
            <a:r>
              <a:rPr lang="en-US" sz="2000" i="1" dirty="0">
                <a:solidFill>
                  <a:srgbClr val="240067"/>
                </a:solidFill>
                <a:latin typeface="Montserrat" pitchFamily="2" charset="77"/>
              </a:rPr>
              <a:t>Design a sustainable energy vehicle using the power source of choice and enter in competition</a:t>
            </a:r>
            <a:endParaRPr lang="en-US" sz="2000" b="1" dirty="0">
              <a:solidFill>
                <a:srgbClr val="240067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6699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5" name="Google Shape;1469;p173">
            <a:extLst>
              <a:ext uri="{FF2B5EF4-FFF2-40B4-BE49-F238E27FC236}">
                <a16:creationId xmlns:a16="http://schemas.microsoft.com/office/drawing/2014/main" id="{D850F755-7170-964B-FEC4-C0B4B3124CC3}"/>
              </a:ext>
            </a:extLst>
          </p:cNvPr>
          <p:cNvSpPr txBox="1"/>
          <p:nvPr/>
        </p:nvSpPr>
        <p:spPr>
          <a:xfrm>
            <a:off x="1198933" y="272195"/>
            <a:ext cx="9794133" cy="89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1444;p171">
            <a:extLst>
              <a:ext uri="{FF2B5EF4-FFF2-40B4-BE49-F238E27FC236}">
                <a16:creationId xmlns:a16="http://schemas.microsoft.com/office/drawing/2014/main" id="{6F40AFDF-EBA9-9931-C5DD-CBC757119F76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1966938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D5685E91-9593-F387-1EC7-08733C863787}"/>
              </a:ext>
            </a:extLst>
          </p:cNvPr>
          <p:cNvCxnSpPr>
            <a:cxnSpLocks/>
          </p:cNvCxnSpPr>
          <p:nvPr/>
        </p:nvCxnSpPr>
        <p:spPr>
          <a:xfrm>
            <a:off x="9663545" y="741611"/>
            <a:ext cx="20380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2E3DDEA8-D247-6DFB-74FB-56BED70BDB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623" y="1469104"/>
                <a:ext cx="11531287" cy="4246147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457200" indent="-457200">
                  <a:lnSpc>
                    <a:spcPct val="120000"/>
                  </a:lnSpc>
                  <a:spcAft>
                    <a:spcPts val="600"/>
                  </a:spcAft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2000" kern="0" dirty="0">
                    <a:solidFill>
                      <a:schemeClr val="bg1"/>
                    </a:solidFill>
                    <a:latin typeface="Montserrat" pitchFamily="2" charset="77"/>
                  </a:rPr>
                  <a:t>Competition is judged by the competition equation (CE):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  <a:buClr>
                    <a:schemeClr val="bg1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𝑖𝑠𝑡𝑎𝑛𝑐𝑒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𝑖𝑚𝑒</m:t>
                          </m:r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sz="2000" i="1" ker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𝑜𝑠𝑡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</m:oMath>
                  </m:oMathPara>
                </a14:m>
                <a:endParaRPr lang="en-US" altLang="en-US" sz="2000" kern="0" dirty="0">
                  <a:solidFill>
                    <a:schemeClr val="bg1"/>
                  </a:solidFill>
                  <a:latin typeface="Montserrat" pitchFamily="2" charset="77"/>
                </a:endParaRPr>
              </a:p>
              <a:p>
                <a:pPr marL="457200" indent="-457200">
                  <a:lnSpc>
                    <a:spcPct val="120000"/>
                  </a:lnSpc>
                  <a:spcBef>
                    <a:spcPct val="200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000" kern="0" dirty="0">
                    <a:solidFill>
                      <a:schemeClr val="bg1"/>
                    </a:solidFill>
                    <a:latin typeface="Montserrat" pitchFamily="2" charset="77"/>
                  </a:rPr>
                  <a:t>The sustainable energy vehicle must carry the power storage device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ct val="200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000" kern="0" dirty="0">
                    <a:solidFill>
                      <a:schemeClr val="bg1"/>
                    </a:solidFill>
                    <a:latin typeface="Montserrat" pitchFamily="2" charset="77"/>
                  </a:rPr>
                  <a:t>Capacitors can only be charged for one minute using the provided power sources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ct val="200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000" kern="0" dirty="0">
                    <a:solidFill>
                      <a:schemeClr val="bg1"/>
                    </a:solidFill>
                    <a:latin typeface="Montserrat" pitchFamily="2" charset="77"/>
                  </a:rPr>
                  <a:t>A minimum of 2 capacitors must be used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ct val="200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000" kern="0" dirty="0">
                    <a:solidFill>
                      <a:schemeClr val="bg1"/>
                    </a:solidFill>
                    <a:latin typeface="Montserrat" pitchFamily="2" charset="77"/>
                  </a:rPr>
                  <a:t>Each design will only be allowed one trial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ct val="200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000" kern="0" dirty="0">
                    <a:solidFill>
                      <a:schemeClr val="bg1"/>
                    </a:solidFill>
                    <a:latin typeface="Montserrat" pitchFamily="2" charset="77"/>
                  </a:rPr>
                  <a:t>Cannot touch vehicle once trial has started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ct val="200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000" kern="0" dirty="0">
                    <a:solidFill>
                      <a:schemeClr val="bg1"/>
                    </a:solidFill>
                    <a:latin typeface="Montserrat" pitchFamily="2" charset="77"/>
                  </a:rPr>
                  <a:t>The trial will end after five minutes or when the car stops moving</a:t>
                </a:r>
              </a:p>
            </p:txBody>
          </p:sp>
        </mc:Choice>
        <mc:Fallback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2E3DDEA8-D247-6DFB-74FB-56BED70BD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23" y="1469104"/>
                <a:ext cx="11531287" cy="4246147"/>
              </a:xfrm>
              <a:prstGeom prst="rect">
                <a:avLst/>
              </a:prstGeom>
              <a:blipFill>
                <a:blip r:embed="rId5"/>
                <a:stretch>
                  <a:fillRect l="-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3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5" name="Google Shape;1469;p173">
            <a:extLst>
              <a:ext uri="{FF2B5EF4-FFF2-40B4-BE49-F238E27FC236}">
                <a16:creationId xmlns:a16="http://schemas.microsoft.com/office/drawing/2014/main" id="{D850F755-7170-964B-FEC4-C0B4B3124CC3}"/>
              </a:ext>
            </a:extLst>
          </p:cNvPr>
          <p:cNvSpPr txBox="1"/>
          <p:nvPr/>
        </p:nvSpPr>
        <p:spPr>
          <a:xfrm>
            <a:off x="1198933" y="272195"/>
            <a:ext cx="9794133" cy="89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1444;p171">
            <a:extLst>
              <a:ext uri="{FF2B5EF4-FFF2-40B4-BE49-F238E27FC236}">
                <a16:creationId xmlns:a16="http://schemas.microsoft.com/office/drawing/2014/main" id="{6F40AFDF-EBA9-9931-C5DD-CBC757119F76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1966938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D5685E91-9593-F387-1EC7-08733C863787}"/>
              </a:ext>
            </a:extLst>
          </p:cNvPr>
          <p:cNvCxnSpPr>
            <a:cxnSpLocks/>
          </p:cNvCxnSpPr>
          <p:nvPr/>
        </p:nvCxnSpPr>
        <p:spPr>
          <a:xfrm>
            <a:off x="9663545" y="741611"/>
            <a:ext cx="20380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4425907A-7A3F-21BA-1245-5CA5B4ECCFFE}"/>
              </a:ext>
            </a:extLst>
          </p:cNvPr>
          <p:cNvGraphicFramePr>
            <a:graphicFrameLocks noGrp="1"/>
          </p:cNvGraphicFramePr>
          <p:nvPr/>
        </p:nvGraphicFramePr>
        <p:xfrm>
          <a:off x="1745650" y="2082084"/>
          <a:ext cx="8700697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607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73777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266851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40067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40067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40067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Horizon Wind Turbine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$7.50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Solar Panel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$10.00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1 F 2.7 V Capacitor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$3.00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Alligator Clip 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1 pair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LEGO Kit (Limit One Per Design)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$0.00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LEGO to Alligator Clip Connector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1 foot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400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A203328-6CF7-D27F-74AE-4BF16C6955EA}"/>
              </a:ext>
            </a:extLst>
          </p:cNvPr>
          <p:cNvSpPr txBox="1"/>
          <p:nvPr/>
        </p:nvSpPr>
        <p:spPr>
          <a:xfrm>
            <a:off x="3045911" y="1595364"/>
            <a:ext cx="61001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Table 1: Cost List for Competition</a:t>
            </a:r>
          </a:p>
        </p:txBody>
      </p:sp>
    </p:spTree>
    <p:extLst>
      <p:ext uri="{BB962C8B-B14F-4D97-AF65-F5344CB8AC3E}">
        <p14:creationId xmlns:p14="http://schemas.microsoft.com/office/powerpoint/2010/main" val="78868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73"/>
          <p:cNvSpPr/>
          <p:nvPr/>
        </p:nvSpPr>
        <p:spPr>
          <a:xfrm>
            <a:off x="9846772" y="1483446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173"/>
          <p:cNvSpPr/>
          <p:nvPr/>
        </p:nvSpPr>
        <p:spPr>
          <a:xfrm>
            <a:off x="6095999" y="2305575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301963" y="1673142"/>
            <a:ext cx="5856997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Proxima Nova"/>
                <a:cs typeface="Proxima Nova"/>
                <a:sym typeface="Proxima Nova"/>
              </a:rPr>
              <a:t>High cost of sustainability</a:t>
            </a:r>
          </a:p>
          <a:p>
            <a:pPr marL="800100" lvl="1" indent="-342900">
              <a:spcBef>
                <a:spcPts val="0"/>
              </a:spcBef>
              <a:buSzPts val="2400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Proxima Nova"/>
                <a:cs typeface="Proxima Nova"/>
                <a:sym typeface="Proxima Nova"/>
              </a:rPr>
              <a:t>Renewable energy sources can require new infrastructure- higher cost</a:t>
            </a:r>
          </a:p>
          <a:p>
            <a:pPr marL="800100" lvl="1" indent="-342900">
              <a:spcBef>
                <a:spcPts val="0"/>
              </a:spcBef>
              <a:buSzPts val="2400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Proxima Nova"/>
                <a:cs typeface="Proxima Nova"/>
                <a:sym typeface="Proxima Nova"/>
              </a:rPr>
              <a:t>Companies are reluctant to invest in renewable energy because it is slower to produce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Proxima Nova"/>
                <a:cs typeface="Proxima Nova"/>
                <a:sym typeface="Proxima Nova"/>
              </a:rPr>
              <a:t>High price of remaining environmentally unethical</a:t>
            </a:r>
          </a:p>
          <a:p>
            <a:pPr marL="800100" lvl="1" indent="-342900">
              <a:spcBef>
                <a:spcPts val="0"/>
              </a:spcBef>
              <a:buSzPts val="2400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Proxima Nova"/>
                <a:cs typeface="Proxima Nova"/>
                <a:sym typeface="Proxima Nova"/>
              </a:rPr>
              <a:t>Minority groups are disproportionately affected by climate change due to increased resource cost and the changing environments in their communities</a:t>
            </a:r>
          </a:p>
        </p:txBody>
      </p:sp>
      <p:sp>
        <p:nvSpPr>
          <p:cNvPr id="3" name="Google Shape;105;p14">
            <a:extLst>
              <a:ext uri="{FF2B5EF4-FFF2-40B4-BE49-F238E27FC236}">
                <a16:creationId xmlns:a16="http://schemas.microsoft.com/office/drawing/2014/main" id="{FEAD9622-827B-F8E7-874C-2D83526F30AA}"/>
              </a:ext>
            </a:extLst>
          </p:cNvPr>
          <p:cNvSpPr/>
          <p:nvPr/>
        </p:nvSpPr>
        <p:spPr>
          <a:xfrm>
            <a:off x="6723175" y="5109583"/>
            <a:ext cx="4926161" cy="359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Figure 10: Rising Sea Levels in the Maldives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5" name="Google Shape;1469;p173">
            <a:extLst>
              <a:ext uri="{FF2B5EF4-FFF2-40B4-BE49-F238E27FC236}">
                <a16:creationId xmlns:a16="http://schemas.microsoft.com/office/drawing/2014/main" id="{D850F755-7170-964B-FEC4-C0B4B3124CC3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1444;p171">
            <a:extLst>
              <a:ext uri="{FF2B5EF4-FFF2-40B4-BE49-F238E27FC236}">
                <a16:creationId xmlns:a16="http://schemas.microsoft.com/office/drawing/2014/main" id="{6F40AFDF-EBA9-9931-C5DD-CBC757119F76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162997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D5685E91-9593-F387-1EC7-08733C863787}"/>
              </a:ext>
            </a:extLst>
          </p:cNvPr>
          <p:cNvCxnSpPr>
            <a:cxnSpLocks/>
          </p:cNvCxnSpPr>
          <p:nvPr/>
        </p:nvCxnSpPr>
        <p:spPr>
          <a:xfrm>
            <a:off x="10071641" y="741611"/>
            <a:ext cx="162997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Google Shape;224;p23">
            <a:extLst>
              <a:ext uri="{FF2B5EF4-FFF2-40B4-BE49-F238E27FC236}">
                <a16:creationId xmlns:a16="http://schemas.microsoft.com/office/drawing/2014/main" id="{A3860C16-91DC-0353-E15F-0C06953AF41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421" r="6515"/>
          <a:stretch/>
        </p:blipFill>
        <p:spPr>
          <a:xfrm>
            <a:off x="7052388" y="2361126"/>
            <a:ext cx="4238975" cy="2542032"/>
          </a:xfrm>
          <a:prstGeom prst="roundRect">
            <a:avLst/>
          </a:prstGeom>
          <a:noFill/>
          <a:ln w="38100">
            <a:solidFill>
              <a:schemeClr val="lt1"/>
            </a:solidFill>
          </a:ln>
        </p:spPr>
      </p:pic>
    </p:spTree>
    <p:extLst>
      <p:ext uri="{BB962C8B-B14F-4D97-AF65-F5344CB8AC3E}">
        <p14:creationId xmlns:p14="http://schemas.microsoft.com/office/powerpoint/2010/main" val="32047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3903140" y="771881"/>
            <a:ext cx="4385720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853;p153">
            <a:extLst>
              <a:ext uri="{FF2B5EF4-FFF2-40B4-BE49-F238E27FC236}">
                <a16:creationId xmlns:a16="http://schemas.microsoft.com/office/drawing/2014/main" id="{1F2FB0D5-0626-4FD9-355B-FDB264135453}"/>
              </a:ext>
            </a:extLst>
          </p:cNvPr>
          <p:cNvSpPr/>
          <p:nvPr/>
        </p:nvSpPr>
        <p:spPr>
          <a:xfrm>
            <a:off x="668078" y="1329128"/>
            <a:ext cx="5215491" cy="4398882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53;p153">
            <a:extLst>
              <a:ext uri="{FF2B5EF4-FFF2-40B4-BE49-F238E27FC236}">
                <a16:creationId xmlns:a16="http://schemas.microsoft.com/office/drawing/2014/main" id="{0F77550C-BB35-28A9-12CA-18FCE959093C}"/>
              </a:ext>
            </a:extLst>
          </p:cNvPr>
          <p:cNvSpPr/>
          <p:nvPr/>
        </p:nvSpPr>
        <p:spPr>
          <a:xfrm>
            <a:off x="6308432" y="1329128"/>
            <a:ext cx="5215491" cy="4398882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95570-C8CA-5F79-C8FD-861ADD61E493}"/>
              </a:ext>
            </a:extLst>
          </p:cNvPr>
          <p:cNvSpPr txBox="1"/>
          <p:nvPr/>
        </p:nvSpPr>
        <p:spPr>
          <a:xfrm>
            <a:off x="793996" y="1728076"/>
            <a:ext cx="496365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40067"/>
                </a:solidFill>
                <a:latin typeface="Montserrat" pitchFamily="2" charset="77"/>
              </a:rPr>
              <a:t>Team Lab Reports</a:t>
            </a:r>
          </a:p>
          <a:p>
            <a:pPr algn="ctr"/>
            <a:endParaRPr lang="en-US" sz="2000" b="1" dirty="0">
              <a:solidFill>
                <a:srgbClr val="240067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Answer discussion questions in manual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Include picture and explanation of vehicle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Include spreadsheet with power source data and competition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Address how measurements from power sources impacted the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Due at 11:59 PM the night before Lab 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240067"/>
              </a:solidFill>
              <a:latin typeface="Montserrat" pitchFamily="2" charset="77"/>
            </a:endParaRPr>
          </a:p>
        </p:txBody>
      </p:sp>
      <p:cxnSp>
        <p:nvCxnSpPr>
          <p:cNvPr id="13" name="Google Shape;1444;p171">
            <a:extLst>
              <a:ext uri="{FF2B5EF4-FFF2-40B4-BE49-F238E27FC236}">
                <a16:creationId xmlns:a16="http://schemas.microsoft.com/office/drawing/2014/main" id="{F5F8CF73-EBB0-FC52-46C3-EA3E52389F57}"/>
              </a:ext>
            </a:extLst>
          </p:cNvPr>
          <p:cNvCxnSpPr>
            <a:cxnSpLocks/>
          </p:cNvCxnSpPr>
          <p:nvPr/>
        </p:nvCxnSpPr>
        <p:spPr>
          <a:xfrm>
            <a:off x="1467295" y="2358519"/>
            <a:ext cx="3617056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B4545CF-F4BB-999D-DF0C-78986F8F0F8D}"/>
              </a:ext>
            </a:extLst>
          </p:cNvPr>
          <p:cNvSpPr txBox="1"/>
          <p:nvPr/>
        </p:nvSpPr>
        <p:spPr>
          <a:xfrm>
            <a:off x="6644404" y="2481846"/>
            <a:ext cx="454354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40067"/>
                </a:solidFill>
                <a:latin typeface="Montserrat" pitchFamily="2" charset="77"/>
              </a:rPr>
              <a:t>Team Presentation</a:t>
            </a:r>
          </a:p>
          <a:p>
            <a:pPr algn="ctr"/>
            <a:endParaRPr lang="en-US" sz="2000" b="1" dirty="0">
              <a:solidFill>
                <a:srgbClr val="240067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Address discussion points in manual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Include cost of vehicle design</a:t>
            </a:r>
          </a:p>
        </p:txBody>
      </p:sp>
      <p:cxnSp>
        <p:nvCxnSpPr>
          <p:cNvPr id="16" name="Google Shape;1444;p171">
            <a:extLst>
              <a:ext uri="{FF2B5EF4-FFF2-40B4-BE49-F238E27FC236}">
                <a16:creationId xmlns:a16="http://schemas.microsoft.com/office/drawing/2014/main" id="{EE08CC6A-73DC-E9C6-179A-CC01A45C6784}"/>
              </a:ext>
            </a:extLst>
          </p:cNvPr>
          <p:cNvCxnSpPr>
            <a:cxnSpLocks/>
          </p:cNvCxnSpPr>
          <p:nvPr/>
        </p:nvCxnSpPr>
        <p:spPr>
          <a:xfrm>
            <a:off x="7107649" y="3125173"/>
            <a:ext cx="3617056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4186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4599864" y="771881"/>
            <a:ext cx="2992272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708183" y="1551080"/>
            <a:ext cx="10775634" cy="448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Measure current in series and voltage in parallel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Submit all work electronically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Take pictures of the vehicle design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Clean up workstations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Return all unused materials to the TA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highlight>
                  <a:srgbClr val="B9ADE5"/>
                </a:highlight>
                <a:uLnTx/>
                <a:uFillTx/>
                <a:latin typeface="Montserrat" pitchFamily="2" charset="77"/>
                <a:ea typeface="+mn-ea"/>
                <a:cs typeface="+mn-cs"/>
              </a:rPr>
              <a:t>Handle the batteries with caution! Be careful not to touch the two leads together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7791450" y="972262"/>
            <a:ext cx="381142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366998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609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"/>
          <p:cNvSpPr/>
          <p:nvPr/>
        </p:nvSpPr>
        <p:spPr>
          <a:xfrm>
            <a:off x="5573475" y="2407932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5"/>
          <p:cNvSpPr/>
          <p:nvPr/>
        </p:nvSpPr>
        <p:spPr>
          <a:xfrm>
            <a:off x="10002356" y="1391236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60AE7D-548B-358F-F6F1-D869AC99AC50}"/>
              </a:ext>
            </a:extLst>
          </p:cNvPr>
          <p:cNvSpPr/>
          <p:nvPr/>
        </p:nvSpPr>
        <p:spPr>
          <a:xfrm>
            <a:off x="6447659" y="5128210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rPr>
              <a:t>Figure 1: Renewable Energy Sources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rPr>
              <a:t>Courtesy of Physics World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64E57-BAD5-4A0D-5104-99ACBA66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6F7E06-748F-A795-5FC8-8015C7913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DA847B-C8A6-C244-75DE-A55AA2BB03E3}"/>
              </a:ext>
            </a:extLst>
          </p:cNvPr>
          <p:cNvSpPr txBox="1"/>
          <p:nvPr/>
        </p:nvSpPr>
        <p:spPr>
          <a:xfrm>
            <a:off x="843595" y="1729798"/>
            <a:ext cx="6096000" cy="3870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Background Information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Materials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Procedure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Competition Rules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Proxima Nova"/>
              </a:rPr>
              <a:t>IDBE Implementation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Assignment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Closing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4" name="Google Shape;1469;p173">
            <a:extLst>
              <a:ext uri="{FF2B5EF4-FFF2-40B4-BE49-F238E27FC236}">
                <a16:creationId xmlns:a16="http://schemas.microsoft.com/office/drawing/2014/main" id="{B7F070E3-A771-186F-D2B5-40FDBA9A01A1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52A2D27A-A266-273A-1680-412A74EA2DBC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B9CBAF9E-2158-8255-ACF9-A3B2AF01F0CE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 descr="A view of a city&#10;&#10;Description automatically generated">
            <a:extLst>
              <a:ext uri="{FF2B5EF4-FFF2-40B4-BE49-F238E27FC236}">
                <a16:creationId xmlns:a16="http://schemas.microsoft.com/office/drawing/2014/main" id="{D42B89BB-723F-EC81-223C-2EE10EE6F7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95" y="1985137"/>
            <a:ext cx="4302707" cy="286130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0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4200"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sx="1000" sy="1000" algn="ctr" rotWithShape="0">
                    <a:srgbClr val="FFFFFF"/>
                  </a:outerShdw>
                </a:effectLst>
                <a:uLnTx/>
                <a:uFillTx/>
                <a:latin typeface="Montserrat Black"/>
                <a:ea typeface="+mn-ea"/>
                <a:cs typeface="+mn-cs"/>
                <a:sym typeface="Montserrat Black"/>
              </a:rPr>
              <a:t>QUESTIONS?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sx="1000" sy="1000" algn="ctr" rotWithShape="0">
                  <a:srgbClr val="FFFFFF"/>
                </a:outerShdw>
              </a:effectLst>
              <a:highlight>
                <a:srgbClr val="725C8B"/>
              </a:highlight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56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Montserrat"/>
              </a:rPr>
              <a:t>OBJECTIVE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46" name="Google Shape;946;p156"/>
          <p:cNvCxnSpPr>
            <a:cxnSpLocks/>
          </p:cNvCxnSpPr>
          <p:nvPr/>
        </p:nvCxnSpPr>
        <p:spPr>
          <a:xfrm>
            <a:off x="829474" y="833990"/>
            <a:ext cx="321217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7" name="Google Shape;947;p156"/>
          <p:cNvCxnSpPr>
            <a:cxnSpLocks/>
          </p:cNvCxnSpPr>
          <p:nvPr/>
        </p:nvCxnSpPr>
        <p:spPr>
          <a:xfrm>
            <a:off x="8229600" y="828476"/>
            <a:ext cx="305980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2" name="Google Shape;952;p156"/>
          <p:cNvSpPr txBox="1"/>
          <p:nvPr/>
        </p:nvSpPr>
        <p:spPr>
          <a:xfrm>
            <a:off x="900380" y="2598111"/>
            <a:ext cx="10391239" cy="199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lt"/>
                <a:cs typeface="Arial"/>
                <a:sym typeface="Montserrat"/>
              </a:rPr>
              <a:t>Evaluate energy storage devices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lt"/>
                <a:cs typeface="Arial"/>
                <a:sym typeface="Montserrat"/>
              </a:rPr>
              <a:t>Analyze different sources of renewable energy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lt"/>
                <a:cs typeface="Arial"/>
                <a:sym typeface="Montserrat"/>
              </a:rPr>
              <a:t>Design a sustainable energy vehicle to enter in a competition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051ED2-8943-BA9B-F006-9A5F288CB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B34D57-BC09-269A-A376-A3DD72A142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08EE60C-C89D-239C-9844-780C92EC51DE}"/>
              </a:ext>
            </a:extLst>
          </p:cNvPr>
          <p:cNvSpPr/>
          <p:nvPr/>
        </p:nvSpPr>
        <p:spPr>
          <a:xfrm>
            <a:off x="1672208" y="5611282"/>
            <a:ext cx="8847581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2: Renewable vs. Non-Renewable Energy Sources Courtesy of Solar Schools</a:t>
            </a:r>
          </a:p>
        </p:txBody>
      </p:sp>
      <p:sp>
        <p:nvSpPr>
          <p:cNvPr id="5" name="Google Shape;952;p156">
            <a:extLst>
              <a:ext uri="{FF2B5EF4-FFF2-40B4-BE49-F238E27FC236}">
                <a16:creationId xmlns:a16="http://schemas.microsoft.com/office/drawing/2014/main" id="{082477A3-69B1-B8B4-2DD7-993EE961685C}"/>
              </a:ext>
            </a:extLst>
          </p:cNvPr>
          <p:cNvSpPr txBox="1"/>
          <p:nvPr/>
        </p:nvSpPr>
        <p:spPr>
          <a:xfrm>
            <a:off x="411455" y="1290206"/>
            <a:ext cx="11536453" cy="115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300" i="1" dirty="0">
                <a:solidFill>
                  <a:srgbClr val="FFFFFF"/>
                </a:solidFill>
                <a:latin typeface="Montserrat"/>
                <a:ea typeface="+mn-lt"/>
                <a:cs typeface="Arial"/>
                <a:sym typeface="Montserrat"/>
              </a:rPr>
              <a:t>Renewable energy: energy harnessed from naturally replenished resources</a:t>
            </a:r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53FC39D-FF1E-F0A9-B268-CA9044855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39" y="2253812"/>
            <a:ext cx="5455920" cy="3041675"/>
          </a:xfrm>
          <a:prstGeom prst="roundRect">
            <a:avLst/>
          </a:prstGeom>
          <a:ln w="127000">
            <a:solidFill>
              <a:srgbClr val="B9ADE5"/>
            </a:solidFill>
          </a:ln>
        </p:spPr>
      </p:pic>
    </p:spTree>
    <p:extLst>
      <p:ext uri="{BB962C8B-B14F-4D97-AF65-F5344CB8AC3E}">
        <p14:creationId xmlns:p14="http://schemas.microsoft.com/office/powerpoint/2010/main" val="27743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46;p15">
            <a:extLst>
              <a:ext uri="{FF2B5EF4-FFF2-40B4-BE49-F238E27FC236}">
                <a16:creationId xmlns:a16="http://schemas.microsoft.com/office/drawing/2014/main" id="{EA15AC29-1E62-037F-06B5-8919ECE7A5E6}"/>
              </a:ext>
            </a:extLst>
          </p:cNvPr>
          <p:cNvSpPr/>
          <p:nvPr/>
        </p:nvSpPr>
        <p:spPr>
          <a:xfrm>
            <a:off x="2759267" y="2407931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60;p15">
            <a:extLst>
              <a:ext uri="{FF2B5EF4-FFF2-40B4-BE49-F238E27FC236}">
                <a16:creationId xmlns:a16="http://schemas.microsoft.com/office/drawing/2014/main" id="{396C2C7B-E8A4-AC01-FB08-C3D2F72C2BC0}"/>
              </a:ext>
            </a:extLst>
          </p:cNvPr>
          <p:cNvSpPr/>
          <p:nvPr/>
        </p:nvSpPr>
        <p:spPr>
          <a:xfrm>
            <a:off x="156022" y="1180588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FC774E19-558A-26F3-F2D0-3B346B879397}"/>
              </a:ext>
            </a:extLst>
          </p:cNvPr>
          <p:cNvSpPr txBox="1">
            <a:spLocks/>
          </p:cNvSpPr>
          <p:nvPr/>
        </p:nvSpPr>
        <p:spPr>
          <a:xfrm>
            <a:off x="5736677" y="1636167"/>
            <a:ext cx="6211233" cy="36956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Solar panels – convert sunlight to electrical energy</a:t>
            </a:r>
          </a:p>
          <a:p>
            <a:pPr marL="800100" lvl="1" indent="-342900">
              <a:spcBef>
                <a:spcPts val="1000"/>
              </a:spcBef>
              <a:buClr>
                <a:prstClr val="white"/>
              </a:buClr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Incident sunlight excites electrons to next energy level, emitting energy</a:t>
            </a:r>
          </a:p>
          <a:p>
            <a:pPr marL="800100" lvl="1" indent="-342900">
              <a:spcBef>
                <a:spcPts val="1000"/>
              </a:spcBef>
              <a:buClr>
                <a:prstClr val="white"/>
              </a:buClr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Usually made of silicon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7353CC-F044-E1BA-12A6-60CF01E00A36}"/>
              </a:ext>
            </a:extLst>
          </p:cNvPr>
          <p:cNvSpPr/>
          <p:nvPr/>
        </p:nvSpPr>
        <p:spPr>
          <a:xfrm>
            <a:off x="720268" y="5317860"/>
            <a:ext cx="447607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3: How Solar Panels Work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Courtesy of Good Energy</a:t>
            </a: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C15038-86BF-68F2-5874-858098C6D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9" y="1726460"/>
            <a:ext cx="4476073" cy="3210184"/>
          </a:xfrm>
          <a:prstGeom prst="roundRect">
            <a:avLst/>
          </a:prstGeom>
          <a:ln w="254000">
            <a:noFill/>
          </a:ln>
        </p:spPr>
      </p:pic>
    </p:spTree>
    <p:extLst>
      <p:ext uri="{BB962C8B-B14F-4D97-AF65-F5344CB8AC3E}">
        <p14:creationId xmlns:p14="http://schemas.microsoft.com/office/powerpoint/2010/main" val="19314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6;p15">
            <a:extLst>
              <a:ext uri="{FF2B5EF4-FFF2-40B4-BE49-F238E27FC236}">
                <a16:creationId xmlns:a16="http://schemas.microsoft.com/office/drawing/2014/main" id="{4824FA5C-5E8E-0041-5C40-F5A295C14E99}"/>
              </a:ext>
            </a:extLst>
          </p:cNvPr>
          <p:cNvSpPr/>
          <p:nvPr/>
        </p:nvSpPr>
        <p:spPr>
          <a:xfrm>
            <a:off x="5573475" y="2407932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60;p15">
            <a:extLst>
              <a:ext uri="{FF2B5EF4-FFF2-40B4-BE49-F238E27FC236}">
                <a16:creationId xmlns:a16="http://schemas.microsoft.com/office/drawing/2014/main" id="{7D83E2CD-D353-77FF-BCE0-6289F4A5FE2B}"/>
              </a:ext>
            </a:extLst>
          </p:cNvPr>
          <p:cNvSpPr/>
          <p:nvPr/>
        </p:nvSpPr>
        <p:spPr>
          <a:xfrm>
            <a:off x="10002356" y="1391236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C19E896B-A8D9-CCA1-C698-77A8B26E298D}"/>
              </a:ext>
            </a:extLst>
          </p:cNvPr>
          <p:cNvSpPr txBox="1">
            <a:spLocks/>
          </p:cNvSpPr>
          <p:nvPr/>
        </p:nvSpPr>
        <p:spPr>
          <a:xfrm>
            <a:off x="524027" y="1678925"/>
            <a:ext cx="6299947" cy="39178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Wind turbine – converts wind energy to electrical energy</a:t>
            </a:r>
          </a:p>
          <a:p>
            <a:pPr lvl="1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Wind causes pressure difference on turbine blades</a:t>
            </a:r>
          </a:p>
          <a:p>
            <a:pPr lvl="1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Utilizes gear ratios to power generator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8EE60C-C89D-239C-9844-780C92EC51DE}"/>
              </a:ext>
            </a:extLst>
          </p:cNvPr>
          <p:cNvSpPr/>
          <p:nvPr/>
        </p:nvSpPr>
        <p:spPr>
          <a:xfrm>
            <a:off x="6868229" y="5285123"/>
            <a:ext cx="4943261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4: How Wind Turbines 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Courtesy of Tech-Addict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04A5D4B-A50D-BA21-3A4B-0B498BA229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439" r="970" b="1606"/>
          <a:stretch/>
        </p:blipFill>
        <p:spPr>
          <a:xfrm>
            <a:off x="7378222" y="1897524"/>
            <a:ext cx="3913141" cy="317296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46;p15">
            <a:extLst>
              <a:ext uri="{FF2B5EF4-FFF2-40B4-BE49-F238E27FC236}">
                <a16:creationId xmlns:a16="http://schemas.microsoft.com/office/drawing/2014/main" id="{EA15AC29-1E62-037F-06B5-8919ECE7A5E6}"/>
              </a:ext>
            </a:extLst>
          </p:cNvPr>
          <p:cNvSpPr/>
          <p:nvPr/>
        </p:nvSpPr>
        <p:spPr>
          <a:xfrm>
            <a:off x="2759267" y="2407931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60;p15">
            <a:extLst>
              <a:ext uri="{FF2B5EF4-FFF2-40B4-BE49-F238E27FC236}">
                <a16:creationId xmlns:a16="http://schemas.microsoft.com/office/drawing/2014/main" id="{396C2C7B-E8A4-AC01-FB08-C3D2F72C2BC0}"/>
              </a:ext>
            </a:extLst>
          </p:cNvPr>
          <p:cNvSpPr/>
          <p:nvPr/>
        </p:nvSpPr>
        <p:spPr>
          <a:xfrm>
            <a:off x="156022" y="1180588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FC774E19-558A-26F3-F2D0-3B346B879397}"/>
              </a:ext>
            </a:extLst>
          </p:cNvPr>
          <p:cNvSpPr txBox="1">
            <a:spLocks/>
          </p:cNvSpPr>
          <p:nvPr/>
        </p:nvSpPr>
        <p:spPr>
          <a:xfrm>
            <a:off x="5736677" y="1636167"/>
            <a:ext cx="6211233" cy="36956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Solar panels – convert sunlight to electrical energy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Incident sunlight excites electrons to next energy level, emitting energy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Usually made of silicon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7353CC-F044-E1BA-12A6-60CF01E00A36}"/>
              </a:ext>
            </a:extLst>
          </p:cNvPr>
          <p:cNvSpPr/>
          <p:nvPr/>
        </p:nvSpPr>
        <p:spPr>
          <a:xfrm>
            <a:off x="720268" y="5317860"/>
            <a:ext cx="447607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3: How Solar Panels Work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Courtesy of Good Energy</a:t>
            </a: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C15038-86BF-68F2-5874-858098C6D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9" y="1726460"/>
            <a:ext cx="4476073" cy="3210184"/>
          </a:xfrm>
          <a:prstGeom prst="roundRect">
            <a:avLst/>
          </a:prstGeom>
          <a:ln w="254000">
            <a:noFill/>
          </a:ln>
        </p:spPr>
      </p:pic>
    </p:spTree>
    <p:extLst>
      <p:ext uri="{BB962C8B-B14F-4D97-AF65-F5344CB8AC3E}">
        <p14:creationId xmlns:p14="http://schemas.microsoft.com/office/powerpoint/2010/main" val="336713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6566E196-B91B-7C7E-5113-C46EEF62CE92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BF995211-633F-71F2-9B9C-18AF11EC72B5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7E0DCDF6-CB8B-6BC7-7ADD-213FFE4139CB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7289615C-4B3B-7CBD-6A56-2347E1149FF7}"/>
              </a:ext>
            </a:extLst>
          </p:cNvPr>
          <p:cNvSpPr/>
          <p:nvPr/>
        </p:nvSpPr>
        <p:spPr>
          <a:xfrm>
            <a:off x="996786" y="1411432"/>
            <a:ext cx="3886200" cy="3886200"/>
          </a:xfrm>
          <a:prstGeom prst="ellipse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capacitor with positive and negative text&#10;&#10;Description automatically generated">
            <a:extLst>
              <a:ext uri="{FF2B5EF4-FFF2-40B4-BE49-F238E27FC236}">
                <a16:creationId xmlns:a16="http://schemas.microsoft.com/office/drawing/2014/main" id="{E4813230-B637-564C-E932-6372C960C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0" y="1560368"/>
            <a:ext cx="5181600" cy="3886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C03D43-95CE-37E3-22AF-660588D1E1A3}"/>
              </a:ext>
            </a:extLst>
          </p:cNvPr>
          <p:cNvSpPr txBox="1"/>
          <p:nvPr/>
        </p:nvSpPr>
        <p:spPr>
          <a:xfrm>
            <a:off x="5637808" y="2727935"/>
            <a:ext cx="63101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Capacitor – stores charge temporarily</a:t>
            </a:r>
          </a:p>
          <a:p>
            <a:pPr marL="800100" lvl="1" indent="-342900" algn="l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Are polarized</a:t>
            </a:r>
          </a:p>
          <a:p>
            <a:pPr marL="800100" lvl="1" indent="-342900" algn="l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Charged logarithmically (initially charges very fast but rate of charging slows down)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EB0BE-B2D1-41F5-951D-980B7251456E}"/>
              </a:ext>
            </a:extLst>
          </p:cNvPr>
          <p:cNvSpPr/>
          <p:nvPr/>
        </p:nvSpPr>
        <p:spPr>
          <a:xfrm>
            <a:off x="792162" y="5321111"/>
            <a:ext cx="447607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4: Polarized Capacitor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Courtesy of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DigiKey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2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>
          <a:extLst>
            <a:ext uri="{FF2B5EF4-FFF2-40B4-BE49-F238E27FC236}">
              <a16:creationId xmlns:a16="http://schemas.microsoft.com/office/drawing/2014/main" id="{356054E9-3B35-D04B-2300-EE981F087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ECFC87-D365-89EE-F4A5-57B7E8A6B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D60589-A31F-0963-E2F5-CECC1CBEF9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A53CFED9-D70E-097D-48C7-355AFE01659A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D007698E-8985-3D73-4BBD-1456F5317A32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AB9CC82D-4CF9-89D3-FFFF-319A56946726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174" name="Picture 6" descr="Double cell battery symbol in electricity. Vector ...">
            <a:extLst>
              <a:ext uri="{FF2B5EF4-FFF2-40B4-BE49-F238E27FC236}">
                <a16:creationId xmlns:a16="http://schemas.microsoft.com/office/drawing/2014/main" id="{1CE1A9A2-2717-D648-70A4-9D3DFBB45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5" t="9946" r="7922" b="15538"/>
          <a:stretch/>
        </p:blipFill>
        <p:spPr bwMode="auto">
          <a:xfrm>
            <a:off x="1757611" y="2286260"/>
            <a:ext cx="1425879" cy="1443449"/>
          </a:xfrm>
          <a:prstGeom prst="ellipse">
            <a:avLst/>
          </a:prstGeom>
          <a:noFill/>
          <a:ln w="127000">
            <a:solidFill>
              <a:srgbClr val="B9ADE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he symbol of capacitor is -||-">
            <a:extLst>
              <a:ext uri="{FF2B5EF4-FFF2-40B4-BE49-F238E27FC236}">
                <a16:creationId xmlns:a16="http://schemas.microsoft.com/office/drawing/2014/main" id="{38DF793B-7E73-BBFF-C202-C1AAEAE01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60" y="2286260"/>
            <a:ext cx="1425879" cy="1425879"/>
          </a:xfrm>
          <a:prstGeom prst="ellipse">
            <a:avLst/>
          </a:prstGeom>
          <a:noFill/>
          <a:ln w="127000">
            <a:solidFill>
              <a:srgbClr val="B9ADE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Voltage and Current Sources | CircuitBread">
            <a:extLst>
              <a:ext uri="{FF2B5EF4-FFF2-40B4-BE49-F238E27FC236}">
                <a16:creationId xmlns:a16="http://schemas.microsoft.com/office/drawing/2014/main" id="{C729FD5C-1ACD-4EE4-CA7B-032C16455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t="20605" r="66814" b="22585"/>
          <a:stretch/>
        </p:blipFill>
        <p:spPr bwMode="auto">
          <a:xfrm>
            <a:off x="8947854" y="2268401"/>
            <a:ext cx="1425879" cy="1436943"/>
          </a:xfrm>
          <a:prstGeom prst="ellipse">
            <a:avLst/>
          </a:prstGeom>
          <a:noFill/>
          <a:ln w="127000">
            <a:solidFill>
              <a:srgbClr val="B9ADE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C06E4B89-70AA-DFC7-9581-022B95DC2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 t="8390" r="55375" b="16761"/>
          <a:stretch/>
        </p:blipFill>
        <p:spPr bwMode="auto">
          <a:xfrm>
            <a:off x="3531506" y="4150045"/>
            <a:ext cx="1425879" cy="1425879"/>
          </a:xfrm>
          <a:prstGeom prst="ellipse">
            <a:avLst/>
          </a:prstGeom>
          <a:noFill/>
          <a:ln w="127000">
            <a:solidFill>
              <a:srgbClr val="B9ADE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AAB45D6F-584C-A3F9-D52C-7E6BEA2AE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0" t="10066" r="7935" b="15085"/>
          <a:stretch/>
        </p:blipFill>
        <p:spPr bwMode="auto">
          <a:xfrm>
            <a:off x="7234616" y="4150045"/>
            <a:ext cx="1425879" cy="1425879"/>
          </a:xfrm>
          <a:prstGeom prst="ellipse">
            <a:avLst/>
          </a:prstGeom>
          <a:noFill/>
          <a:ln w="127000">
            <a:solidFill>
              <a:srgbClr val="B9ADE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rminator 28">
            <a:extLst>
              <a:ext uri="{FF2B5EF4-FFF2-40B4-BE49-F238E27FC236}">
                <a16:creationId xmlns:a16="http://schemas.microsoft.com/office/drawing/2014/main" id="{CA8FE41B-9CD9-C180-8947-45789055F6BB}"/>
              </a:ext>
            </a:extLst>
          </p:cNvPr>
          <p:cNvSpPr/>
          <p:nvPr/>
        </p:nvSpPr>
        <p:spPr>
          <a:xfrm>
            <a:off x="1818264" y="3611030"/>
            <a:ext cx="1304571" cy="366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Battery</a:t>
            </a:r>
          </a:p>
        </p:txBody>
      </p:sp>
      <p:sp>
        <p:nvSpPr>
          <p:cNvPr id="30" name="Terminator 29">
            <a:extLst>
              <a:ext uri="{FF2B5EF4-FFF2-40B4-BE49-F238E27FC236}">
                <a16:creationId xmlns:a16="http://schemas.microsoft.com/office/drawing/2014/main" id="{B7B6BA50-4056-6DCC-9BEB-A7B8A43830FC}"/>
              </a:ext>
            </a:extLst>
          </p:cNvPr>
          <p:cNvSpPr/>
          <p:nvPr/>
        </p:nvSpPr>
        <p:spPr>
          <a:xfrm>
            <a:off x="5443713" y="3593459"/>
            <a:ext cx="1304571" cy="366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Capacitor</a:t>
            </a:r>
          </a:p>
        </p:txBody>
      </p:sp>
      <p:sp>
        <p:nvSpPr>
          <p:cNvPr id="31" name="Terminator 30">
            <a:extLst>
              <a:ext uri="{FF2B5EF4-FFF2-40B4-BE49-F238E27FC236}">
                <a16:creationId xmlns:a16="http://schemas.microsoft.com/office/drawing/2014/main" id="{A7E973E4-6269-545C-CAB7-F0B30A14AE7E}"/>
              </a:ext>
            </a:extLst>
          </p:cNvPr>
          <p:cNvSpPr/>
          <p:nvPr/>
        </p:nvSpPr>
        <p:spPr>
          <a:xfrm>
            <a:off x="9008507" y="3611030"/>
            <a:ext cx="1304571" cy="366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DC Source</a:t>
            </a:r>
          </a:p>
        </p:txBody>
      </p:sp>
      <p:sp>
        <p:nvSpPr>
          <p:cNvPr id="32" name="Terminator 31">
            <a:extLst>
              <a:ext uri="{FF2B5EF4-FFF2-40B4-BE49-F238E27FC236}">
                <a16:creationId xmlns:a16="http://schemas.microsoft.com/office/drawing/2014/main" id="{A97A1BA1-B3A2-DA27-B7EB-DB383AAFD736}"/>
              </a:ext>
            </a:extLst>
          </p:cNvPr>
          <p:cNvSpPr/>
          <p:nvPr/>
        </p:nvSpPr>
        <p:spPr>
          <a:xfrm>
            <a:off x="3592159" y="5545001"/>
            <a:ext cx="1304571" cy="366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Voltmeter</a:t>
            </a:r>
          </a:p>
        </p:txBody>
      </p:sp>
      <p:sp>
        <p:nvSpPr>
          <p:cNvPr id="33" name="Terminator 32">
            <a:extLst>
              <a:ext uri="{FF2B5EF4-FFF2-40B4-BE49-F238E27FC236}">
                <a16:creationId xmlns:a16="http://schemas.microsoft.com/office/drawing/2014/main" id="{3BA69B20-A2D4-E054-3374-2BDF86C2AC7E}"/>
              </a:ext>
            </a:extLst>
          </p:cNvPr>
          <p:cNvSpPr/>
          <p:nvPr/>
        </p:nvSpPr>
        <p:spPr>
          <a:xfrm>
            <a:off x="7295269" y="5558356"/>
            <a:ext cx="1304571" cy="366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Ammeter</a:t>
            </a:r>
          </a:p>
        </p:txBody>
      </p:sp>
      <p:sp>
        <p:nvSpPr>
          <p:cNvPr id="2" name="Google Shape;952;p156">
            <a:extLst>
              <a:ext uri="{FF2B5EF4-FFF2-40B4-BE49-F238E27FC236}">
                <a16:creationId xmlns:a16="http://schemas.microsoft.com/office/drawing/2014/main" id="{48412CDE-7D07-04CF-1142-ED32BDAE72A1}"/>
              </a:ext>
            </a:extLst>
          </p:cNvPr>
          <p:cNvSpPr txBox="1"/>
          <p:nvPr/>
        </p:nvSpPr>
        <p:spPr>
          <a:xfrm>
            <a:off x="411457" y="1205753"/>
            <a:ext cx="11536453" cy="115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300" i="1" dirty="0">
                <a:solidFill>
                  <a:srgbClr val="FFFFFF"/>
                </a:solidFill>
                <a:latin typeface="Montserrat"/>
                <a:ea typeface="+mn-lt"/>
                <a:cs typeface="Arial"/>
                <a:sym typeface="Montserrat"/>
              </a:rPr>
              <a:t>Symbols for common electrical components:</a:t>
            </a:r>
          </a:p>
        </p:txBody>
      </p:sp>
    </p:spTree>
    <p:extLst>
      <p:ext uri="{BB962C8B-B14F-4D97-AF65-F5344CB8AC3E}">
        <p14:creationId xmlns:p14="http://schemas.microsoft.com/office/powerpoint/2010/main" val="23957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19799</TotalTime>
  <Words>1188</Words>
  <Application>Microsoft Macintosh PowerPoint</Application>
  <PresentationFormat>Widescreen</PresentationFormat>
  <Paragraphs>349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Montserrat</vt:lpstr>
      <vt:lpstr>Montserrat Black</vt:lpstr>
      <vt:lpstr>Proxima Nova Lt</vt:lpstr>
      <vt:lpstr>Proxima Nova Rg</vt:lpstr>
      <vt:lpstr>Quattrocento Sans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General Engineering</cp:lastModifiedBy>
  <cp:revision>91</cp:revision>
  <dcterms:created xsi:type="dcterms:W3CDTF">2019-06-25T23:10:16Z</dcterms:created>
  <dcterms:modified xsi:type="dcterms:W3CDTF">2024-03-27T11:10:04Z</dcterms:modified>
</cp:coreProperties>
</file>