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otham Medium" pitchFamily="2" charset="0"/>
      <p:regular r:id="rId17"/>
      <p:italic r:id="rId18"/>
    </p:embeddedFont>
    <p:embeddedFont>
      <p:font typeface="Montserrat Medium" panose="020F0502020204030204" pitchFamily="34" charset="0"/>
      <p:regular r:id="rId19"/>
      <p:bold r:id="rId20"/>
      <p:italic r:id="rId21"/>
      <p:boldItalic r:id="rId22"/>
    </p:embeddedFont>
    <p:embeddedFont>
      <p:font typeface="Proxima Nova" panose="02000506030000020004" pitchFamily="2" charset="0"/>
      <p:regular r:id="rId23"/>
      <p:bold r:id="rId24"/>
      <p:italic r:id="rId25"/>
      <p:boldItalic r:id="rId26"/>
    </p:embeddedFont>
    <p:embeddedFont>
      <p:font typeface="Proxima Nova Lt" panose="02000506030000020004" pitchFamily="2" charset="77"/>
      <p:regular r:id="rId27"/>
      <p:bold r:id="rId28"/>
      <p:italic r:id="rId29"/>
      <p:boldItalic r:id="rId30"/>
    </p:embeddedFont>
    <p:embeddedFont>
      <p:font typeface="Proxima Nova Rg" panose="02000506030000020004" pitchFamily="2" charset="77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J2gW6i/0dR1+bTXYas8JWOoLe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71"/>
  </p:normalViewPr>
  <p:slideViewPr>
    <p:cSldViewPr snapToGrid="0">
      <p:cViewPr varScale="1">
        <p:scale>
          <a:sx n="104" d="100"/>
          <a:sy n="104" d="100"/>
        </p:scale>
        <p:origin x="6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14382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845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388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006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Introduce yourselves to the students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(Optional) Have students introduce themselves as well, maybe with a fun icebreaker!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896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593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4786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2421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8884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0736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b3640fb8c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gb3640fb8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614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g.poly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hyperlink" Target="https://manual.eg.poly.edu/index.php/Absence_and_Lateness_Polici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 TO EG1004 LAB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1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829266" y="2813771"/>
            <a:ext cx="10798627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Go to </a:t>
            </a:r>
            <a:r>
              <a:rPr lang="en-US" sz="2400" u="sng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eg.poly.edu</a:t>
            </a:r>
            <a:endParaRPr sz="2400" dirty="0">
              <a:solidFill>
                <a:schemeClr val="accent6"/>
              </a:solidFill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Click on “Sign In” and login with your NYU email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Enter the appropriate information to register on the site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Once registered, the lab TA will approve your account </a:t>
            </a:r>
            <a:endParaRPr sz="2400" dirty="0">
              <a:latin typeface="Proxima Nova Rg" panose="02000506030000020004" pitchFamily="2" charset="0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WEBSITE REGISTRATION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91" name="Google Shape;191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626174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AGENDA</a:t>
            </a:r>
            <a:endParaRPr dirty="0">
              <a:latin typeface="Gotham Medium" panose="02000604030000020004" pitchFamily="50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Introductions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Lab Format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Absence &amp; Tardy Policies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Student Expectations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Course Resources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Registration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08514"/>
            <a:ext cx="0" cy="2299063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Proxima Nova"/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dirty="0"/>
          </a:p>
        </p:txBody>
      </p:sp>
      <p:pic>
        <p:nvPicPr>
          <p:cNvPr id="106" name="Google Shape;106;p2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" descr="33,759 Meet Friends Illustrations, Royalty-Free Vector Graphics &amp; Clip Art  - iStock"/>
          <p:cNvPicPr preferRelativeResize="0"/>
          <p:nvPr/>
        </p:nvPicPr>
        <p:blipFill rotWithShape="1">
          <a:blip r:embed="rId3">
            <a:alphaModFix/>
          </a:blip>
          <a:srcRect l="-1455" t="-27111" r="1454" b="27111"/>
          <a:stretch/>
        </p:blipFill>
        <p:spPr>
          <a:xfrm>
            <a:off x="6004384" y="138067"/>
            <a:ext cx="5829300" cy="582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867364" y="3071570"/>
            <a:ext cx="871978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Meet your TAs!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Introduce yourselves</a:t>
            </a:r>
            <a:endParaRPr sz="2400" dirty="0">
              <a:latin typeface="Proxima Nova Rg" panose="02000506030000020004" pitchFamily="2" charset="0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b="0" u="none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INTRODUCTIONS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/>
          <p:nvPr/>
        </p:nvSpPr>
        <p:spPr>
          <a:xfrm>
            <a:off x="512222" y="2022441"/>
            <a:ext cx="10798500" cy="3877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groups of 2-4 students </a:t>
            </a:r>
            <a:endParaRPr sz="2200" dirty="0">
              <a:latin typeface="Proxima Nova Rg" panose="02000506030000020004" pitchFamily="2" charset="0"/>
            </a:endParaRPr>
          </a:p>
          <a:p>
            <a:pPr marL="342900" marR="0" lvl="0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Weekly quiz at the start of lab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and Lecture material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First 10 minutes of lab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Submit </a:t>
            </a: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paper quiz to lab TA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endParaRPr sz="2200" dirty="0">
              <a:latin typeface="Proxima Nova Rg" panose="02000506030000020004" pitchFamily="2" charset="0"/>
            </a:endParaRPr>
          </a:p>
          <a:p>
            <a:pPr marL="800100" marR="0" lvl="1" indent="-3302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Make-up quizzes ONLY for excused absences</a:t>
            </a:r>
            <a:endParaRPr sz="2200" b="0" i="0" u="none" strike="noStrike" cap="none" dirty="0">
              <a:solidFill>
                <a:srgbClr val="FF0000"/>
              </a:solidFill>
              <a:latin typeface="Proxima Nova Lt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457200" marR="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en-US" sz="2200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Lab survey at the end of each lab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  <a:p>
            <a:pPr marL="457200" lvl="0" indent="-393700" algn="l" rtl="0">
              <a:spcBef>
                <a:spcPts val="1200"/>
              </a:spcBef>
              <a:spcAft>
                <a:spcPts val="0"/>
              </a:spcAft>
              <a:buSzPts val="2600"/>
              <a:buFont typeface="Proxima Nova"/>
              <a:buChar char="•"/>
            </a:pP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Weekly lab report due at </a:t>
            </a:r>
            <a:r>
              <a:rPr lang="en-US" sz="2200" dirty="0">
                <a:solidFill>
                  <a:schemeClr val="accent6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11:59 pm </a:t>
            </a:r>
            <a:r>
              <a:rPr lang="en-US" sz="22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on night before the next lab</a:t>
            </a:r>
            <a:endParaRPr sz="2200" dirty="0">
              <a:latin typeface="Proxima Nova Rg" panose="02000506030000020004" pitchFamily="2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LAB FORMAT</a:t>
            </a:r>
            <a:endParaRPr lang="en-US" dirty="0">
              <a:latin typeface="Gotham Medium" panose="02000604030000020004" pitchFamily="50" charset="0"/>
            </a:endParaRPr>
          </a:p>
        </p:txBody>
      </p:sp>
      <p:pic>
        <p:nvPicPr>
          <p:cNvPr id="131" name="Google Shape;131;p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564107" y="2243363"/>
            <a:ext cx="9381999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Students that arrive more than 15 minutes late will not be allowed to participate in lab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Inactivity for more than 30 minutes will result in an absence for the lab 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Excused absences processed through NYU Tandon Student Advocacy</a:t>
            </a:r>
            <a:endParaRPr sz="2400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Makeup labs can be requested through the EG Website </a:t>
            </a:r>
            <a:endParaRPr sz="2400" dirty="0"/>
          </a:p>
        </p:txBody>
      </p:sp>
      <p:sp>
        <p:nvSpPr>
          <p:cNvPr id="142" name="Google Shape;142;p5"/>
          <p:cNvSpPr/>
          <p:nvPr/>
        </p:nvSpPr>
        <p:spPr>
          <a:xfrm>
            <a:off x="1463227" y="5353720"/>
            <a:ext cx="86130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Full absence &amp; tardy policies on the </a:t>
            </a:r>
            <a:r>
              <a:rPr lang="en-US" sz="2800" u="sng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EG1004 Manual</a:t>
            </a:r>
            <a:r>
              <a:rPr lang="en-US" sz="28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dirty="0"/>
          </a:p>
        </p:txBody>
      </p:sp>
      <p:pic>
        <p:nvPicPr>
          <p:cNvPr id="143" name="Google Shape;143;p5" descr="Alarm clock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46106" y="2809690"/>
            <a:ext cx="1977740" cy="197774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5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ABSENCE &amp; TARDY POLICIES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427FE69-0D9D-9AAF-890C-F613A188E186}"/>
              </a:ext>
            </a:extLst>
          </p:cNvPr>
          <p:cNvSpPr/>
          <p:nvPr/>
        </p:nvSpPr>
        <p:spPr>
          <a:xfrm>
            <a:off x="1255406" y="2601662"/>
            <a:ext cx="1694688" cy="548736"/>
          </a:xfrm>
          <a:prstGeom prst="rect">
            <a:avLst/>
          </a:prstGeom>
          <a:solidFill>
            <a:srgbClr val="7030A0">
              <a:alpha val="43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Google Shape;137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564107" y="631669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MAKE-UP LAB POLICIES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C091F0-5321-FDB4-ADEB-871A8001E8CF}"/>
              </a:ext>
            </a:extLst>
          </p:cNvPr>
          <p:cNvSpPr txBox="1"/>
          <p:nvPr/>
        </p:nvSpPr>
        <p:spPr>
          <a:xfrm>
            <a:off x="1207699" y="2639793"/>
            <a:ext cx="1694688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8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STEP 1</a:t>
            </a:r>
            <a:endParaRPr lang="en-US" sz="2800" b="1" dirty="0">
              <a:latin typeface="Proxima Nova Rg" panose="0200050603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C43A3C-53F2-7D5D-890E-D2FE59CB6926}"/>
              </a:ext>
            </a:extLst>
          </p:cNvPr>
          <p:cNvSpPr txBox="1"/>
          <p:nvPr/>
        </p:nvSpPr>
        <p:spPr>
          <a:xfrm>
            <a:off x="4925042" y="2616277"/>
            <a:ext cx="169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8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STEP 2</a:t>
            </a:r>
            <a:endParaRPr lang="en-US" sz="2800" b="1" dirty="0">
              <a:latin typeface="Proxima Nova Rg" panose="0200050603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1D1414-2618-13A5-2641-199BE6F76F23}"/>
              </a:ext>
            </a:extLst>
          </p:cNvPr>
          <p:cNvSpPr txBox="1"/>
          <p:nvPr/>
        </p:nvSpPr>
        <p:spPr>
          <a:xfrm>
            <a:off x="8647438" y="2639793"/>
            <a:ext cx="1694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8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STEP 3</a:t>
            </a:r>
            <a:endParaRPr lang="en-US" sz="2800" b="1" dirty="0">
              <a:latin typeface="Proxima Nova Rg" panose="0200050603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59E188-5145-6932-3530-0829645EDE29}"/>
              </a:ext>
            </a:extLst>
          </p:cNvPr>
          <p:cNvSpPr txBox="1"/>
          <p:nvPr/>
        </p:nvSpPr>
        <p:spPr>
          <a:xfrm>
            <a:off x="935874" y="3400019"/>
            <a:ext cx="2333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0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Submit Make-up Lab Request Within Two Weeks of Lab Absence</a:t>
            </a:r>
            <a:endParaRPr lang="en-US" sz="2000" b="1" dirty="0">
              <a:latin typeface="Proxima Nova Rg" panose="0200050603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3F9806-14BB-801D-EF2F-831309E7B18D}"/>
              </a:ext>
            </a:extLst>
          </p:cNvPr>
          <p:cNvSpPr txBox="1"/>
          <p:nvPr/>
        </p:nvSpPr>
        <p:spPr>
          <a:xfrm>
            <a:off x="4602880" y="3553906"/>
            <a:ext cx="2333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0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Complete Make-up Lab Within a Week of Approval</a:t>
            </a:r>
            <a:endParaRPr lang="en-US" sz="2000" b="1" dirty="0">
              <a:latin typeface="Proxima Nova Rg" panose="0200050603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045D1A-ADA6-5A97-EE87-B10CCAB52970}"/>
              </a:ext>
            </a:extLst>
          </p:cNvPr>
          <p:cNvSpPr txBox="1"/>
          <p:nvPr/>
        </p:nvSpPr>
        <p:spPr>
          <a:xfrm>
            <a:off x="8044025" y="3429000"/>
            <a:ext cx="2716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000" b="1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Submit Presentation and Report Within a Week of Make-Up Lab Completion</a:t>
            </a:r>
            <a:endParaRPr lang="en-US" sz="2000" b="1" dirty="0">
              <a:latin typeface="Proxima Nova Rg" panose="02000506030000020004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71BF4-BF78-9B6D-3385-F4AA0C892A0F}"/>
              </a:ext>
            </a:extLst>
          </p:cNvPr>
          <p:cNvSpPr/>
          <p:nvPr/>
        </p:nvSpPr>
        <p:spPr>
          <a:xfrm>
            <a:off x="4922412" y="2602367"/>
            <a:ext cx="1694688" cy="548736"/>
          </a:xfrm>
          <a:prstGeom prst="rect">
            <a:avLst/>
          </a:prstGeom>
          <a:solidFill>
            <a:srgbClr val="7030A0">
              <a:alpha val="43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8B1246-18D2-80FB-D789-5994BBEF2AA3}"/>
              </a:ext>
            </a:extLst>
          </p:cNvPr>
          <p:cNvSpPr/>
          <p:nvPr/>
        </p:nvSpPr>
        <p:spPr>
          <a:xfrm>
            <a:off x="8637125" y="2620828"/>
            <a:ext cx="1694688" cy="548736"/>
          </a:xfrm>
          <a:prstGeom prst="rect">
            <a:avLst/>
          </a:prstGeom>
          <a:solidFill>
            <a:srgbClr val="7030A0">
              <a:alpha val="43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42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564107" y="2264259"/>
            <a:ext cx="1079862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Be consistently engaged and communicating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Split tasks evenly among group members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Record lab notes 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Maintain a business environment</a:t>
            </a:r>
            <a:endParaRPr sz="2400" dirty="0">
              <a:latin typeface="Proxima Nova Rg" panose="02000506030000020004" pitchFamily="2" charset="0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Proxima Nova Lt" panose="02000506030000020004" pitchFamily="2" charset="0"/>
                <a:ea typeface="Proxima Nova"/>
                <a:cs typeface="Proxima Nova"/>
                <a:sym typeface="Proxima Nova"/>
              </a:rPr>
              <a:t>Follow all safety guidelines </a:t>
            </a:r>
            <a:endParaRPr sz="2400" dirty="0">
              <a:latin typeface="Proxima Nova Lt" panose="02000506030000020004" pitchFamily="2" charset="0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STUDENT EXPECTATIONS 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56" name="Google Shape;156;p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>
            <a:spLocks noGrp="1"/>
          </p:cNvSpPr>
          <p:nvPr>
            <p:ph type="subTitle" idx="1"/>
          </p:nvPr>
        </p:nvSpPr>
        <p:spPr>
          <a:xfrm>
            <a:off x="773073" y="2083021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None/>
            </a:pPr>
            <a: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EG1004 </a:t>
            </a:r>
            <a:r>
              <a:rPr lang="en-US" sz="3200" dirty="0">
                <a:solidFill>
                  <a:schemeClr val="accent6"/>
                </a:solidFill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Website</a:t>
            </a:r>
            <a:b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200" dirty="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rPr>
              <a:t>eg.poly.edu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</a:pPr>
            <a:endParaRPr sz="900"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Assignment submission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Course announcements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Syllabus &amp; schedule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latin typeface="Proxima Nova"/>
                <a:ea typeface="Proxima Nova"/>
                <a:cs typeface="Proxima Nova"/>
                <a:sym typeface="Proxima Nova"/>
              </a:rPr>
              <a:t>Grades</a:t>
            </a:r>
            <a:endParaRPr dirty="0"/>
          </a:p>
        </p:txBody>
      </p:sp>
      <p:sp>
        <p:nvSpPr>
          <p:cNvPr id="163" name="Google Shape;163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7"/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7"/>
          <p:cNvSpPr txBox="1"/>
          <p:nvPr/>
        </p:nvSpPr>
        <p:spPr>
          <a:xfrm>
            <a:off x="6622339" y="2337293"/>
            <a:ext cx="574488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7"/>
          <p:cNvSpPr txBox="1"/>
          <p:nvPr/>
        </p:nvSpPr>
        <p:spPr>
          <a:xfrm>
            <a:off x="6135189" y="2337293"/>
            <a:ext cx="5849266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</a:pPr>
            <a:r>
              <a:rPr lang="en-US" sz="3200" dirty="0">
                <a:solidFill>
                  <a:schemeClr val="accent6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EG1004 Lab Manual manual.eg.poly.edu</a:t>
            </a:r>
            <a:endParaRPr dirty="0">
              <a:latin typeface="Proxima Nova" panose="020B060402020202020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Lab &amp; project information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Course material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Course policies</a:t>
            </a:r>
            <a:endParaRPr dirty="0">
              <a:latin typeface="Proxima Nova" panose="020B0604020202020204" charset="0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Help and how-</a:t>
            </a:r>
            <a:r>
              <a:rPr lang="en-US" sz="2800" dirty="0" err="1">
                <a:solidFill>
                  <a:schemeClr val="dk1"/>
                </a:solidFill>
                <a:latin typeface="Proxima Nova" panose="020B0604020202020204" charset="0"/>
                <a:ea typeface="Proxima Nova"/>
                <a:cs typeface="Proxima Nova"/>
                <a:sym typeface="Proxima Nova"/>
              </a:rPr>
              <a:t>tos</a:t>
            </a:r>
            <a:endParaRPr sz="2800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  <a:p>
            <a:pPr marL="4572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dirty="0">
              <a:solidFill>
                <a:schemeClr val="dk1"/>
              </a:solidFill>
              <a:latin typeface="Proxima Nova" panose="020B0604020202020204" charset="0"/>
              <a:ea typeface="Proxima Nova"/>
              <a:cs typeface="Proxima Nova"/>
              <a:sym typeface="Proxima Nova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564107" y="647998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 dirty="0">
                <a:solidFill>
                  <a:schemeClr val="dk1"/>
                </a:solidFill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COURSE RESOURCES</a:t>
            </a:r>
            <a:endParaRPr dirty="0">
              <a:latin typeface="Gotham Medium" panose="02000604030000020004" pitchFamily="50" charset="0"/>
            </a:endParaRPr>
          </a:p>
        </p:txBody>
      </p:sp>
      <p:pic>
        <p:nvPicPr>
          <p:cNvPr id="170" name="Google Shape;170;p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b3640fb8c9_0_0"/>
          <p:cNvSpPr txBox="1">
            <a:spLocks noGrp="1"/>
          </p:cNvSpPr>
          <p:nvPr>
            <p:ph type="ctrTitle"/>
          </p:nvPr>
        </p:nvSpPr>
        <p:spPr>
          <a:xfrm>
            <a:off x="892629" y="2834643"/>
            <a:ext cx="1040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 dirty="0">
                <a:latin typeface="Gotham Medium" panose="02000604030000020004" pitchFamily="50" charset="0"/>
                <a:ea typeface="Montserrat Medium"/>
                <a:cs typeface="Montserrat Medium"/>
                <a:sym typeface="Montserrat Medium"/>
              </a:rPr>
              <a:t>QUESTIONS?</a:t>
            </a:r>
            <a:endParaRPr dirty="0">
              <a:latin typeface="Gotham Medium" panose="02000604030000020004" pitchFamily="50" charset="0"/>
            </a:endParaRPr>
          </a:p>
        </p:txBody>
      </p:sp>
      <p:cxnSp>
        <p:nvCxnSpPr>
          <p:cNvPr id="177" name="Google Shape;177;gb3640fb8c9_0_0"/>
          <p:cNvCxnSpPr/>
          <p:nvPr/>
        </p:nvCxnSpPr>
        <p:spPr>
          <a:xfrm>
            <a:off x="4669971" y="3989354"/>
            <a:ext cx="2852100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gb3640fb8c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b3640fb8c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b3640fb8c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b3640fb8c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1648" y="6286130"/>
            <a:ext cx="1519821" cy="58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317</Words>
  <Application>Microsoft Macintosh PowerPoint</Application>
  <PresentationFormat>Widescreen</PresentationFormat>
  <Paragraphs>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Proxima Nova Rg</vt:lpstr>
      <vt:lpstr>Proxima Nova</vt:lpstr>
      <vt:lpstr>Proxima Nova Lt</vt:lpstr>
      <vt:lpstr>Montserrat Medium</vt:lpstr>
      <vt:lpstr>Calibri</vt:lpstr>
      <vt:lpstr>Gotham Medium</vt:lpstr>
      <vt:lpstr>Office Theme</vt:lpstr>
      <vt:lpstr>INTRODUCTION TO EG1004 LAB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EG1003 LAB</dc:title>
  <dc:creator>Diya Mulay</dc:creator>
  <cp:lastModifiedBy>EG</cp:lastModifiedBy>
  <cp:revision>12</cp:revision>
  <dcterms:created xsi:type="dcterms:W3CDTF">2020-08-26T08:42:03Z</dcterms:created>
  <dcterms:modified xsi:type="dcterms:W3CDTF">2023-07-30T19:16:38Z</dcterms:modified>
</cp:coreProperties>
</file>