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68" r:id="rId10"/>
    <p:sldId id="274" r:id="rId11"/>
    <p:sldId id="275" r:id="rId12"/>
  </p:sldIdLst>
  <p:sldSz cx="12192000" cy="6858000"/>
  <p:notesSz cx="6858000" cy="9144000"/>
  <p:embeddedFontLs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Black" pitchFamily="2" charset="77"/>
      <p:bold r:id="rId18"/>
      <p:italic r:id="rId19"/>
      <p:boldItalic r:id="rId20"/>
    </p:embeddedFont>
    <p:embeddedFont>
      <p:font typeface="Proxima Nova" panose="02000506030000020004" pitchFamily="2" charset="0"/>
      <p:regular r:id="rId21"/>
      <p:bold r:id="rId22"/>
      <p:italic r:id="rId23"/>
      <p:boldItalic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i5KE6P4RpCScEh0lsZzf1nVN2L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E6B"/>
    <a:srgbClr val="B7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68"/>
  </p:normalViewPr>
  <p:slideViewPr>
    <p:cSldViewPr snapToGrid="0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8" Type="http://schemas.openxmlformats.org/officeDocument/2006/relationships/slide" Target="slides/slide7.xml"/><Relationship Id="rId7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56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23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31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0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43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43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08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g.poly.edu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manual.eg.poly.edu/index.php/Absence_and_Lateness_Policies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INTRODUCTION TO EG1004 LAB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1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PREPARING TO WORK IN TEAMS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443753" y="828476"/>
            <a:ext cx="40473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11401425" y="842564"/>
            <a:ext cx="40232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17C1D5-4145-FB20-ABF0-35E0D767115A}"/>
              </a:ext>
            </a:extLst>
          </p:cNvPr>
          <p:cNvSpPr txBox="1"/>
          <p:nvPr/>
        </p:nvSpPr>
        <p:spPr>
          <a:xfrm>
            <a:off x="443754" y="1659366"/>
            <a:ext cx="7314360" cy="3865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Strength and Areas of Improvement</a:t>
            </a:r>
          </a:p>
          <a:p>
            <a:pPr marL="800100" lvl="1" indent="-342900" rtl="0" fontAlgn="base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What skills can you bring to a team?</a:t>
            </a:r>
          </a:p>
          <a:p>
            <a:pPr marL="800100" lvl="1" indent="-342900" rtl="0" fontAlgn="base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What skills would you like to develop in EG?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Share an element of your identity that is important to you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Community Agreement</a:t>
            </a:r>
          </a:p>
          <a:p>
            <a:pPr marL="800100" lvl="1" indent="-342900" rtl="0" fontAlgn="base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What kind of learning environment would you like to be a part of?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9B96A97-2271-A494-D418-329DC25D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81" y="2002842"/>
            <a:ext cx="3774408" cy="25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3488B1-FEBE-9B8F-669E-6606AB4D6CD3}"/>
              </a:ext>
            </a:extLst>
          </p:cNvPr>
          <p:cNvSpPr txBox="1"/>
          <p:nvPr/>
        </p:nvSpPr>
        <p:spPr>
          <a:xfrm>
            <a:off x="7690131" y="4739643"/>
            <a:ext cx="40505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Figure 1: Lab Team Working Together</a:t>
            </a:r>
            <a:endParaRPr lang="en-US" sz="18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br>
              <a:rPr lang="en-US" sz="1800" dirty="0">
                <a:solidFill>
                  <a:schemeClr val="bg1"/>
                </a:solidFill>
                <a:latin typeface="Montserrat" pitchFamily="2" charset="77"/>
              </a:rPr>
            </a:br>
            <a:endParaRPr lang="en-US" sz="1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01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WEBSITE REGISTRATION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118506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10272713" y="828476"/>
            <a:ext cx="101669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AD653F-39A2-CB38-9DD4-C81E2EF38EFD}"/>
              </a:ext>
            </a:extLst>
          </p:cNvPr>
          <p:cNvSpPr txBox="1"/>
          <p:nvPr/>
        </p:nvSpPr>
        <p:spPr>
          <a:xfrm>
            <a:off x="829474" y="2535376"/>
            <a:ext cx="97369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Go to </a:t>
            </a:r>
            <a:r>
              <a:rPr lang="en-US" sz="2400" b="0" i="0" u="sng" strike="noStrike" dirty="0">
                <a:solidFill>
                  <a:srgbClr val="92D050"/>
                </a:solidFill>
                <a:effectLst/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lang="en-US" sz="2400" b="0" i="0" u="none" strike="noStrike" dirty="0">
              <a:solidFill>
                <a:srgbClr val="92D050"/>
              </a:solidFill>
              <a:effectLst/>
              <a:latin typeface="Montserrat" pitchFamily="2" charset="77"/>
            </a:endParaRP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Click on “Sign In” and login with your NYU email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Enter the appropriate information to register on the site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Once registered, the lab TA will approve your account </a:t>
            </a:r>
          </a:p>
        </p:txBody>
      </p:sp>
    </p:spTree>
    <p:extLst>
      <p:ext uri="{BB962C8B-B14F-4D97-AF65-F5344CB8AC3E}">
        <p14:creationId xmlns:p14="http://schemas.microsoft.com/office/powerpoint/2010/main" val="17256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2169444" y="463282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45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Introductions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Lab Format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Absence &amp; Tardy Policies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Student Expectations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Course Resources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Registration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02;p3">
            <a:extLst>
              <a:ext uri="{FF2B5EF4-FFF2-40B4-BE49-F238E27FC236}">
                <a16:creationId xmlns:a16="http://schemas.microsoft.com/office/drawing/2014/main" id="{87D9C979-58CC-932A-1886-88FE1A6315C0}"/>
              </a:ext>
            </a:extLst>
          </p:cNvPr>
          <p:cNvCxnSpPr>
            <a:cxnSpLocks/>
          </p:cNvCxnSpPr>
          <p:nvPr/>
        </p:nvCxnSpPr>
        <p:spPr>
          <a:xfrm>
            <a:off x="552532" y="828476"/>
            <a:ext cx="3533331" cy="875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03;p3">
            <a:extLst>
              <a:ext uri="{FF2B5EF4-FFF2-40B4-BE49-F238E27FC236}">
                <a16:creationId xmlns:a16="http://schemas.microsoft.com/office/drawing/2014/main" id="{F6410489-571F-D897-894C-502FAF6132CF}"/>
              </a:ext>
            </a:extLst>
          </p:cNvPr>
          <p:cNvCxnSpPr>
            <a:cxnSpLocks/>
          </p:cNvCxnSpPr>
          <p:nvPr/>
        </p:nvCxnSpPr>
        <p:spPr>
          <a:xfrm flipV="1">
            <a:off x="8079129" y="828476"/>
            <a:ext cx="3560339" cy="875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220072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9201873" y="828476"/>
            <a:ext cx="208753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618776" y="2191273"/>
            <a:ext cx="11248111" cy="237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l">
              <a:buClr>
                <a:schemeClr val="bg1"/>
              </a:buClr>
            </a:pPr>
            <a:endParaRPr lang="en-US" sz="24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Meet your TAs!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Introduce yourselves</a:t>
            </a:r>
          </a:p>
          <a:p>
            <a:pPr algn="l">
              <a:buClr>
                <a:schemeClr val="bg1"/>
              </a:buClr>
            </a:pPr>
            <a:endParaRPr lang="en-US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33,759 Meet Friends Illustrations, Royalty-Free Vector Graphics &amp; Clip Art  - iStock">
            <a:extLst>
              <a:ext uri="{FF2B5EF4-FFF2-40B4-BE49-F238E27FC236}">
                <a16:creationId xmlns:a16="http://schemas.microsoft.com/office/drawing/2014/main" id="{13BEC2AF-B316-E306-883B-8E72268A1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693" b="92647" l="51797" r="70588">
                        <a14:foregroundMark x1="69608" y1="86765" x2="70588" y2="82843"/>
                        <a14:foregroundMark x1="70588" y1="82843" x2="69771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6" t="71347" r="27510" b="4843"/>
          <a:stretch/>
        </p:blipFill>
        <p:spPr bwMode="auto">
          <a:xfrm>
            <a:off x="7000875" y="1659366"/>
            <a:ext cx="3816263" cy="39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 FORMAT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285670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8505827" y="828476"/>
            <a:ext cx="2783577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9E0538D1-761D-98EF-D0B4-D156D31F9D62}"/>
              </a:ext>
            </a:extLst>
          </p:cNvPr>
          <p:cNvSpPr txBox="1"/>
          <p:nvPr/>
        </p:nvSpPr>
        <p:spPr>
          <a:xfrm>
            <a:off x="443753" y="828476"/>
            <a:ext cx="11248111" cy="505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l">
              <a:buClr>
                <a:schemeClr val="bg1"/>
              </a:buClr>
            </a:pPr>
            <a:endParaRPr lang="en-US" sz="24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groups of 2-4 students 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Weekly quiz at the start of lab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and Lecture material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First 10 minutes of lab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Submit paper quiz to lab TA 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Montserrat" pitchFamily="2" charset="77"/>
              </a:rPr>
              <a:t>Make-up quizzes ONLY for excused absences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survey at the end of each lab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Weekly lab report due at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Montserrat" pitchFamily="2" charset="77"/>
              </a:rPr>
              <a:t>11:59 pm 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on night before the next lab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18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ABSENCE &amp; TARDY POLICIES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51355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10872788" y="828476"/>
            <a:ext cx="41661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4DCC9-A8DD-3CDD-7DB5-9999F4EE10FF}"/>
              </a:ext>
            </a:extLst>
          </p:cNvPr>
          <p:cNvSpPr txBox="1"/>
          <p:nvPr/>
        </p:nvSpPr>
        <p:spPr>
          <a:xfrm>
            <a:off x="664368" y="1483550"/>
            <a:ext cx="89796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Students that arrive more than 15 minutes late will not be allowed to participate in lab 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Inactivity for more than 30 minutes will result in an absence for the lab 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Excused absences processed through NYU Tandon Student Advocacy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Makeup labs can be requested through the EG Website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25309-E1A1-2F07-CFC6-5A1BF1B18FCE}"/>
              </a:ext>
            </a:extLst>
          </p:cNvPr>
          <p:cNvSpPr txBox="1"/>
          <p:nvPr/>
        </p:nvSpPr>
        <p:spPr>
          <a:xfrm>
            <a:off x="1086249" y="5118404"/>
            <a:ext cx="99285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92D050"/>
                </a:solidFill>
                <a:effectLst/>
                <a:latin typeface="Montserrat" pitchFamily="2" charset="77"/>
              </a:rPr>
              <a:t>Full absence &amp; tardy policies on the </a:t>
            </a:r>
            <a:r>
              <a:rPr lang="en-US" sz="2800" b="0" i="0" u="sng" strike="noStrike" dirty="0">
                <a:solidFill>
                  <a:srgbClr val="92D050"/>
                </a:solidFill>
                <a:effectLst/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EG1004 Manual</a:t>
            </a:r>
            <a:r>
              <a:rPr lang="en-US" sz="2800" b="0" i="0" u="none" strike="noStrike" dirty="0">
                <a:solidFill>
                  <a:srgbClr val="92D050"/>
                </a:solidFill>
                <a:effectLst/>
                <a:latin typeface="Montserrat" pitchFamily="2" charset="77"/>
              </a:rPr>
              <a:t> </a:t>
            </a:r>
            <a:endParaRPr lang="en-US" sz="2800" b="0" dirty="0">
              <a:solidFill>
                <a:srgbClr val="92D050"/>
              </a:solidFill>
              <a:effectLst/>
              <a:latin typeface="Montserrat" pitchFamily="2" charset="77"/>
            </a:endParaRPr>
          </a:p>
          <a:p>
            <a:pPr algn="ctr"/>
            <a:br>
              <a:rPr lang="en-US" sz="2800" dirty="0">
                <a:solidFill>
                  <a:srgbClr val="92D050"/>
                </a:solidFill>
                <a:latin typeface="Montserrat" pitchFamily="2" charset="77"/>
              </a:rPr>
            </a:br>
            <a:endParaRPr lang="en-US" sz="2800" dirty="0">
              <a:solidFill>
                <a:srgbClr val="92D050"/>
              </a:solidFill>
              <a:latin typeface="Montserrat" pitchFamily="2" charset="77"/>
            </a:endParaRPr>
          </a:p>
        </p:txBody>
      </p:sp>
      <p:pic>
        <p:nvPicPr>
          <p:cNvPr id="3074" name="Picture 2" descr="Alarm clock">
            <a:extLst>
              <a:ext uri="{FF2B5EF4-FFF2-40B4-BE49-F238E27FC236}">
                <a16:creationId xmlns:a16="http://schemas.microsoft.com/office/drawing/2014/main" id="{F54BF181-97A8-BD4C-518E-795A2178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405" y="1483550"/>
            <a:ext cx="3300595" cy="33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MAKEUP LAB POLICIES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145073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9965803" y="828476"/>
            <a:ext cx="132360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AD351F-6B5F-4CEF-B273-C58CDAB98044}"/>
              </a:ext>
            </a:extLst>
          </p:cNvPr>
          <p:cNvSpPr/>
          <p:nvPr/>
        </p:nvSpPr>
        <p:spPr>
          <a:xfrm>
            <a:off x="1428750" y="1914525"/>
            <a:ext cx="2386013" cy="700088"/>
          </a:xfrm>
          <a:prstGeom prst="rect">
            <a:avLst/>
          </a:prstGeom>
          <a:solidFill>
            <a:srgbClr val="B7ABE2"/>
          </a:solidFill>
          <a:ln w="28575">
            <a:solidFill>
              <a:srgbClr val="3F1E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F1E6B"/>
                </a:solidFill>
                <a:latin typeface="Montserrat" pitchFamily="2" charset="77"/>
              </a:rPr>
              <a:t>STEP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45CF5-4FD3-787F-34F5-B8A4C1E829D3}"/>
              </a:ext>
            </a:extLst>
          </p:cNvPr>
          <p:cNvSpPr/>
          <p:nvPr/>
        </p:nvSpPr>
        <p:spPr>
          <a:xfrm>
            <a:off x="4902993" y="1914525"/>
            <a:ext cx="2386013" cy="700088"/>
          </a:xfrm>
          <a:prstGeom prst="rect">
            <a:avLst/>
          </a:prstGeom>
          <a:solidFill>
            <a:srgbClr val="B7ABE2"/>
          </a:solidFill>
          <a:ln w="28575">
            <a:solidFill>
              <a:srgbClr val="3F1E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F1E6B"/>
                </a:solidFill>
                <a:latin typeface="Montserrat" pitchFamily="2" charset="77"/>
              </a:rPr>
              <a:t>STEP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924DC-F294-E644-DD84-E051A43BF0F8}"/>
              </a:ext>
            </a:extLst>
          </p:cNvPr>
          <p:cNvSpPr/>
          <p:nvPr/>
        </p:nvSpPr>
        <p:spPr>
          <a:xfrm>
            <a:off x="8377237" y="1914525"/>
            <a:ext cx="2386013" cy="700088"/>
          </a:xfrm>
          <a:prstGeom prst="rect">
            <a:avLst/>
          </a:prstGeom>
          <a:solidFill>
            <a:srgbClr val="B7ABE2"/>
          </a:solidFill>
          <a:ln w="28575">
            <a:solidFill>
              <a:srgbClr val="3F1E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F1E6B"/>
                </a:solidFill>
                <a:latin typeface="Montserrat" pitchFamily="2" charset="77"/>
              </a:rPr>
              <a:t>STEP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FDFA2-922B-3199-54B9-DF22CF32395D}"/>
              </a:ext>
            </a:extLst>
          </p:cNvPr>
          <p:cNvSpPr txBox="1"/>
          <p:nvPr/>
        </p:nvSpPr>
        <p:spPr>
          <a:xfrm>
            <a:off x="1300163" y="2919525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Submit Make-up Lab Request Within Two Weeks of Lab Absence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D7B433-4D40-E44A-549B-1F8D08474FF2}"/>
              </a:ext>
            </a:extLst>
          </p:cNvPr>
          <p:cNvSpPr txBox="1"/>
          <p:nvPr/>
        </p:nvSpPr>
        <p:spPr>
          <a:xfrm>
            <a:off x="4729162" y="3227725"/>
            <a:ext cx="266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Complete Make-up Lab Within a Week of Approval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612EAB-F0BD-7616-F650-0F9E10845AA0}"/>
              </a:ext>
            </a:extLst>
          </p:cNvPr>
          <p:cNvSpPr txBox="1"/>
          <p:nvPr/>
        </p:nvSpPr>
        <p:spPr>
          <a:xfrm>
            <a:off x="8312943" y="2919525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Submit Presentation and Report Within a Week of Make-Up Lab Completion</a:t>
            </a:r>
          </a:p>
        </p:txBody>
      </p:sp>
    </p:spTree>
    <p:extLst>
      <p:ext uri="{BB962C8B-B14F-4D97-AF65-F5344CB8AC3E}">
        <p14:creationId xmlns:p14="http://schemas.microsoft.com/office/powerpoint/2010/main" val="36927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STUDENT EXPECTATIONS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79930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10634817" y="828476"/>
            <a:ext cx="65458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B7151-F448-AA36-3715-FAF77C96A6BA}"/>
              </a:ext>
            </a:extLst>
          </p:cNvPr>
          <p:cNvSpPr txBox="1"/>
          <p:nvPr/>
        </p:nvSpPr>
        <p:spPr>
          <a:xfrm>
            <a:off x="829474" y="2413337"/>
            <a:ext cx="92248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Be consistently engaged and communicating</a:t>
            </a:r>
          </a:p>
          <a:p>
            <a:pPr marL="285750" indent="-28575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Split tasks evenly among group members </a:t>
            </a:r>
          </a:p>
          <a:p>
            <a:pPr marL="285750" indent="-28575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Record lab notes </a:t>
            </a:r>
          </a:p>
          <a:p>
            <a:pPr marL="285750" indent="-28575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Follow all safety guidelines </a:t>
            </a:r>
          </a:p>
        </p:txBody>
      </p:sp>
    </p:spTree>
    <p:extLst>
      <p:ext uri="{BB962C8B-B14F-4D97-AF65-F5344CB8AC3E}">
        <p14:creationId xmlns:p14="http://schemas.microsoft.com/office/powerpoint/2010/main" val="7573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COURSE RESOURCES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 flipV="1">
            <a:off x="829474" y="828476"/>
            <a:ext cx="165655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9658811" y="828476"/>
            <a:ext cx="163059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6356A6-7FD6-EC13-41BB-E1B23D77F27C}"/>
              </a:ext>
            </a:extLst>
          </p:cNvPr>
          <p:cNvSpPr txBox="1"/>
          <p:nvPr/>
        </p:nvSpPr>
        <p:spPr>
          <a:xfrm>
            <a:off x="829474" y="1895247"/>
            <a:ext cx="4299739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70AD47"/>
                </a:solidFill>
                <a:effectLst/>
                <a:latin typeface="Montserrat" pitchFamily="2" charset="77"/>
              </a:rPr>
              <a:t>EG1004 Website</a:t>
            </a:r>
            <a:br>
              <a:rPr lang="en-US" sz="3200" b="0" i="0" u="none" strike="noStrike" dirty="0">
                <a:solidFill>
                  <a:srgbClr val="70AD47"/>
                </a:solidFill>
                <a:effectLst/>
                <a:latin typeface="Montserrat" pitchFamily="2" charset="77"/>
              </a:rPr>
            </a:br>
            <a:r>
              <a:rPr lang="en-US" sz="3200" b="0" i="0" u="none" strike="noStrike" dirty="0" err="1">
                <a:solidFill>
                  <a:srgbClr val="70AD47"/>
                </a:solidFill>
                <a:effectLst/>
                <a:latin typeface="Montserrat" pitchFamily="2" charset="77"/>
              </a:rPr>
              <a:t>eg.poly.edu</a:t>
            </a:r>
            <a:endParaRPr lang="en-US" sz="3200" b="0" dirty="0">
              <a:effectLst/>
              <a:latin typeface="Montserrat" pitchFamily="2" charset="77"/>
            </a:endParaRP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Assignment submission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Course announcements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Syllabus &amp; schedule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Grades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B00A0-067D-35FE-BD45-95351DF2DE58}"/>
              </a:ext>
            </a:extLst>
          </p:cNvPr>
          <p:cNvSpPr txBox="1"/>
          <p:nvPr/>
        </p:nvSpPr>
        <p:spPr>
          <a:xfrm>
            <a:off x="7062789" y="1895247"/>
            <a:ext cx="6100762" cy="3498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70AD47"/>
                </a:solidFill>
                <a:effectLst/>
                <a:latin typeface="Montserrat" pitchFamily="2" charset="77"/>
              </a:rPr>
              <a:t>EG1004 Lab Manual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 err="1">
                <a:solidFill>
                  <a:srgbClr val="70AD47"/>
                </a:solidFill>
                <a:effectLst/>
                <a:latin typeface="Montserrat" pitchFamily="2" charset="77"/>
              </a:rPr>
              <a:t>manual.eg.poly.edu</a:t>
            </a:r>
            <a:endParaRPr lang="en-US" sz="3200" b="0" dirty="0">
              <a:effectLst/>
              <a:latin typeface="Montserrat" pitchFamily="2" charset="77"/>
            </a:endParaRP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&amp; project information</a:t>
            </a: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Course material</a:t>
            </a: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Course policies</a:t>
            </a: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Help and how-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tos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365</Words>
  <Application>Microsoft Macintosh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Proxima Nova</vt:lpstr>
      <vt:lpstr>Calibri</vt:lpstr>
      <vt:lpstr>Montserrat Black</vt:lpstr>
      <vt:lpstr>Courier New</vt:lpstr>
      <vt:lpstr>Montserrat</vt:lpstr>
      <vt:lpstr>Arial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EG</cp:lastModifiedBy>
  <cp:revision>14</cp:revision>
  <dcterms:created xsi:type="dcterms:W3CDTF">2019-06-25T23:10:16Z</dcterms:created>
  <dcterms:modified xsi:type="dcterms:W3CDTF">2024-01-17T20:01:47Z</dcterms:modified>
</cp:coreProperties>
</file>