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7"/>
  </p:notesMasterIdLst>
  <p:sldIdLst>
    <p:sldId id="257" r:id="rId2"/>
    <p:sldId id="266" r:id="rId3"/>
    <p:sldId id="259" r:id="rId4"/>
    <p:sldId id="261" r:id="rId5"/>
    <p:sldId id="267" r:id="rId6"/>
    <p:sldId id="268" r:id="rId7"/>
    <p:sldId id="269" r:id="rId8"/>
    <p:sldId id="270" r:id="rId9"/>
    <p:sldId id="271" r:id="rId10"/>
    <p:sldId id="272" r:id="rId11"/>
    <p:sldId id="284" r:id="rId12"/>
    <p:sldId id="286" r:id="rId13"/>
    <p:sldId id="285" r:id="rId14"/>
    <p:sldId id="288" r:id="rId15"/>
    <p:sldId id="264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Gotham Medium" pitchFamily="50" charset="0"/>
      <p:regular r:id="rId24"/>
      <p:italic r:id="rId25"/>
    </p:embeddedFont>
    <p:embeddedFont>
      <p:font typeface="Proxima Nova Lt" panose="02000506030000020004" pitchFamily="50" charset="0"/>
      <p:regular r:id="rId26"/>
      <p:bold r:id="rId27"/>
      <p:italic r:id="rId28"/>
      <p:boldItalic r:id="rId29"/>
    </p:embeddedFont>
    <p:embeddedFont>
      <p:font typeface="Proxima Nova Rg" panose="02000506030000020004" pitchFamily="2" charset="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812" autoAdjust="0"/>
    <p:restoredTop sz="94660"/>
  </p:normalViewPr>
  <p:slideViewPr>
    <p:cSldViewPr snapToGrid="0">
      <p:cViewPr varScale="1">
        <p:scale>
          <a:sx n="81" d="100"/>
          <a:sy n="81" d="100"/>
        </p:scale>
        <p:origin x="102" y="18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EC9555-0BDE-43FF-B780-2F06D5DB76AE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4062F-5950-47D0-9715-837CE0FD3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11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22FD5-578C-2040-864E-E9010C79D6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6497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22FD5-578C-2040-864E-E9010C79D6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7224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22FD5-578C-2040-864E-E9010C79D6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8546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hyperlink" Target="https://manual.eg.poly.edu/images/a/a7/EG_1003_Sample_Lab_Report_Hot_Air_Baloon.docx" TargetMode="External"/><Relationship Id="rId7" Type="http://schemas.openxmlformats.org/officeDocument/2006/relationships/hyperlink" Target="https://cas.nyu.edu/ewp/writing-center/peer-tutoring-programs/writing-partners-program.html" TargetMode="External"/><Relationship Id="rId2" Type="http://schemas.openxmlformats.org/officeDocument/2006/relationships/hyperlink" Target="https://manual.eg.poly.edu/images/9/9e/EG_1004_Writing_Style_Guide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as.nyu.edu/ewp/writing-center.html" TargetMode="External"/><Relationship Id="rId5" Type="http://schemas.openxmlformats.org/officeDocument/2006/relationships/hyperlink" Target="https://nyupoly.mywconline.com/" TargetMode="External"/><Relationship Id="rId4" Type="http://schemas.openxmlformats.org/officeDocument/2006/relationships/hyperlink" Target="https://manual.eg.poly.edu/images/7/74/WC_Grading_Rubric_1004.docx" TargetMode="External"/><Relationship Id="rId9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109303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WRITING LAB REPORTS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6993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EG1004  |  RECITATION 1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68890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364D612E-095E-4D6A-BA6A-A5DC8CA6C9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3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PASSIVE VOICE </a:t>
            </a:r>
            <a:r>
              <a:rPr lang="en-US" sz="5400" b="1" dirty="0">
                <a:latin typeface="Gotham Medium" panose="02000603030000020004" pitchFamily="2" charset="0"/>
                <a:cs typeface="Calibri" panose="020F0502020204030204" pitchFamily="34" charset="0"/>
              </a:rPr>
              <a:t>≠</a:t>
            </a:r>
            <a:r>
              <a:rPr lang="en-US" sz="5400" dirty="0">
                <a:latin typeface="Gotham Medium" panose="02000603030000020004" pitchFamily="2" charset="0"/>
                <a:cs typeface="Calibri" panose="020F0502020204030204" pitchFamily="34" charset="0"/>
              </a:rPr>
              <a:t> PAST TENSE</a:t>
            </a:r>
            <a:endParaRPr lang="en-US" sz="5400" dirty="0">
              <a:latin typeface="Gotham Medium" panose="02000603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8D1EFCC-7BCB-4C55-9E0C-C85AF5BFB674}"/>
              </a:ext>
            </a:extLst>
          </p:cNvPr>
          <p:cNvSpPr/>
          <p:nvPr/>
        </p:nvSpPr>
        <p:spPr>
          <a:xfrm>
            <a:off x="815788" y="2294965"/>
            <a:ext cx="5056094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944F8EE-2721-4491-BED6-B1DC41349655}"/>
              </a:ext>
            </a:extLst>
          </p:cNvPr>
          <p:cNvSpPr/>
          <p:nvPr/>
        </p:nvSpPr>
        <p:spPr>
          <a:xfrm>
            <a:off x="6320118" y="2294965"/>
            <a:ext cx="5056094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A923A3B-B0BB-4DF3-A6FD-25F37825A95B}"/>
              </a:ext>
            </a:extLst>
          </p:cNvPr>
          <p:cNvSpPr txBox="1"/>
          <p:nvPr/>
        </p:nvSpPr>
        <p:spPr>
          <a:xfrm>
            <a:off x="815788" y="5121515"/>
            <a:ext cx="5056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Voice has to do with the actors; this is </a:t>
            </a:r>
            <a:r>
              <a:rPr lang="en-US" dirty="0">
                <a:latin typeface="Proxima Nova Lt" panose="02000506030000020004" pitchFamily="50" charset="0"/>
                <a:ea typeface="Gotham Book" pitchFamily="2" charset="-128"/>
              </a:rPr>
              <a:t>passive voice but present tense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619A5ED-A63D-477D-904A-14997126DA28}"/>
              </a:ext>
            </a:extLst>
          </p:cNvPr>
          <p:cNvSpPr txBox="1"/>
          <p:nvPr/>
        </p:nvSpPr>
        <p:spPr>
          <a:xfrm>
            <a:off x="6320118" y="5121515"/>
            <a:ext cx="5056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Tense has to do with time; this is </a:t>
            </a:r>
            <a:r>
              <a:rPr lang="en-US" dirty="0">
                <a:latin typeface="Proxima Nova Lt" panose="02000506030000020004" pitchFamily="50" charset="0"/>
                <a:ea typeface="Gotham Book" pitchFamily="2" charset="-128"/>
              </a:rPr>
              <a:t>active voice but past tense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1D7B5F-3BAB-4858-9C5C-982ABF2555AF}"/>
              </a:ext>
            </a:extLst>
          </p:cNvPr>
          <p:cNvSpPr/>
          <p:nvPr/>
        </p:nvSpPr>
        <p:spPr>
          <a:xfrm>
            <a:off x="815788" y="2697069"/>
            <a:ext cx="50560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Gotham Medium" panose="02000603030000020004" pitchFamily="2" charset="0"/>
              </a:rPr>
              <a:t>PASSIVE VOICE</a:t>
            </a:r>
          </a:p>
          <a:p>
            <a:pPr algn="ctr"/>
            <a:endParaRPr lang="en-US" sz="2400" dirty="0">
              <a:latin typeface="Proxima Nova Rg" panose="02000506030000020004" pitchFamily="2" charset="0"/>
            </a:endParaRPr>
          </a:p>
          <a:p>
            <a:pPr algn="ctr"/>
            <a:r>
              <a:rPr lang="en-US" sz="2400" dirty="0">
                <a:latin typeface="Proxima Nova Rg" panose="02000506030000020004" pitchFamily="2" charset="0"/>
              </a:rPr>
              <a:t>e.g. Plastic film is chosen to cover the microphone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A067595-B762-489B-BB76-5EB8C5E8F99C}"/>
              </a:ext>
            </a:extLst>
          </p:cNvPr>
          <p:cNvSpPr/>
          <p:nvPr/>
        </p:nvSpPr>
        <p:spPr>
          <a:xfrm>
            <a:off x="6320118" y="2697069"/>
            <a:ext cx="50560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Gotham Medium" panose="02000603030000020004" pitchFamily="2" charset="0"/>
              </a:rPr>
              <a:t>PAST TENSE</a:t>
            </a:r>
          </a:p>
          <a:p>
            <a:pPr algn="ctr"/>
            <a:endParaRPr lang="en-US" sz="2400" dirty="0">
              <a:latin typeface="Proxima Nova Rg" panose="02000506030000020004" pitchFamily="2" charset="0"/>
            </a:endParaRPr>
          </a:p>
          <a:p>
            <a:pPr algn="ctr"/>
            <a:r>
              <a:rPr lang="en-US" sz="2400" dirty="0">
                <a:latin typeface="Proxima Nova Rg" panose="02000506030000020004" pitchFamily="2" charset="0"/>
              </a:rPr>
              <a:t>e.g. We chose the plastic film to cover the microphone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CFD0328A-6590-4EE6-9914-FA741318FC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718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USING THE PASSIVE VOICE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Lt" panose="02000506030000020004" pitchFamily="50" charset="0"/>
              <a:ea typeface="Gotham Medium" pitchFamily="2" charset="-128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 Medium" pitchFamily="2" charset="-128"/>
              <a:ea typeface="Gotham Medium" pitchFamily="2" charset="-128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6734D036-58F0-0F4A-B8DD-8132C86404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2151435"/>
            <a:ext cx="10809026" cy="585518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First, the team acquired a VEX kit and robot from the TA.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4A60D0-CAA3-DF46-88AD-EB9A80CF1AB3}"/>
              </a:ext>
            </a:extLst>
          </p:cNvPr>
          <p:cNvSpPr/>
          <p:nvPr/>
        </p:nvSpPr>
        <p:spPr>
          <a:xfrm>
            <a:off x="818867" y="2187656"/>
            <a:ext cx="9862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First, a VEX kit and robot were acquired.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98C394-C679-B348-9F62-2E4D61D666DF}"/>
              </a:ext>
            </a:extLst>
          </p:cNvPr>
          <p:cNvSpPr/>
          <p:nvPr/>
        </p:nvSpPr>
        <p:spPr>
          <a:xfrm>
            <a:off x="818867" y="2714830"/>
            <a:ext cx="9862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I inspected the kit to ensure that all parts were present.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5EB3EC-FA4D-7944-8F6A-1FEBC8164DC6}"/>
              </a:ext>
            </a:extLst>
          </p:cNvPr>
          <p:cNvSpPr/>
          <p:nvPr/>
        </p:nvSpPr>
        <p:spPr>
          <a:xfrm>
            <a:off x="818867" y="2714264"/>
            <a:ext cx="98627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The kit was inspected to ensure that all parts were present.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281582-80E1-8A45-8748-5CFC5AA761E5}"/>
              </a:ext>
            </a:extLst>
          </p:cNvPr>
          <p:cNvSpPr/>
          <p:nvPr/>
        </p:nvSpPr>
        <p:spPr>
          <a:xfrm>
            <a:off x="818867" y="3217002"/>
            <a:ext cx="106539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We added a gyro sensor to the robot. 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673822-C522-F747-8506-C5F95A04D42E}"/>
              </a:ext>
            </a:extLst>
          </p:cNvPr>
          <p:cNvSpPr/>
          <p:nvPr/>
        </p:nvSpPr>
        <p:spPr>
          <a:xfrm>
            <a:off x="818867" y="3216436"/>
            <a:ext cx="10809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A gyro sensor was added to the robot.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BA421D8-010C-EF47-A91F-3CCEE0394CF7}"/>
              </a:ext>
            </a:extLst>
          </p:cNvPr>
          <p:cNvSpPr/>
          <p:nvPr/>
        </p:nvSpPr>
        <p:spPr>
          <a:xfrm>
            <a:off x="818867" y="3718608"/>
            <a:ext cx="98627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We placed the robot at the start of the mini-course. 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5DE80B1-CE04-4F40-9BBD-7FF3AE40C164}"/>
              </a:ext>
            </a:extLst>
          </p:cNvPr>
          <p:cNvSpPr/>
          <p:nvPr/>
        </p:nvSpPr>
        <p:spPr>
          <a:xfrm>
            <a:off x="818867" y="3719174"/>
            <a:ext cx="76915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The robot was placed at the start of the mini-course.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4C0F773-A992-DD4E-8C80-6AF02879A990}"/>
              </a:ext>
            </a:extLst>
          </p:cNvPr>
          <p:cNvSpPr/>
          <p:nvPr/>
        </p:nvSpPr>
        <p:spPr>
          <a:xfrm>
            <a:off x="818867" y="4221348"/>
            <a:ext cx="10809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I finished the project in eight hours.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77C237-D1CC-6145-9CEF-51492B9DED99}"/>
              </a:ext>
            </a:extLst>
          </p:cNvPr>
          <p:cNvSpPr/>
          <p:nvPr/>
        </p:nvSpPr>
        <p:spPr>
          <a:xfrm>
            <a:off x="818867" y="4220780"/>
            <a:ext cx="10809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The project was finished in eight hours.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63C71A-B5DE-D64F-85A6-426E602D4FAB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10</a:t>
            </a:r>
          </a:p>
        </p:txBody>
      </p:sp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97F198B4-F0B9-4F62-82F4-CCA7F2A3B7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5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0" grpId="1" build="p"/>
      <p:bldP spid="3" grpId="0"/>
      <p:bldP spid="3" grpId="1"/>
      <p:bldP spid="4" grpId="0"/>
      <p:bldP spid="4" grpId="1"/>
      <p:bldP spid="11" grpId="0"/>
      <p:bldP spid="11" grpId="1"/>
      <p:bldP spid="5" grpId="0"/>
      <p:bldP spid="5" grpId="1"/>
      <p:bldP spid="6" grpId="0"/>
      <p:bldP spid="6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USING THE PASSIVE VOICE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 Medium" pitchFamily="2" charset="-128"/>
              <a:ea typeface="Gotham Medium" pitchFamily="2" charset="-128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 Medium" pitchFamily="2" charset="-128"/>
              <a:ea typeface="Gotham Medium" pitchFamily="2" charset="-128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6734D036-58F0-0F4A-B8DD-8132C86404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2152362"/>
            <a:ext cx="10809026" cy="585518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Engineers use sensors to make devices more efficient.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4A60D0-CAA3-DF46-88AD-EB9A80CF1AB3}"/>
              </a:ext>
            </a:extLst>
          </p:cNvPr>
          <p:cNvSpPr/>
          <p:nvPr/>
        </p:nvSpPr>
        <p:spPr>
          <a:xfrm>
            <a:off x="818867" y="2207228"/>
            <a:ext cx="9862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Sensors are used to make devices more efficient.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98C394-C679-B348-9F62-2E4D61D666DF}"/>
              </a:ext>
            </a:extLst>
          </p:cNvPr>
          <p:cNvSpPr/>
          <p:nvPr/>
        </p:nvSpPr>
        <p:spPr>
          <a:xfrm>
            <a:off x="821226" y="2750465"/>
            <a:ext cx="9862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I reassembled the robot after an accident.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5EB3EC-FA4D-7944-8F6A-1FEBC8164DC6}"/>
              </a:ext>
            </a:extLst>
          </p:cNvPr>
          <p:cNvSpPr/>
          <p:nvPr/>
        </p:nvSpPr>
        <p:spPr>
          <a:xfrm>
            <a:off x="821226" y="2747215"/>
            <a:ext cx="98627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The robot was reassembled after an accident.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281582-80E1-8A45-8748-5CFC5AA761E5}"/>
              </a:ext>
            </a:extLst>
          </p:cNvPr>
          <p:cNvSpPr/>
          <p:nvPr/>
        </p:nvSpPr>
        <p:spPr>
          <a:xfrm>
            <a:off x="821226" y="3216703"/>
            <a:ext cx="106539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I made a Karnaugh map using the truth table.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673822-C522-F747-8506-C5F95A04D42E}"/>
              </a:ext>
            </a:extLst>
          </p:cNvPr>
          <p:cNvSpPr/>
          <p:nvPr/>
        </p:nvSpPr>
        <p:spPr>
          <a:xfrm>
            <a:off x="821226" y="3219953"/>
            <a:ext cx="10809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A Karnaugh map was made using the truth table.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BA421D8-010C-EF47-A91F-3CCEE0394CF7}"/>
              </a:ext>
            </a:extLst>
          </p:cNvPr>
          <p:cNvSpPr/>
          <p:nvPr/>
        </p:nvSpPr>
        <p:spPr>
          <a:xfrm>
            <a:off x="821226" y="3686191"/>
            <a:ext cx="98627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My partner placed foil around the Styrofoam cup to insulate it.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5DE80B1-CE04-4F40-9BBD-7FF3AE40C164}"/>
              </a:ext>
            </a:extLst>
          </p:cNvPr>
          <p:cNvSpPr/>
          <p:nvPr/>
        </p:nvSpPr>
        <p:spPr>
          <a:xfrm>
            <a:off x="821226" y="3689441"/>
            <a:ext cx="82589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Foil was placed around the Styrofoam cup for insulation.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4C0F773-A992-DD4E-8C80-6AF02879A990}"/>
              </a:ext>
            </a:extLst>
          </p:cNvPr>
          <p:cNvSpPr/>
          <p:nvPr/>
        </p:nvSpPr>
        <p:spPr>
          <a:xfrm>
            <a:off x="821226" y="4158929"/>
            <a:ext cx="10809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I used Revit to make a floor plan.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77C237-D1CC-6145-9CEF-51492B9DED99}"/>
              </a:ext>
            </a:extLst>
          </p:cNvPr>
          <p:cNvSpPr/>
          <p:nvPr/>
        </p:nvSpPr>
        <p:spPr>
          <a:xfrm>
            <a:off x="818867" y="4155678"/>
            <a:ext cx="10809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Revit was used to make the floor plan.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FD30429-DB99-B141-9C1F-F53B112716BF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11</a:t>
            </a:r>
          </a:p>
        </p:txBody>
      </p:sp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7AB01634-4A10-4C5D-8E59-E7C242F4AF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4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0" grpId="1" build="p"/>
      <p:bldP spid="3" grpId="0"/>
      <p:bldP spid="3" grpId="1"/>
      <p:bldP spid="4" grpId="0"/>
      <p:bldP spid="4" grpId="1"/>
      <p:bldP spid="11" grpId="0"/>
      <p:bldP spid="11" grpId="1"/>
      <p:bldP spid="5" grpId="0"/>
      <p:bldP spid="5" grpId="1"/>
      <p:bldP spid="6" grpId="0"/>
      <p:bldP spid="6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BA421D8-010C-EF47-A91F-3CCEE0394CF7}"/>
              </a:ext>
            </a:extLst>
          </p:cNvPr>
          <p:cNvSpPr/>
          <p:nvPr/>
        </p:nvSpPr>
        <p:spPr>
          <a:xfrm>
            <a:off x="818867" y="3801115"/>
            <a:ext cx="98627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The TAs informed the students of the time limit.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5DE80B1-CE04-4F40-9BBD-7FF3AE40C164}"/>
              </a:ext>
            </a:extLst>
          </p:cNvPr>
          <p:cNvSpPr/>
          <p:nvPr/>
        </p:nvSpPr>
        <p:spPr>
          <a:xfrm>
            <a:off x="818867" y="3801114"/>
            <a:ext cx="67714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The students were informed of the time limit.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USING THE PASSIVE VOICE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 Medium" pitchFamily="2" charset="-128"/>
              <a:ea typeface="Gotham Medium" pitchFamily="2" charset="-128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 Medium" pitchFamily="2" charset="-128"/>
              <a:ea typeface="Gotham Medium" pitchFamily="2" charset="-128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6734D036-58F0-0F4A-B8DD-8132C86404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585518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The students use Arduino to program their prosthetic hand.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4A60D0-CAA3-DF46-88AD-EB9A80CF1AB3}"/>
              </a:ext>
            </a:extLst>
          </p:cNvPr>
          <p:cNvSpPr/>
          <p:nvPr/>
        </p:nvSpPr>
        <p:spPr>
          <a:xfrm>
            <a:off x="818867" y="1962500"/>
            <a:ext cx="9862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Arduino is used to program a prosthetic hand.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98C394-C679-B348-9F62-2E4D61D666DF}"/>
              </a:ext>
            </a:extLst>
          </p:cNvPr>
          <p:cNvSpPr/>
          <p:nvPr/>
        </p:nvSpPr>
        <p:spPr>
          <a:xfrm>
            <a:off x="818867" y="2592217"/>
            <a:ext cx="9862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Construction workers use booms to move heavy objects.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5EB3EC-FA4D-7944-8F6A-1FEBC8164DC6}"/>
              </a:ext>
            </a:extLst>
          </p:cNvPr>
          <p:cNvSpPr/>
          <p:nvPr/>
        </p:nvSpPr>
        <p:spPr>
          <a:xfrm>
            <a:off x="818867" y="2578569"/>
            <a:ext cx="98627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Booms are used to move heavy objects.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281582-80E1-8A45-8748-5CFC5AA761E5}"/>
              </a:ext>
            </a:extLst>
          </p:cNvPr>
          <p:cNvSpPr/>
          <p:nvPr/>
        </p:nvSpPr>
        <p:spPr>
          <a:xfrm>
            <a:off x="818867" y="3205711"/>
            <a:ext cx="106539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The TA notched the end of the boom.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673822-C522-F747-8506-C5F95A04D42E}"/>
              </a:ext>
            </a:extLst>
          </p:cNvPr>
          <p:cNvSpPr/>
          <p:nvPr/>
        </p:nvSpPr>
        <p:spPr>
          <a:xfrm>
            <a:off x="818867" y="3205710"/>
            <a:ext cx="67593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The end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 of the boom was notched.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7068C"/>
              </a:solidFill>
              <a:effectLst/>
              <a:uLnTx/>
              <a:uFillTx/>
              <a:latin typeface="Proxima Nova Rg" panose="02000506030000020004" pitchFamily="2" charset="0"/>
              <a:ea typeface="Gotham Book" pitchFamily="2" charset="-12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4C0F773-A992-DD4E-8C80-6AF02879A990}"/>
              </a:ext>
            </a:extLst>
          </p:cNvPr>
          <p:cNvSpPr/>
          <p:nvPr/>
        </p:nvSpPr>
        <p:spPr>
          <a:xfrm>
            <a:off x="818867" y="4346129"/>
            <a:ext cx="10809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I finished the project schedule early.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77C237-D1CC-6145-9CEF-51492B9DED99}"/>
              </a:ext>
            </a:extLst>
          </p:cNvPr>
          <p:cNvSpPr/>
          <p:nvPr/>
        </p:nvSpPr>
        <p:spPr>
          <a:xfrm>
            <a:off x="818867" y="4332623"/>
            <a:ext cx="10809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The project schedule was finished ahead of schedule.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529018-E802-5D47-9AE2-8D9B41CD378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12</a:t>
            </a:r>
          </a:p>
        </p:txBody>
      </p:sp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F2B1A3BD-23B4-4DE6-B3E6-4B42E321DE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75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0" grpId="0" build="p"/>
      <p:bldP spid="10" grpId="1" build="p"/>
      <p:bldP spid="3" grpId="0"/>
      <p:bldP spid="3" grpId="1"/>
      <p:bldP spid="4" grpId="0"/>
      <p:bldP spid="4" grpId="1"/>
      <p:bldP spid="11" grpId="0"/>
      <p:bldP spid="11" grpId="1"/>
      <p:bldP spid="5" grpId="0"/>
      <p:bldP spid="5" grpId="1"/>
      <p:bldP spid="6" grpId="0"/>
      <p:bldP spid="6" grpId="1"/>
      <p:bldP spid="15" grpId="0"/>
      <p:bldP spid="15" grpId="1"/>
      <p:bldP spid="16" grpId="0"/>
      <p:bldP spid="1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RESOURCES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519707"/>
            <a:ext cx="10532756" cy="4811237"/>
          </a:xfrm>
        </p:spPr>
        <p:txBody>
          <a:bodyPr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2000" b="1" dirty="0">
                <a:latin typeface="Proxima Nova Rg" panose="02000506030000020004" pitchFamily="2" charset="0"/>
                <a:ea typeface="Gotham Medium" pitchFamily="2" charset="-128"/>
              </a:rPr>
              <a:t>EG1004 Student Manual: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  <a:ea typeface="Gotham Medium" pitchFamily="2" charset="-128"/>
              </a:rPr>
              <a:t>Writing Consultants will meet with you 1:1 during</a:t>
            </a: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 recitation to answer questions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  <a:hlinkClick r:id="rId2"/>
              </a:rPr>
              <a:t>EG1004 Writing Style Guide</a:t>
            </a:r>
            <a:endParaRPr lang="en-US" dirty="0">
              <a:latin typeface="Proxima Nova Rg" panose="02000506030000020004" pitchFamily="2" charset="0"/>
              <a:ea typeface="Gotham Book" pitchFamily="2" charset="-128"/>
            </a:endParaRP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  <a:hlinkClick r:id="rId3"/>
              </a:rPr>
              <a:t>Sample Lab Report</a:t>
            </a:r>
            <a:endParaRPr lang="en-US" dirty="0">
              <a:latin typeface="Proxima Nova Rg" panose="02000506030000020004" pitchFamily="2" charset="0"/>
              <a:ea typeface="Gotham Book" pitchFamily="2" charset="-128"/>
            </a:endParaRP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  <a:hlinkClick r:id="rId4"/>
              </a:rPr>
              <a:t>Writing Consultant Lab Report Rubric</a:t>
            </a:r>
            <a:endParaRPr lang="en-US" dirty="0">
              <a:latin typeface="Proxima Nova Rg" panose="02000506030000020004" pitchFamily="2" charset="0"/>
              <a:ea typeface="Gotham Book" pitchFamily="2" charset="-128"/>
            </a:endParaRPr>
          </a:p>
          <a:p>
            <a:pPr algn="l">
              <a:spcAft>
                <a:spcPts val="600"/>
              </a:spcAft>
            </a:pPr>
            <a:r>
              <a:rPr lang="en-US" sz="2000" b="1" dirty="0">
                <a:latin typeface="Proxima Nova Rg" panose="02000506030000020004" pitchFamily="2" charset="0"/>
                <a:ea typeface="Gotham Medium" pitchFamily="2" charset="-128"/>
              </a:rPr>
              <a:t>Writing Center: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Schedule an appointment:</a:t>
            </a:r>
            <a:r>
              <a:rPr lang="en-US" dirty="0"/>
              <a:t> </a:t>
            </a:r>
            <a:r>
              <a:rPr lang="en-US" dirty="0">
                <a:latin typeface="Proxima Nova Rg" panose="02000506030000020004" charset="0"/>
                <a:hlinkClick r:id="rId5"/>
              </a:rPr>
              <a:t>nyupoly.mywconline.com</a:t>
            </a:r>
            <a:endParaRPr lang="en-US" dirty="0">
              <a:latin typeface="Proxima Nova Rg" panose="02000506030000020004" charset="0"/>
            </a:endParaRP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charset="0"/>
                <a:ea typeface="Gotham Book" pitchFamily="2" charset="-128"/>
              </a:rPr>
              <a:t>Location: 2 MTC, 9</a:t>
            </a:r>
            <a:r>
              <a:rPr lang="en-US" baseline="30000" dirty="0">
                <a:latin typeface="Proxima Nova Rg" panose="02000506030000020004" charset="0"/>
                <a:ea typeface="Gotham Book" pitchFamily="2" charset="-128"/>
              </a:rPr>
              <a:t>th</a:t>
            </a:r>
            <a:r>
              <a:rPr lang="en-US" dirty="0">
                <a:latin typeface="Proxima Nova Rg" panose="02000506030000020004" charset="0"/>
                <a:ea typeface="Gotham Book" pitchFamily="2" charset="-128"/>
              </a:rPr>
              <a:t> Floor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charset="0"/>
                <a:ea typeface="Gotham Book" pitchFamily="2" charset="-128"/>
                <a:hlinkClick r:id="rId6"/>
              </a:rPr>
              <a:t>NYU Writing Center Website </a:t>
            </a:r>
            <a:r>
              <a:rPr lang="en-US" dirty="0">
                <a:latin typeface="Proxima Nova Rg" panose="02000506030000020004" charset="0"/>
                <a:ea typeface="Gotham Book" pitchFamily="2" charset="-128"/>
              </a:rPr>
              <a:t>&amp; </a:t>
            </a:r>
            <a:r>
              <a:rPr lang="en-US" dirty="0">
                <a:latin typeface="Proxima Nova Rg" panose="02000506030000020004" charset="0"/>
                <a:ea typeface="Gotham Book" pitchFamily="2" charset="-128"/>
                <a:hlinkClick r:id="rId7"/>
              </a:rPr>
              <a:t>Peer Tutor Program</a:t>
            </a:r>
            <a:endParaRPr lang="en-US" dirty="0">
              <a:latin typeface="Proxima Nova Rg" panose="02000506030000020004" charset="0"/>
              <a:ea typeface="Gotham Book" pitchFamily="2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prstClr val="black"/>
                </a:solidFill>
                <a:latin typeface="Proxima Nova Lt" panose="02000506030000020004" pitchFamily="50" charset="0"/>
              </a:rPr>
              <a:t>13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B81FFFA-8183-4C42-83B9-9AE09962B0E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043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B1B301F3-24F9-40F8-957B-851D4C323F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8"/>
            <a:ext cx="11063786" cy="1307076"/>
          </a:xfrm>
        </p:spPr>
        <p:txBody>
          <a:bodyPr anchor="t">
            <a:noAutofit/>
          </a:bodyPr>
          <a:lstStyle/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3030000020004" pitchFamily="2" charset="0"/>
              </a:rPr>
              <a:t>WHAT IS THE PURPOSE OF A TECHNICAL REPORT?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004906-E068-4776-B72B-326959F762BC}"/>
              </a:ext>
            </a:extLst>
          </p:cNvPr>
          <p:cNvSpPr/>
          <p:nvPr/>
        </p:nvSpPr>
        <p:spPr>
          <a:xfrm>
            <a:off x="2241188" y="3055461"/>
            <a:ext cx="45825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Proxima Nova Rg" panose="02000506030000020004" pitchFamily="2" charset="0"/>
                <a:ea typeface="Gotham Medium" pitchFamily="2" charset="-128"/>
              </a:rPr>
              <a:t>Tell a story</a:t>
            </a: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7505B594-4707-4FAF-83FF-1D9605975437}"/>
              </a:ext>
            </a:extLst>
          </p:cNvPr>
          <p:cNvSpPr/>
          <p:nvPr/>
        </p:nvSpPr>
        <p:spPr>
          <a:xfrm>
            <a:off x="1579493" y="4590117"/>
            <a:ext cx="554612" cy="548320"/>
          </a:xfrm>
          <a:custGeom>
            <a:avLst/>
            <a:gdLst/>
            <a:ahLst/>
            <a:cxnLst/>
            <a:rect l="l" t="t" r="r" b="b"/>
            <a:pathLst>
              <a:path w="952500" h="952500">
                <a:moveTo>
                  <a:pt x="476250" y="952500"/>
                </a:moveTo>
                <a:lnTo>
                  <a:pt x="427557" y="950041"/>
                </a:lnTo>
                <a:lnTo>
                  <a:pt x="380271" y="942825"/>
                </a:lnTo>
                <a:lnTo>
                  <a:pt x="334630" y="931090"/>
                </a:lnTo>
                <a:lnTo>
                  <a:pt x="290875" y="915077"/>
                </a:lnTo>
                <a:lnTo>
                  <a:pt x="249244" y="895023"/>
                </a:lnTo>
                <a:lnTo>
                  <a:pt x="209977" y="871169"/>
                </a:lnTo>
                <a:lnTo>
                  <a:pt x="173314" y="843754"/>
                </a:lnTo>
                <a:lnTo>
                  <a:pt x="139493" y="813018"/>
                </a:lnTo>
                <a:lnTo>
                  <a:pt x="108754" y="779198"/>
                </a:lnTo>
                <a:lnTo>
                  <a:pt x="81338" y="742535"/>
                </a:lnTo>
                <a:lnTo>
                  <a:pt x="57482" y="703269"/>
                </a:lnTo>
                <a:lnTo>
                  <a:pt x="37427" y="661637"/>
                </a:lnTo>
                <a:lnTo>
                  <a:pt x="21411" y="617880"/>
                </a:lnTo>
                <a:lnTo>
                  <a:pt x="9676" y="572237"/>
                </a:lnTo>
                <a:lnTo>
                  <a:pt x="2458" y="524947"/>
                </a:lnTo>
                <a:lnTo>
                  <a:pt x="0" y="476250"/>
                </a:lnTo>
                <a:lnTo>
                  <a:pt x="2458" y="427557"/>
                </a:lnTo>
                <a:lnTo>
                  <a:pt x="9676" y="380271"/>
                </a:lnTo>
                <a:lnTo>
                  <a:pt x="21411" y="334630"/>
                </a:lnTo>
                <a:lnTo>
                  <a:pt x="37427" y="290875"/>
                </a:lnTo>
                <a:lnTo>
                  <a:pt x="57482" y="249244"/>
                </a:lnTo>
                <a:lnTo>
                  <a:pt x="81338" y="209977"/>
                </a:lnTo>
                <a:lnTo>
                  <a:pt x="108754" y="173314"/>
                </a:lnTo>
                <a:lnTo>
                  <a:pt x="139493" y="139493"/>
                </a:lnTo>
                <a:lnTo>
                  <a:pt x="173314" y="108754"/>
                </a:lnTo>
                <a:lnTo>
                  <a:pt x="209977" y="81338"/>
                </a:lnTo>
                <a:lnTo>
                  <a:pt x="249244" y="57482"/>
                </a:lnTo>
                <a:lnTo>
                  <a:pt x="290875" y="37427"/>
                </a:lnTo>
                <a:lnTo>
                  <a:pt x="334630" y="21411"/>
                </a:lnTo>
                <a:lnTo>
                  <a:pt x="380271" y="9676"/>
                </a:lnTo>
                <a:lnTo>
                  <a:pt x="427557" y="2458"/>
                </a:lnTo>
                <a:lnTo>
                  <a:pt x="476250" y="0"/>
                </a:lnTo>
                <a:lnTo>
                  <a:pt x="524942" y="2458"/>
                </a:lnTo>
                <a:lnTo>
                  <a:pt x="572228" y="9676"/>
                </a:lnTo>
                <a:lnTo>
                  <a:pt x="617869" y="21411"/>
                </a:lnTo>
                <a:lnTo>
                  <a:pt x="661624" y="37427"/>
                </a:lnTo>
                <a:lnTo>
                  <a:pt x="703255" y="57482"/>
                </a:lnTo>
                <a:lnTo>
                  <a:pt x="742522" y="81338"/>
                </a:lnTo>
                <a:lnTo>
                  <a:pt x="779185" y="108754"/>
                </a:lnTo>
                <a:lnTo>
                  <a:pt x="813006" y="139493"/>
                </a:lnTo>
                <a:lnTo>
                  <a:pt x="843745" y="173314"/>
                </a:lnTo>
                <a:lnTo>
                  <a:pt x="871161" y="209977"/>
                </a:lnTo>
                <a:lnTo>
                  <a:pt x="895017" y="249244"/>
                </a:lnTo>
                <a:lnTo>
                  <a:pt x="915072" y="290875"/>
                </a:lnTo>
                <a:lnTo>
                  <a:pt x="917556" y="297660"/>
                </a:lnTo>
                <a:lnTo>
                  <a:pt x="720942" y="297660"/>
                </a:lnTo>
                <a:lnTo>
                  <a:pt x="714223" y="298978"/>
                </a:lnTo>
                <a:lnTo>
                  <a:pt x="708298" y="302931"/>
                </a:lnTo>
                <a:lnTo>
                  <a:pt x="566941" y="443905"/>
                </a:lnTo>
                <a:lnTo>
                  <a:pt x="283526" y="443905"/>
                </a:lnTo>
                <a:lnTo>
                  <a:pt x="278882" y="445657"/>
                </a:lnTo>
                <a:lnTo>
                  <a:pt x="275390" y="449221"/>
                </a:lnTo>
                <a:lnTo>
                  <a:pt x="223923" y="495620"/>
                </a:lnTo>
                <a:lnTo>
                  <a:pt x="220459" y="499081"/>
                </a:lnTo>
                <a:lnTo>
                  <a:pt x="218634" y="503506"/>
                </a:lnTo>
                <a:lnTo>
                  <a:pt x="218634" y="512740"/>
                </a:lnTo>
                <a:lnTo>
                  <a:pt x="220461" y="517590"/>
                </a:lnTo>
                <a:lnTo>
                  <a:pt x="223923" y="521038"/>
                </a:lnTo>
                <a:lnTo>
                  <a:pt x="341377" y="644572"/>
                </a:lnTo>
                <a:lnTo>
                  <a:pt x="417126" y="721065"/>
                </a:lnTo>
                <a:lnTo>
                  <a:pt x="423014" y="725009"/>
                </a:lnTo>
                <a:lnTo>
                  <a:pt x="429741" y="726324"/>
                </a:lnTo>
                <a:lnTo>
                  <a:pt x="881010" y="726324"/>
                </a:lnTo>
                <a:lnTo>
                  <a:pt x="871161" y="742535"/>
                </a:lnTo>
                <a:lnTo>
                  <a:pt x="843745" y="779198"/>
                </a:lnTo>
                <a:lnTo>
                  <a:pt x="813006" y="813018"/>
                </a:lnTo>
                <a:lnTo>
                  <a:pt x="779185" y="843754"/>
                </a:lnTo>
                <a:lnTo>
                  <a:pt x="742522" y="871169"/>
                </a:lnTo>
                <a:lnTo>
                  <a:pt x="703255" y="895023"/>
                </a:lnTo>
                <a:lnTo>
                  <a:pt x="661624" y="915077"/>
                </a:lnTo>
                <a:lnTo>
                  <a:pt x="617869" y="931090"/>
                </a:lnTo>
                <a:lnTo>
                  <a:pt x="572228" y="942825"/>
                </a:lnTo>
                <a:lnTo>
                  <a:pt x="524942" y="950041"/>
                </a:lnTo>
                <a:lnTo>
                  <a:pt x="476250" y="952500"/>
                </a:lnTo>
                <a:close/>
              </a:path>
              <a:path w="952500" h="952500">
                <a:moveTo>
                  <a:pt x="881010" y="726324"/>
                </a:moveTo>
                <a:lnTo>
                  <a:pt x="429741" y="726324"/>
                </a:lnTo>
                <a:lnTo>
                  <a:pt x="436478" y="725009"/>
                </a:lnTo>
                <a:lnTo>
                  <a:pt x="442400" y="721065"/>
                </a:lnTo>
                <a:lnTo>
                  <a:pt x="783970" y="379464"/>
                </a:lnTo>
                <a:lnTo>
                  <a:pt x="787916" y="373488"/>
                </a:lnTo>
                <a:lnTo>
                  <a:pt x="789238" y="366680"/>
                </a:lnTo>
                <a:lnTo>
                  <a:pt x="787941" y="359881"/>
                </a:lnTo>
                <a:lnTo>
                  <a:pt x="784031" y="353929"/>
                </a:lnTo>
                <a:lnTo>
                  <a:pt x="733543" y="302931"/>
                </a:lnTo>
                <a:lnTo>
                  <a:pt x="727651" y="298978"/>
                </a:lnTo>
                <a:lnTo>
                  <a:pt x="720942" y="297660"/>
                </a:lnTo>
                <a:lnTo>
                  <a:pt x="917556" y="297660"/>
                </a:lnTo>
                <a:lnTo>
                  <a:pt x="931088" y="334630"/>
                </a:lnTo>
                <a:lnTo>
                  <a:pt x="942824" y="380271"/>
                </a:lnTo>
                <a:lnTo>
                  <a:pt x="950041" y="427557"/>
                </a:lnTo>
                <a:lnTo>
                  <a:pt x="952500" y="476250"/>
                </a:lnTo>
                <a:lnTo>
                  <a:pt x="950041" y="524947"/>
                </a:lnTo>
                <a:lnTo>
                  <a:pt x="942824" y="572237"/>
                </a:lnTo>
                <a:lnTo>
                  <a:pt x="931088" y="617880"/>
                </a:lnTo>
                <a:lnTo>
                  <a:pt x="915072" y="661637"/>
                </a:lnTo>
                <a:lnTo>
                  <a:pt x="895017" y="703269"/>
                </a:lnTo>
                <a:lnTo>
                  <a:pt x="881010" y="726324"/>
                </a:lnTo>
                <a:close/>
              </a:path>
              <a:path w="952500" h="952500">
                <a:moveTo>
                  <a:pt x="429775" y="573384"/>
                </a:moveTo>
                <a:lnTo>
                  <a:pt x="423049" y="572058"/>
                </a:lnTo>
                <a:lnTo>
                  <a:pt x="417155" y="568080"/>
                </a:lnTo>
                <a:lnTo>
                  <a:pt x="300633" y="449221"/>
                </a:lnTo>
                <a:lnTo>
                  <a:pt x="297172" y="445730"/>
                </a:lnTo>
                <a:lnTo>
                  <a:pt x="292657" y="443948"/>
                </a:lnTo>
                <a:lnTo>
                  <a:pt x="288129" y="443905"/>
                </a:lnTo>
                <a:lnTo>
                  <a:pt x="566941" y="443905"/>
                </a:lnTo>
                <a:lnTo>
                  <a:pt x="442428" y="568080"/>
                </a:lnTo>
                <a:lnTo>
                  <a:pt x="436509" y="572058"/>
                </a:lnTo>
                <a:lnTo>
                  <a:pt x="429775" y="573384"/>
                </a:lnTo>
                <a:close/>
              </a:path>
            </a:pathLst>
          </a:custGeom>
          <a:solidFill>
            <a:srgbClr val="57058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id="{969D50C8-2A95-48C2-AA63-2A0AD2BFC149}"/>
              </a:ext>
            </a:extLst>
          </p:cNvPr>
          <p:cNvSpPr/>
          <p:nvPr/>
        </p:nvSpPr>
        <p:spPr>
          <a:xfrm>
            <a:off x="1572485" y="3023386"/>
            <a:ext cx="554612" cy="548320"/>
          </a:xfrm>
          <a:custGeom>
            <a:avLst/>
            <a:gdLst/>
            <a:ahLst/>
            <a:cxnLst/>
            <a:rect l="l" t="t" r="r" b="b"/>
            <a:pathLst>
              <a:path w="952500" h="952500">
                <a:moveTo>
                  <a:pt x="476250" y="952500"/>
                </a:moveTo>
                <a:lnTo>
                  <a:pt x="427557" y="950041"/>
                </a:lnTo>
                <a:lnTo>
                  <a:pt x="380271" y="942825"/>
                </a:lnTo>
                <a:lnTo>
                  <a:pt x="334630" y="931090"/>
                </a:lnTo>
                <a:lnTo>
                  <a:pt x="290875" y="915077"/>
                </a:lnTo>
                <a:lnTo>
                  <a:pt x="249244" y="895023"/>
                </a:lnTo>
                <a:lnTo>
                  <a:pt x="209977" y="871169"/>
                </a:lnTo>
                <a:lnTo>
                  <a:pt x="173314" y="843754"/>
                </a:lnTo>
                <a:lnTo>
                  <a:pt x="139493" y="813018"/>
                </a:lnTo>
                <a:lnTo>
                  <a:pt x="108754" y="779198"/>
                </a:lnTo>
                <a:lnTo>
                  <a:pt x="81338" y="742535"/>
                </a:lnTo>
                <a:lnTo>
                  <a:pt x="57482" y="703269"/>
                </a:lnTo>
                <a:lnTo>
                  <a:pt x="37427" y="661637"/>
                </a:lnTo>
                <a:lnTo>
                  <a:pt x="21411" y="617880"/>
                </a:lnTo>
                <a:lnTo>
                  <a:pt x="9676" y="572237"/>
                </a:lnTo>
                <a:lnTo>
                  <a:pt x="2458" y="524947"/>
                </a:lnTo>
                <a:lnTo>
                  <a:pt x="0" y="476250"/>
                </a:lnTo>
                <a:lnTo>
                  <a:pt x="2458" y="427557"/>
                </a:lnTo>
                <a:lnTo>
                  <a:pt x="9676" y="380271"/>
                </a:lnTo>
                <a:lnTo>
                  <a:pt x="21411" y="334630"/>
                </a:lnTo>
                <a:lnTo>
                  <a:pt x="37427" y="290875"/>
                </a:lnTo>
                <a:lnTo>
                  <a:pt x="57482" y="249244"/>
                </a:lnTo>
                <a:lnTo>
                  <a:pt x="81338" y="209977"/>
                </a:lnTo>
                <a:lnTo>
                  <a:pt x="108754" y="173314"/>
                </a:lnTo>
                <a:lnTo>
                  <a:pt x="139493" y="139493"/>
                </a:lnTo>
                <a:lnTo>
                  <a:pt x="173314" y="108754"/>
                </a:lnTo>
                <a:lnTo>
                  <a:pt x="209977" y="81338"/>
                </a:lnTo>
                <a:lnTo>
                  <a:pt x="249244" y="57482"/>
                </a:lnTo>
                <a:lnTo>
                  <a:pt x="290875" y="37427"/>
                </a:lnTo>
                <a:lnTo>
                  <a:pt x="334630" y="21411"/>
                </a:lnTo>
                <a:lnTo>
                  <a:pt x="380271" y="9676"/>
                </a:lnTo>
                <a:lnTo>
                  <a:pt x="427557" y="2458"/>
                </a:lnTo>
                <a:lnTo>
                  <a:pt x="476250" y="0"/>
                </a:lnTo>
                <a:lnTo>
                  <a:pt x="524942" y="2458"/>
                </a:lnTo>
                <a:lnTo>
                  <a:pt x="572228" y="9676"/>
                </a:lnTo>
                <a:lnTo>
                  <a:pt x="617869" y="21411"/>
                </a:lnTo>
                <a:lnTo>
                  <a:pt x="661624" y="37427"/>
                </a:lnTo>
                <a:lnTo>
                  <a:pt x="703255" y="57482"/>
                </a:lnTo>
                <a:lnTo>
                  <a:pt x="742522" y="81338"/>
                </a:lnTo>
                <a:lnTo>
                  <a:pt x="779185" y="108754"/>
                </a:lnTo>
                <a:lnTo>
                  <a:pt x="813006" y="139493"/>
                </a:lnTo>
                <a:lnTo>
                  <a:pt x="843745" y="173314"/>
                </a:lnTo>
                <a:lnTo>
                  <a:pt x="871161" y="209977"/>
                </a:lnTo>
                <a:lnTo>
                  <a:pt x="895017" y="249244"/>
                </a:lnTo>
                <a:lnTo>
                  <a:pt x="915072" y="290875"/>
                </a:lnTo>
                <a:lnTo>
                  <a:pt x="917556" y="297660"/>
                </a:lnTo>
                <a:lnTo>
                  <a:pt x="720942" y="297660"/>
                </a:lnTo>
                <a:lnTo>
                  <a:pt x="714223" y="298978"/>
                </a:lnTo>
                <a:lnTo>
                  <a:pt x="708298" y="302931"/>
                </a:lnTo>
                <a:lnTo>
                  <a:pt x="566941" y="443905"/>
                </a:lnTo>
                <a:lnTo>
                  <a:pt x="283526" y="443905"/>
                </a:lnTo>
                <a:lnTo>
                  <a:pt x="278882" y="445657"/>
                </a:lnTo>
                <a:lnTo>
                  <a:pt x="275390" y="449221"/>
                </a:lnTo>
                <a:lnTo>
                  <a:pt x="223923" y="495620"/>
                </a:lnTo>
                <a:lnTo>
                  <a:pt x="220459" y="499081"/>
                </a:lnTo>
                <a:lnTo>
                  <a:pt x="218634" y="503506"/>
                </a:lnTo>
                <a:lnTo>
                  <a:pt x="218634" y="512740"/>
                </a:lnTo>
                <a:lnTo>
                  <a:pt x="220461" y="517590"/>
                </a:lnTo>
                <a:lnTo>
                  <a:pt x="223923" y="521038"/>
                </a:lnTo>
                <a:lnTo>
                  <a:pt x="341377" y="644572"/>
                </a:lnTo>
                <a:lnTo>
                  <a:pt x="417126" y="721065"/>
                </a:lnTo>
                <a:lnTo>
                  <a:pt x="423014" y="725009"/>
                </a:lnTo>
                <a:lnTo>
                  <a:pt x="429741" y="726324"/>
                </a:lnTo>
                <a:lnTo>
                  <a:pt x="881010" y="726324"/>
                </a:lnTo>
                <a:lnTo>
                  <a:pt x="871161" y="742535"/>
                </a:lnTo>
                <a:lnTo>
                  <a:pt x="843745" y="779198"/>
                </a:lnTo>
                <a:lnTo>
                  <a:pt x="813006" y="813018"/>
                </a:lnTo>
                <a:lnTo>
                  <a:pt x="779185" y="843754"/>
                </a:lnTo>
                <a:lnTo>
                  <a:pt x="742522" y="871169"/>
                </a:lnTo>
                <a:lnTo>
                  <a:pt x="703255" y="895023"/>
                </a:lnTo>
                <a:lnTo>
                  <a:pt x="661624" y="915077"/>
                </a:lnTo>
                <a:lnTo>
                  <a:pt x="617869" y="931090"/>
                </a:lnTo>
                <a:lnTo>
                  <a:pt x="572228" y="942825"/>
                </a:lnTo>
                <a:lnTo>
                  <a:pt x="524942" y="950041"/>
                </a:lnTo>
                <a:lnTo>
                  <a:pt x="476250" y="952500"/>
                </a:lnTo>
                <a:close/>
              </a:path>
              <a:path w="952500" h="952500">
                <a:moveTo>
                  <a:pt x="881010" y="726324"/>
                </a:moveTo>
                <a:lnTo>
                  <a:pt x="429741" y="726324"/>
                </a:lnTo>
                <a:lnTo>
                  <a:pt x="436478" y="725009"/>
                </a:lnTo>
                <a:lnTo>
                  <a:pt x="442400" y="721065"/>
                </a:lnTo>
                <a:lnTo>
                  <a:pt x="783970" y="379464"/>
                </a:lnTo>
                <a:lnTo>
                  <a:pt x="787916" y="373488"/>
                </a:lnTo>
                <a:lnTo>
                  <a:pt x="789238" y="366680"/>
                </a:lnTo>
                <a:lnTo>
                  <a:pt x="787941" y="359881"/>
                </a:lnTo>
                <a:lnTo>
                  <a:pt x="784031" y="353929"/>
                </a:lnTo>
                <a:lnTo>
                  <a:pt x="733543" y="302931"/>
                </a:lnTo>
                <a:lnTo>
                  <a:pt x="727651" y="298978"/>
                </a:lnTo>
                <a:lnTo>
                  <a:pt x="720942" y="297660"/>
                </a:lnTo>
                <a:lnTo>
                  <a:pt x="917556" y="297660"/>
                </a:lnTo>
                <a:lnTo>
                  <a:pt x="931088" y="334630"/>
                </a:lnTo>
                <a:lnTo>
                  <a:pt x="942824" y="380271"/>
                </a:lnTo>
                <a:lnTo>
                  <a:pt x="950041" y="427557"/>
                </a:lnTo>
                <a:lnTo>
                  <a:pt x="952500" y="476250"/>
                </a:lnTo>
                <a:lnTo>
                  <a:pt x="950041" y="524947"/>
                </a:lnTo>
                <a:lnTo>
                  <a:pt x="942824" y="572237"/>
                </a:lnTo>
                <a:lnTo>
                  <a:pt x="931088" y="617880"/>
                </a:lnTo>
                <a:lnTo>
                  <a:pt x="915072" y="661637"/>
                </a:lnTo>
                <a:lnTo>
                  <a:pt x="895017" y="703269"/>
                </a:lnTo>
                <a:lnTo>
                  <a:pt x="881010" y="726324"/>
                </a:lnTo>
                <a:close/>
              </a:path>
              <a:path w="952500" h="952500">
                <a:moveTo>
                  <a:pt x="429775" y="573384"/>
                </a:moveTo>
                <a:lnTo>
                  <a:pt x="423049" y="572058"/>
                </a:lnTo>
                <a:lnTo>
                  <a:pt x="417155" y="568080"/>
                </a:lnTo>
                <a:lnTo>
                  <a:pt x="300633" y="449221"/>
                </a:lnTo>
                <a:lnTo>
                  <a:pt x="297172" y="445730"/>
                </a:lnTo>
                <a:lnTo>
                  <a:pt x="292657" y="443948"/>
                </a:lnTo>
                <a:lnTo>
                  <a:pt x="288129" y="443905"/>
                </a:lnTo>
                <a:lnTo>
                  <a:pt x="566941" y="443905"/>
                </a:lnTo>
                <a:lnTo>
                  <a:pt x="442428" y="568080"/>
                </a:lnTo>
                <a:lnTo>
                  <a:pt x="436509" y="572058"/>
                </a:lnTo>
                <a:lnTo>
                  <a:pt x="429775" y="573384"/>
                </a:lnTo>
                <a:close/>
              </a:path>
            </a:pathLst>
          </a:custGeom>
          <a:solidFill>
            <a:srgbClr val="57058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C7F935C-8470-48FD-BB3F-97F4C92707E4}"/>
              </a:ext>
            </a:extLst>
          </p:cNvPr>
          <p:cNvSpPr/>
          <p:nvPr/>
        </p:nvSpPr>
        <p:spPr>
          <a:xfrm>
            <a:off x="7522348" y="4448778"/>
            <a:ext cx="48367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Proxima Nova Rg" panose="02000506030000020004" pitchFamily="2" charset="0"/>
                <a:ea typeface="Gotham Medium" pitchFamily="2" charset="-128"/>
              </a:rPr>
              <a:t>Draw supported</a:t>
            </a:r>
            <a:br>
              <a:rPr lang="en-US" sz="2400" dirty="0">
                <a:latin typeface="Proxima Nova Rg" panose="02000506030000020004" pitchFamily="2" charset="0"/>
                <a:ea typeface="Gotham Medium" pitchFamily="2" charset="-128"/>
              </a:rPr>
            </a:br>
            <a:r>
              <a:rPr lang="en-US" sz="2400" dirty="0">
                <a:latin typeface="Proxima Nova Rg" panose="02000506030000020004" pitchFamily="2" charset="0"/>
                <a:ea typeface="Gotham Medium" pitchFamily="2" charset="-128"/>
              </a:rPr>
              <a:t>conclusions</a:t>
            </a:r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id="{E864C693-B8AA-47BF-8E40-850165AA343D}"/>
              </a:ext>
            </a:extLst>
          </p:cNvPr>
          <p:cNvSpPr/>
          <p:nvPr/>
        </p:nvSpPr>
        <p:spPr>
          <a:xfrm>
            <a:off x="6853645" y="4590116"/>
            <a:ext cx="554612" cy="548320"/>
          </a:xfrm>
          <a:custGeom>
            <a:avLst/>
            <a:gdLst/>
            <a:ahLst/>
            <a:cxnLst/>
            <a:rect l="l" t="t" r="r" b="b"/>
            <a:pathLst>
              <a:path w="952500" h="952500">
                <a:moveTo>
                  <a:pt x="476250" y="952500"/>
                </a:moveTo>
                <a:lnTo>
                  <a:pt x="427557" y="950041"/>
                </a:lnTo>
                <a:lnTo>
                  <a:pt x="380271" y="942825"/>
                </a:lnTo>
                <a:lnTo>
                  <a:pt x="334630" y="931090"/>
                </a:lnTo>
                <a:lnTo>
                  <a:pt x="290875" y="915077"/>
                </a:lnTo>
                <a:lnTo>
                  <a:pt x="249244" y="895023"/>
                </a:lnTo>
                <a:lnTo>
                  <a:pt x="209977" y="871169"/>
                </a:lnTo>
                <a:lnTo>
                  <a:pt x="173314" y="843754"/>
                </a:lnTo>
                <a:lnTo>
                  <a:pt x="139493" y="813018"/>
                </a:lnTo>
                <a:lnTo>
                  <a:pt x="108754" y="779198"/>
                </a:lnTo>
                <a:lnTo>
                  <a:pt x="81338" y="742535"/>
                </a:lnTo>
                <a:lnTo>
                  <a:pt x="57482" y="703269"/>
                </a:lnTo>
                <a:lnTo>
                  <a:pt x="37427" y="661637"/>
                </a:lnTo>
                <a:lnTo>
                  <a:pt x="21411" y="617880"/>
                </a:lnTo>
                <a:lnTo>
                  <a:pt x="9676" y="572237"/>
                </a:lnTo>
                <a:lnTo>
                  <a:pt x="2458" y="524947"/>
                </a:lnTo>
                <a:lnTo>
                  <a:pt x="0" y="476250"/>
                </a:lnTo>
                <a:lnTo>
                  <a:pt x="2458" y="427557"/>
                </a:lnTo>
                <a:lnTo>
                  <a:pt x="9676" y="380271"/>
                </a:lnTo>
                <a:lnTo>
                  <a:pt x="21411" y="334630"/>
                </a:lnTo>
                <a:lnTo>
                  <a:pt x="37427" y="290875"/>
                </a:lnTo>
                <a:lnTo>
                  <a:pt x="57482" y="249244"/>
                </a:lnTo>
                <a:lnTo>
                  <a:pt x="81338" y="209977"/>
                </a:lnTo>
                <a:lnTo>
                  <a:pt x="108754" y="173314"/>
                </a:lnTo>
                <a:lnTo>
                  <a:pt x="139493" y="139493"/>
                </a:lnTo>
                <a:lnTo>
                  <a:pt x="173314" y="108754"/>
                </a:lnTo>
                <a:lnTo>
                  <a:pt x="209977" y="81338"/>
                </a:lnTo>
                <a:lnTo>
                  <a:pt x="249244" y="57482"/>
                </a:lnTo>
                <a:lnTo>
                  <a:pt x="290875" y="37427"/>
                </a:lnTo>
                <a:lnTo>
                  <a:pt x="334630" y="21411"/>
                </a:lnTo>
                <a:lnTo>
                  <a:pt x="380271" y="9676"/>
                </a:lnTo>
                <a:lnTo>
                  <a:pt x="427557" y="2458"/>
                </a:lnTo>
                <a:lnTo>
                  <a:pt x="476250" y="0"/>
                </a:lnTo>
                <a:lnTo>
                  <a:pt x="524942" y="2458"/>
                </a:lnTo>
                <a:lnTo>
                  <a:pt x="572228" y="9676"/>
                </a:lnTo>
                <a:lnTo>
                  <a:pt x="617869" y="21411"/>
                </a:lnTo>
                <a:lnTo>
                  <a:pt x="661624" y="37427"/>
                </a:lnTo>
                <a:lnTo>
                  <a:pt x="703255" y="57482"/>
                </a:lnTo>
                <a:lnTo>
                  <a:pt x="742522" y="81338"/>
                </a:lnTo>
                <a:lnTo>
                  <a:pt x="779185" y="108754"/>
                </a:lnTo>
                <a:lnTo>
                  <a:pt x="813006" y="139493"/>
                </a:lnTo>
                <a:lnTo>
                  <a:pt x="843745" y="173314"/>
                </a:lnTo>
                <a:lnTo>
                  <a:pt x="871161" y="209977"/>
                </a:lnTo>
                <a:lnTo>
                  <a:pt x="895017" y="249244"/>
                </a:lnTo>
                <a:lnTo>
                  <a:pt x="915072" y="290875"/>
                </a:lnTo>
                <a:lnTo>
                  <a:pt x="917556" y="297660"/>
                </a:lnTo>
                <a:lnTo>
                  <a:pt x="720942" y="297660"/>
                </a:lnTo>
                <a:lnTo>
                  <a:pt x="714223" y="298978"/>
                </a:lnTo>
                <a:lnTo>
                  <a:pt x="708298" y="302931"/>
                </a:lnTo>
                <a:lnTo>
                  <a:pt x="566941" y="443905"/>
                </a:lnTo>
                <a:lnTo>
                  <a:pt x="283526" y="443905"/>
                </a:lnTo>
                <a:lnTo>
                  <a:pt x="278882" y="445657"/>
                </a:lnTo>
                <a:lnTo>
                  <a:pt x="275390" y="449221"/>
                </a:lnTo>
                <a:lnTo>
                  <a:pt x="223923" y="495620"/>
                </a:lnTo>
                <a:lnTo>
                  <a:pt x="220459" y="499081"/>
                </a:lnTo>
                <a:lnTo>
                  <a:pt x="218634" y="503506"/>
                </a:lnTo>
                <a:lnTo>
                  <a:pt x="218634" y="512740"/>
                </a:lnTo>
                <a:lnTo>
                  <a:pt x="220461" y="517590"/>
                </a:lnTo>
                <a:lnTo>
                  <a:pt x="223923" y="521038"/>
                </a:lnTo>
                <a:lnTo>
                  <a:pt x="341377" y="644572"/>
                </a:lnTo>
                <a:lnTo>
                  <a:pt x="417126" y="721065"/>
                </a:lnTo>
                <a:lnTo>
                  <a:pt x="423014" y="725009"/>
                </a:lnTo>
                <a:lnTo>
                  <a:pt x="429741" y="726324"/>
                </a:lnTo>
                <a:lnTo>
                  <a:pt x="881010" y="726324"/>
                </a:lnTo>
                <a:lnTo>
                  <a:pt x="871161" y="742535"/>
                </a:lnTo>
                <a:lnTo>
                  <a:pt x="843745" y="779198"/>
                </a:lnTo>
                <a:lnTo>
                  <a:pt x="813006" y="813018"/>
                </a:lnTo>
                <a:lnTo>
                  <a:pt x="779185" y="843754"/>
                </a:lnTo>
                <a:lnTo>
                  <a:pt x="742522" y="871169"/>
                </a:lnTo>
                <a:lnTo>
                  <a:pt x="703255" y="895023"/>
                </a:lnTo>
                <a:lnTo>
                  <a:pt x="661624" y="915077"/>
                </a:lnTo>
                <a:lnTo>
                  <a:pt x="617869" y="931090"/>
                </a:lnTo>
                <a:lnTo>
                  <a:pt x="572228" y="942825"/>
                </a:lnTo>
                <a:lnTo>
                  <a:pt x="524942" y="950041"/>
                </a:lnTo>
                <a:lnTo>
                  <a:pt x="476250" y="952500"/>
                </a:lnTo>
                <a:close/>
              </a:path>
              <a:path w="952500" h="952500">
                <a:moveTo>
                  <a:pt x="881010" y="726324"/>
                </a:moveTo>
                <a:lnTo>
                  <a:pt x="429741" y="726324"/>
                </a:lnTo>
                <a:lnTo>
                  <a:pt x="436478" y="725009"/>
                </a:lnTo>
                <a:lnTo>
                  <a:pt x="442400" y="721065"/>
                </a:lnTo>
                <a:lnTo>
                  <a:pt x="783970" y="379464"/>
                </a:lnTo>
                <a:lnTo>
                  <a:pt x="787916" y="373488"/>
                </a:lnTo>
                <a:lnTo>
                  <a:pt x="789238" y="366680"/>
                </a:lnTo>
                <a:lnTo>
                  <a:pt x="787941" y="359881"/>
                </a:lnTo>
                <a:lnTo>
                  <a:pt x="784031" y="353929"/>
                </a:lnTo>
                <a:lnTo>
                  <a:pt x="733543" y="302931"/>
                </a:lnTo>
                <a:lnTo>
                  <a:pt x="727651" y="298978"/>
                </a:lnTo>
                <a:lnTo>
                  <a:pt x="720942" y="297660"/>
                </a:lnTo>
                <a:lnTo>
                  <a:pt x="917556" y="297660"/>
                </a:lnTo>
                <a:lnTo>
                  <a:pt x="931088" y="334630"/>
                </a:lnTo>
                <a:lnTo>
                  <a:pt x="942824" y="380271"/>
                </a:lnTo>
                <a:lnTo>
                  <a:pt x="950041" y="427557"/>
                </a:lnTo>
                <a:lnTo>
                  <a:pt x="952500" y="476250"/>
                </a:lnTo>
                <a:lnTo>
                  <a:pt x="950041" y="524947"/>
                </a:lnTo>
                <a:lnTo>
                  <a:pt x="942824" y="572237"/>
                </a:lnTo>
                <a:lnTo>
                  <a:pt x="931088" y="617880"/>
                </a:lnTo>
                <a:lnTo>
                  <a:pt x="915072" y="661637"/>
                </a:lnTo>
                <a:lnTo>
                  <a:pt x="895017" y="703269"/>
                </a:lnTo>
                <a:lnTo>
                  <a:pt x="881010" y="726324"/>
                </a:lnTo>
                <a:close/>
              </a:path>
              <a:path w="952500" h="952500">
                <a:moveTo>
                  <a:pt x="429775" y="573384"/>
                </a:moveTo>
                <a:lnTo>
                  <a:pt x="423049" y="572058"/>
                </a:lnTo>
                <a:lnTo>
                  <a:pt x="417155" y="568080"/>
                </a:lnTo>
                <a:lnTo>
                  <a:pt x="300633" y="449221"/>
                </a:lnTo>
                <a:lnTo>
                  <a:pt x="297172" y="445730"/>
                </a:lnTo>
                <a:lnTo>
                  <a:pt x="292657" y="443948"/>
                </a:lnTo>
                <a:lnTo>
                  <a:pt x="288129" y="443905"/>
                </a:lnTo>
                <a:lnTo>
                  <a:pt x="566941" y="443905"/>
                </a:lnTo>
                <a:lnTo>
                  <a:pt x="442428" y="568080"/>
                </a:lnTo>
                <a:lnTo>
                  <a:pt x="436509" y="572058"/>
                </a:lnTo>
                <a:lnTo>
                  <a:pt x="429775" y="573384"/>
                </a:lnTo>
                <a:close/>
              </a:path>
            </a:pathLst>
          </a:custGeom>
          <a:solidFill>
            <a:srgbClr val="57058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4">
            <a:extLst>
              <a:ext uri="{FF2B5EF4-FFF2-40B4-BE49-F238E27FC236}">
                <a16:creationId xmlns:a16="http://schemas.microsoft.com/office/drawing/2014/main" id="{C4266F40-1F1D-4454-A07D-FB65751CD355}"/>
              </a:ext>
            </a:extLst>
          </p:cNvPr>
          <p:cNvSpPr/>
          <p:nvPr/>
        </p:nvSpPr>
        <p:spPr>
          <a:xfrm>
            <a:off x="6853645" y="3019095"/>
            <a:ext cx="554612" cy="548320"/>
          </a:xfrm>
          <a:custGeom>
            <a:avLst/>
            <a:gdLst/>
            <a:ahLst/>
            <a:cxnLst/>
            <a:rect l="l" t="t" r="r" b="b"/>
            <a:pathLst>
              <a:path w="952500" h="952500">
                <a:moveTo>
                  <a:pt x="476250" y="952500"/>
                </a:moveTo>
                <a:lnTo>
                  <a:pt x="427557" y="950041"/>
                </a:lnTo>
                <a:lnTo>
                  <a:pt x="380271" y="942825"/>
                </a:lnTo>
                <a:lnTo>
                  <a:pt x="334630" y="931090"/>
                </a:lnTo>
                <a:lnTo>
                  <a:pt x="290875" y="915077"/>
                </a:lnTo>
                <a:lnTo>
                  <a:pt x="249244" y="895023"/>
                </a:lnTo>
                <a:lnTo>
                  <a:pt x="209977" y="871169"/>
                </a:lnTo>
                <a:lnTo>
                  <a:pt x="173314" y="843754"/>
                </a:lnTo>
                <a:lnTo>
                  <a:pt x="139493" y="813018"/>
                </a:lnTo>
                <a:lnTo>
                  <a:pt x="108754" y="779198"/>
                </a:lnTo>
                <a:lnTo>
                  <a:pt x="81338" y="742535"/>
                </a:lnTo>
                <a:lnTo>
                  <a:pt x="57482" y="703269"/>
                </a:lnTo>
                <a:lnTo>
                  <a:pt x="37427" y="661637"/>
                </a:lnTo>
                <a:lnTo>
                  <a:pt x="21411" y="617880"/>
                </a:lnTo>
                <a:lnTo>
                  <a:pt x="9676" y="572237"/>
                </a:lnTo>
                <a:lnTo>
                  <a:pt x="2458" y="524947"/>
                </a:lnTo>
                <a:lnTo>
                  <a:pt x="0" y="476250"/>
                </a:lnTo>
                <a:lnTo>
                  <a:pt x="2458" y="427557"/>
                </a:lnTo>
                <a:lnTo>
                  <a:pt x="9676" y="380271"/>
                </a:lnTo>
                <a:lnTo>
                  <a:pt x="21411" y="334630"/>
                </a:lnTo>
                <a:lnTo>
                  <a:pt x="37427" y="290875"/>
                </a:lnTo>
                <a:lnTo>
                  <a:pt x="57482" y="249244"/>
                </a:lnTo>
                <a:lnTo>
                  <a:pt x="81338" y="209977"/>
                </a:lnTo>
                <a:lnTo>
                  <a:pt x="108754" y="173314"/>
                </a:lnTo>
                <a:lnTo>
                  <a:pt x="139493" y="139493"/>
                </a:lnTo>
                <a:lnTo>
                  <a:pt x="173314" y="108754"/>
                </a:lnTo>
                <a:lnTo>
                  <a:pt x="209977" y="81338"/>
                </a:lnTo>
                <a:lnTo>
                  <a:pt x="249244" y="57482"/>
                </a:lnTo>
                <a:lnTo>
                  <a:pt x="290875" y="37427"/>
                </a:lnTo>
                <a:lnTo>
                  <a:pt x="334630" y="21411"/>
                </a:lnTo>
                <a:lnTo>
                  <a:pt x="380271" y="9676"/>
                </a:lnTo>
                <a:lnTo>
                  <a:pt x="427557" y="2458"/>
                </a:lnTo>
                <a:lnTo>
                  <a:pt x="476250" y="0"/>
                </a:lnTo>
                <a:lnTo>
                  <a:pt x="524942" y="2458"/>
                </a:lnTo>
                <a:lnTo>
                  <a:pt x="572228" y="9676"/>
                </a:lnTo>
                <a:lnTo>
                  <a:pt x="617869" y="21411"/>
                </a:lnTo>
                <a:lnTo>
                  <a:pt x="661624" y="37427"/>
                </a:lnTo>
                <a:lnTo>
                  <a:pt x="703255" y="57482"/>
                </a:lnTo>
                <a:lnTo>
                  <a:pt x="742522" y="81338"/>
                </a:lnTo>
                <a:lnTo>
                  <a:pt x="779185" y="108754"/>
                </a:lnTo>
                <a:lnTo>
                  <a:pt x="813006" y="139493"/>
                </a:lnTo>
                <a:lnTo>
                  <a:pt x="843745" y="173314"/>
                </a:lnTo>
                <a:lnTo>
                  <a:pt x="871161" y="209977"/>
                </a:lnTo>
                <a:lnTo>
                  <a:pt x="895017" y="249244"/>
                </a:lnTo>
                <a:lnTo>
                  <a:pt x="915072" y="290875"/>
                </a:lnTo>
                <a:lnTo>
                  <a:pt x="917556" y="297660"/>
                </a:lnTo>
                <a:lnTo>
                  <a:pt x="720942" y="297660"/>
                </a:lnTo>
                <a:lnTo>
                  <a:pt x="714223" y="298978"/>
                </a:lnTo>
                <a:lnTo>
                  <a:pt x="708298" y="302931"/>
                </a:lnTo>
                <a:lnTo>
                  <a:pt x="566941" y="443905"/>
                </a:lnTo>
                <a:lnTo>
                  <a:pt x="283526" y="443905"/>
                </a:lnTo>
                <a:lnTo>
                  <a:pt x="278882" y="445657"/>
                </a:lnTo>
                <a:lnTo>
                  <a:pt x="275390" y="449221"/>
                </a:lnTo>
                <a:lnTo>
                  <a:pt x="223923" y="495620"/>
                </a:lnTo>
                <a:lnTo>
                  <a:pt x="220459" y="499081"/>
                </a:lnTo>
                <a:lnTo>
                  <a:pt x="218634" y="503506"/>
                </a:lnTo>
                <a:lnTo>
                  <a:pt x="218634" y="512740"/>
                </a:lnTo>
                <a:lnTo>
                  <a:pt x="220461" y="517590"/>
                </a:lnTo>
                <a:lnTo>
                  <a:pt x="223923" y="521038"/>
                </a:lnTo>
                <a:lnTo>
                  <a:pt x="341377" y="644572"/>
                </a:lnTo>
                <a:lnTo>
                  <a:pt x="417126" y="721065"/>
                </a:lnTo>
                <a:lnTo>
                  <a:pt x="423014" y="725009"/>
                </a:lnTo>
                <a:lnTo>
                  <a:pt x="429741" y="726324"/>
                </a:lnTo>
                <a:lnTo>
                  <a:pt x="881010" y="726324"/>
                </a:lnTo>
                <a:lnTo>
                  <a:pt x="871161" y="742535"/>
                </a:lnTo>
                <a:lnTo>
                  <a:pt x="843745" y="779198"/>
                </a:lnTo>
                <a:lnTo>
                  <a:pt x="813006" y="813018"/>
                </a:lnTo>
                <a:lnTo>
                  <a:pt x="779185" y="843754"/>
                </a:lnTo>
                <a:lnTo>
                  <a:pt x="742522" y="871169"/>
                </a:lnTo>
                <a:lnTo>
                  <a:pt x="703255" y="895023"/>
                </a:lnTo>
                <a:lnTo>
                  <a:pt x="661624" y="915077"/>
                </a:lnTo>
                <a:lnTo>
                  <a:pt x="617869" y="931090"/>
                </a:lnTo>
                <a:lnTo>
                  <a:pt x="572228" y="942825"/>
                </a:lnTo>
                <a:lnTo>
                  <a:pt x="524942" y="950041"/>
                </a:lnTo>
                <a:lnTo>
                  <a:pt x="476250" y="952500"/>
                </a:lnTo>
                <a:close/>
              </a:path>
              <a:path w="952500" h="952500">
                <a:moveTo>
                  <a:pt x="881010" y="726324"/>
                </a:moveTo>
                <a:lnTo>
                  <a:pt x="429741" y="726324"/>
                </a:lnTo>
                <a:lnTo>
                  <a:pt x="436478" y="725009"/>
                </a:lnTo>
                <a:lnTo>
                  <a:pt x="442400" y="721065"/>
                </a:lnTo>
                <a:lnTo>
                  <a:pt x="783970" y="379464"/>
                </a:lnTo>
                <a:lnTo>
                  <a:pt x="787916" y="373488"/>
                </a:lnTo>
                <a:lnTo>
                  <a:pt x="789238" y="366680"/>
                </a:lnTo>
                <a:lnTo>
                  <a:pt x="787941" y="359881"/>
                </a:lnTo>
                <a:lnTo>
                  <a:pt x="784031" y="353929"/>
                </a:lnTo>
                <a:lnTo>
                  <a:pt x="733543" y="302931"/>
                </a:lnTo>
                <a:lnTo>
                  <a:pt x="727651" y="298978"/>
                </a:lnTo>
                <a:lnTo>
                  <a:pt x="720942" y="297660"/>
                </a:lnTo>
                <a:lnTo>
                  <a:pt x="917556" y="297660"/>
                </a:lnTo>
                <a:lnTo>
                  <a:pt x="931088" y="334630"/>
                </a:lnTo>
                <a:lnTo>
                  <a:pt x="942824" y="380271"/>
                </a:lnTo>
                <a:lnTo>
                  <a:pt x="950041" y="427557"/>
                </a:lnTo>
                <a:lnTo>
                  <a:pt x="952500" y="476250"/>
                </a:lnTo>
                <a:lnTo>
                  <a:pt x="950041" y="524947"/>
                </a:lnTo>
                <a:lnTo>
                  <a:pt x="942824" y="572237"/>
                </a:lnTo>
                <a:lnTo>
                  <a:pt x="931088" y="617880"/>
                </a:lnTo>
                <a:lnTo>
                  <a:pt x="915072" y="661637"/>
                </a:lnTo>
                <a:lnTo>
                  <a:pt x="895017" y="703269"/>
                </a:lnTo>
                <a:lnTo>
                  <a:pt x="881010" y="726324"/>
                </a:lnTo>
                <a:close/>
              </a:path>
              <a:path w="952500" h="952500">
                <a:moveTo>
                  <a:pt x="429775" y="573384"/>
                </a:moveTo>
                <a:lnTo>
                  <a:pt x="423049" y="572058"/>
                </a:lnTo>
                <a:lnTo>
                  <a:pt x="417155" y="568080"/>
                </a:lnTo>
                <a:lnTo>
                  <a:pt x="300633" y="449221"/>
                </a:lnTo>
                <a:lnTo>
                  <a:pt x="297172" y="445730"/>
                </a:lnTo>
                <a:lnTo>
                  <a:pt x="292657" y="443948"/>
                </a:lnTo>
                <a:lnTo>
                  <a:pt x="288129" y="443905"/>
                </a:lnTo>
                <a:lnTo>
                  <a:pt x="566941" y="443905"/>
                </a:lnTo>
                <a:lnTo>
                  <a:pt x="442428" y="568080"/>
                </a:lnTo>
                <a:lnTo>
                  <a:pt x="436509" y="572058"/>
                </a:lnTo>
                <a:lnTo>
                  <a:pt x="429775" y="573384"/>
                </a:lnTo>
                <a:close/>
              </a:path>
            </a:pathLst>
          </a:custGeom>
          <a:solidFill>
            <a:srgbClr val="57058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FC7BFFD-B703-4818-8D66-CC03DA81BD02}"/>
              </a:ext>
            </a:extLst>
          </p:cNvPr>
          <p:cNvSpPr/>
          <p:nvPr/>
        </p:nvSpPr>
        <p:spPr>
          <a:xfrm>
            <a:off x="2241188" y="4441816"/>
            <a:ext cx="45825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latin typeface="Proxima Nova Rg" panose="02000506030000020004" pitchFamily="2" charset="0"/>
                <a:ea typeface="Gotham Medium" pitchFamily="2" charset="-128"/>
              </a:rPr>
              <a:t>Report results </a:t>
            </a:r>
            <a:br>
              <a:rPr lang="en-US" sz="2400" dirty="0">
                <a:latin typeface="Proxima Nova Rg" panose="02000506030000020004" pitchFamily="2" charset="0"/>
                <a:ea typeface="Gotham Medium" pitchFamily="2" charset="-128"/>
              </a:rPr>
            </a:br>
            <a:r>
              <a:rPr lang="en-US" sz="2400" dirty="0">
                <a:latin typeface="Proxima Nova Rg" panose="02000506030000020004" pitchFamily="2" charset="0"/>
                <a:ea typeface="Gotham Medium" pitchFamily="2" charset="-128"/>
              </a:rPr>
              <a:t>from testing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8D37488-547F-4834-BA4E-40EAAAEF1F24}"/>
              </a:ext>
            </a:extLst>
          </p:cNvPr>
          <p:cNvSpPr/>
          <p:nvPr/>
        </p:nvSpPr>
        <p:spPr>
          <a:xfrm>
            <a:off x="7522348" y="2949272"/>
            <a:ext cx="45825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Proxima Nova Rg" panose="02000506030000020004" pitchFamily="2" charset="0"/>
                <a:ea typeface="Gotham Medium" pitchFamily="2" charset="-128"/>
              </a:rPr>
              <a:t>Describe findings</a:t>
            </a:r>
          </a:p>
          <a:p>
            <a:r>
              <a:rPr lang="en-US" sz="2400" dirty="0">
                <a:latin typeface="Proxima Nova Rg" panose="02000506030000020004" pitchFamily="2" charset="0"/>
                <a:ea typeface="Gotham Medium" pitchFamily="2" charset="-128"/>
              </a:rPr>
              <a:t>quantitatively</a:t>
            </a:r>
          </a:p>
        </p:txBody>
      </p:sp>
      <p:pic>
        <p:nvPicPr>
          <p:cNvPr id="22" name="Picture 21" descr="A picture containing drawing&#10;&#10;Description automatically generated">
            <a:extLst>
              <a:ext uri="{FF2B5EF4-FFF2-40B4-BE49-F238E27FC236}">
                <a16:creationId xmlns:a16="http://schemas.microsoft.com/office/drawing/2014/main" id="{D7C1A32A-83D3-4944-8E58-B2A13B5078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916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 OBJECTIVES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8D1EFCC-7BCB-4C55-9E0C-C85AF5BFB674}"/>
              </a:ext>
            </a:extLst>
          </p:cNvPr>
          <p:cNvSpPr/>
          <p:nvPr/>
        </p:nvSpPr>
        <p:spPr>
          <a:xfrm>
            <a:off x="815788" y="2294965"/>
            <a:ext cx="5056094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944F8EE-2721-4491-BED6-B1DC41349655}"/>
              </a:ext>
            </a:extLst>
          </p:cNvPr>
          <p:cNvSpPr/>
          <p:nvPr/>
        </p:nvSpPr>
        <p:spPr>
          <a:xfrm>
            <a:off x="6320118" y="2294965"/>
            <a:ext cx="5056094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A923A3B-B0BB-4DF3-A6FD-25F37825A95B}"/>
              </a:ext>
            </a:extLst>
          </p:cNvPr>
          <p:cNvSpPr txBox="1"/>
          <p:nvPr/>
        </p:nvSpPr>
        <p:spPr>
          <a:xfrm>
            <a:off x="815788" y="5121515"/>
            <a:ext cx="5056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These </a:t>
            </a:r>
            <a:r>
              <a:rPr lang="en-US" dirty="0">
                <a:latin typeface="Proxima Nova Lt" panose="02000506030000020004" pitchFamily="50" charset="0"/>
                <a:ea typeface="Gotham Book" pitchFamily="2" charset="-128"/>
              </a:rPr>
              <a:t>do not </a:t>
            </a: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belong in the lab report: you are not what is being measured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619A5ED-A63D-477D-904A-14997126DA28}"/>
              </a:ext>
            </a:extLst>
          </p:cNvPr>
          <p:cNvSpPr txBox="1"/>
          <p:nvPr/>
        </p:nvSpPr>
        <p:spPr>
          <a:xfrm>
            <a:off x="6320118" y="5121515"/>
            <a:ext cx="5056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These </a:t>
            </a:r>
            <a:r>
              <a:rPr lang="en-US" dirty="0">
                <a:latin typeface="Proxima Nova Lt" panose="02000506030000020004" pitchFamily="50" charset="0"/>
                <a:ea typeface="Gotham Book" pitchFamily="2" charset="-128"/>
              </a:rPr>
              <a:t>do</a:t>
            </a: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 belong in the lab report: answer why CAD software is important for engineers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1D7B5F-3BAB-4858-9C5C-982ABF2555AF}"/>
              </a:ext>
            </a:extLst>
          </p:cNvPr>
          <p:cNvSpPr/>
          <p:nvPr/>
        </p:nvSpPr>
        <p:spPr>
          <a:xfrm>
            <a:off x="815788" y="2697069"/>
            <a:ext cx="50560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Gotham Medium" panose="02000603030000020004" pitchFamily="2" charset="0"/>
              </a:rPr>
              <a:t>LEARNING OBJECTIVES</a:t>
            </a:r>
          </a:p>
          <a:p>
            <a:pPr algn="ctr"/>
            <a:endParaRPr lang="en-US" sz="2400" dirty="0">
              <a:latin typeface="Proxima Nova Rg" panose="02000506030000020004" pitchFamily="2" charset="0"/>
            </a:endParaRPr>
          </a:p>
          <a:p>
            <a:pPr algn="ctr"/>
            <a:r>
              <a:rPr lang="en-US" sz="2400" dirty="0">
                <a:latin typeface="Proxima Nova Rg" panose="02000506030000020004" pitchFamily="2" charset="0"/>
              </a:rPr>
              <a:t>e.g. Understand the simulation and modeling capabilities of Autodesk® Fusion 360™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A067595-B762-489B-BB76-5EB8C5E8F99C}"/>
              </a:ext>
            </a:extLst>
          </p:cNvPr>
          <p:cNvSpPr/>
          <p:nvPr/>
        </p:nvSpPr>
        <p:spPr>
          <a:xfrm>
            <a:off x="6320118" y="2697069"/>
            <a:ext cx="50560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Gotham Medium" panose="02000603030000020004" pitchFamily="2" charset="0"/>
              </a:rPr>
              <a:t>EXPERIMENTAL OBJECTIVES</a:t>
            </a:r>
          </a:p>
          <a:p>
            <a:pPr algn="ctr"/>
            <a:endParaRPr lang="en-US" sz="2400" dirty="0">
              <a:latin typeface="Proxima Nova Rg" panose="02000506030000020004" pitchFamily="2" charset="0"/>
            </a:endParaRPr>
          </a:p>
          <a:p>
            <a:pPr algn="ctr"/>
            <a:r>
              <a:rPr lang="en-US" sz="2400" dirty="0">
                <a:latin typeface="Proxima Nova Rg" panose="02000506030000020004" pitchFamily="2" charset="0"/>
              </a:rPr>
              <a:t>e.g. Redesign a structure in CAD software using Autodesk® Fusion 360™ to increase its strength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16C1F3E2-E35F-4293-BF61-73A6B7D064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WHAT FORMAT IS USED?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32756" cy="3917892"/>
          </a:xfrm>
        </p:spPr>
        <p:txBody>
          <a:bodyPr anchor="ctr"/>
          <a:lstStyle/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Title Page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Abstract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Introduction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Procedure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Data/Observations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Discussions/Conclusions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Works Cited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Lab Notes (extra credit)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867599FF-2774-4AB8-9FC3-40C93663DC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82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WHAT FORMAT IS USED?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709B7D-1A08-4512-941C-C281E69D7CF2}"/>
              </a:ext>
            </a:extLst>
          </p:cNvPr>
          <p:cNvSpPr/>
          <p:nvPr/>
        </p:nvSpPr>
        <p:spPr>
          <a:xfrm>
            <a:off x="548640" y="1969033"/>
            <a:ext cx="5029200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39635DE-9D24-4E48-B274-521A4E95C89C}"/>
              </a:ext>
            </a:extLst>
          </p:cNvPr>
          <p:cNvSpPr/>
          <p:nvPr/>
        </p:nvSpPr>
        <p:spPr>
          <a:xfrm>
            <a:off x="548640" y="2826017"/>
            <a:ext cx="5029200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5967E1-3825-4E6E-BDF0-A91DD6C61032}"/>
              </a:ext>
            </a:extLst>
          </p:cNvPr>
          <p:cNvSpPr/>
          <p:nvPr/>
        </p:nvSpPr>
        <p:spPr>
          <a:xfrm>
            <a:off x="548640" y="3687536"/>
            <a:ext cx="5029200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7950FB4-1833-46BF-BABF-B2183CB2999F}"/>
              </a:ext>
            </a:extLst>
          </p:cNvPr>
          <p:cNvSpPr/>
          <p:nvPr/>
        </p:nvSpPr>
        <p:spPr>
          <a:xfrm>
            <a:off x="548640" y="5438273"/>
            <a:ext cx="5029200" cy="689549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AEEF0D-6D97-4C5B-9844-E11D72D59764}"/>
              </a:ext>
            </a:extLst>
          </p:cNvPr>
          <p:cNvSpPr txBox="1"/>
          <p:nvPr/>
        </p:nvSpPr>
        <p:spPr>
          <a:xfrm>
            <a:off x="548640" y="2077732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ABSTRACT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69F9DC4-AC21-4A34-9AE3-979ECD9DFE31}"/>
              </a:ext>
            </a:extLst>
          </p:cNvPr>
          <p:cNvSpPr txBox="1"/>
          <p:nvPr/>
        </p:nvSpPr>
        <p:spPr>
          <a:xfrm>
            <a:off x="548640" y="2928953"/>
            <a:ext cx="50292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INTRODUCTION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C3EDFAD-F9C5-4B14-A2B0-B0248484241F}"/>
              </a:ext>
            </a:extLst>
          </p:cNvPr>
          <p:cNvSpPr txBox="1"/>
          <p:nvPr/>
        </p:nvSpPr>
        <p:spPr>
          <a:xfrm>
            <a:off x="548640" y="3789445"/>
            <a:ext cx="50292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PROCEDURE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6175EE3-F260-4BE6-9A63-C5DC6AAAD825}"/>
              </a:ext>
            </a:extLst>
          </p:cNvPr>
          <p:cNvSpPr txBox="1"/>
          <p:nvPr/>
        </p:nvSpPr>
        <p:spPr>
          <a:xfrm>
            <a:off x="548640" y="5355516"/>
            <a:ext cx="50292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DISCUSSIONS/CONCLUSIONS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987B091-992A-4B04-A4B6-47C16FA49620}"/>
              </a:ext>
            </a:extLst>
          </p:cNvPr>
          <p:cNvSpPr/>
          <p:nvPr/>
        </p:nvSpPr>
        <p:spPr>
          <a:xfrm>
            <a:off x="548640" y="4574161"/>
            <a:ext cx="5029200" cy="6895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C55EAD0-7E40-4E36-B702-26EFA5F5097B}"/>
              </a:ext>
            </a:extLst>
          </p:cNvPr>
          <p:cNvSpPr txBox="1"/>
          <p:nvPr/>
        </p:nvSpPr>
        <p:spPr>
          <a:xfrm>
            <a:off x="548640" y="4678005"/>
            <a:ext cx="502920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Gotham Medium" pitchFamily="2" charset="-128"/>
                <a:ea typeface="Gotham Medium" pitchFamily="2" charset="-128"/>
              </a:rPr>
              <a:t>DATA/OBSERVATIONS</a:t>
            </a:r>
          </a:p>
        </p:txBody>
      </p:sp>
      <p:pic>
        <p:nvPicPr>
          <p:cNvPr id="26" name="Picture 2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0CE7CD0-2561-4E12-9CF6-117C9FD68D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ABC082BB-A2FE-39E7-B546-5E8BCA15226F}"/>
              </a:ext>
            </a:extLst>
          </p:cNvPr>
          <p:cNvGrpSpPr/>
          <p:nvPr/>
        </p:nvGrpSpPr>
        <p:grpSpPr>
          <a:xfrm>
            <a:off x="6614162" y="2425278"/>
            <a:ext cx="2665870" cy="3189998"/>
            <a:chOff x="6614162" y="2314841"/>
            <a:chExt cx="2665870" cy="3189998"/>
          </a:xfrm>
        </p:grpSpPr>
        <p:sp>
          <p:nvSpPr>
            <p:cNvPr id="28" name="Speech Bubble: Rectangle with Corners Rounded 27">
              <a:extLst>
                <a:ext uri="{FF2B5EF4-FFF2-40B4-BE49-F238E27FC236}">
                  <a16:creationId xmlns:a16="http://schemas.microsoft.com/office/drawing/2014/main" id="{3204EAE9-AFD9-DCE8-C507-240E55B80412}"/>
                </a:ext>
              </a:extLst>
            </p:cNvPr>
            <p:cNvSpPr/>
            <p:nvPr/>
          </p:nvSpPr>
          <p:spPr>
            <a:xfrm>
              <a:off x="6614162" y="2462320"/>
              <a:ext cx="2558992" cy="3042519"/>
            </a:xfrm>
            <a:prstGeom prst="wedgeRoundRectCallout">
              <a:avLst>
                <a:gd name="adj1" fmla="val -87683"/>
                <a:gd name="adj2" fmla="val 32169"/>
                <a:gd name="adj3" fmla="val 16667"/>
              </a:avLst>
            </a:prstGeom>
            <a:solidFill>
              <a:srgbClr val="5706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bIns="274320" rtlCol="0" anchor="ctr"/>
            <a:lstStyle/>
            <a:p>
              <a:pPr marL="12700" marR="5080">
                <a:lnSpc>
                  <a:spcPct val="111600"/>
                </a:lnSpc>
                <a:spcBef>
                  <a:spcPts val="90"/>
                </a:spcBef>
              </a:pPr>
              <a:r>
                <a:rPr lang="en-US" sz="2000" dirty="0">
                  <a:solidFill>
                    <a:schemeClr val="bg1"/>
                  </a:solidFill>
                  <a:latin typeface="Proxima Nova Rg" panose="02000506030000020004" pitchFamily="2" charset="0"/>
                  <a:ea typeface="Gotham Book" pitchFamily="2" charset="-128"/>
                </a:rPr>
                <a:t>Present data, </a:t>
              </a:r>
              <a:br>
                <a:rPr lang="en-US" sz="2000" dirty="0">
                  <a:solidFill>
                    <a:schemeClr val="bg1"/>
                  </a:solidFill>
                  <a:latin typeface="Proxima Nova Rg" panose="02000506030000020004" pitchFamily="2" charset="0"/>
                  <a:ea typeface="Gotham Book" pitchFamily="2" charset="-128"/>
                </a:rPr>
              </a:br>
              <a:r>
                <a:rPr lang="en-US" sz="2000" dirty="0">
                  <a:solidFill>
                    <a:schemeClr val="bg1"/>
                  </a:solidFill>
                  <a:latin typeface="Proxima Nova Rg" panose="02000506030000020004" pitchFamily="2" charset="0"/>
                  <a:ea typeface="Gotham Book" pitchFamily="2" charset="-128"/>
                </a:rPr>
                <a:t>do NOT analyze data. Write this part first! It makes the lab report flow better. Past tense!</a:t>
              </a:r>
            </a:p>
          </p:txBody>
        </p:sp>
        <p:sp>
          <p:nvSpPr>
            <p:cNvPr id="29" name="Speech Bubble: Rectangle with Corners Rounded 28">
              <a:extLst>
                <a:ext uri="{FF2B5EF4-FFF2-40B4-BE49-F238E27FC236}">
                  <a16:creationId xmlns:a16="http://schemas.microsoft.com/office/drawing/2014/main" id="{917CD0B0-9A9A-5A10-C0D9-857ADD342BF1}"/>
                </a:ext>
              </a:extLst>
            </p:cNvPr>
            <p:cNvSpPr/>
            <p:nvPr/>
          </p:nvSpPr>
          <p:spPr>
            <a:xfrm>
              <a:off x="6721040" y="2314841"/>
              <a:ext cx="2558992" cy="3042519"/>
            </a:xfrm>
            <a:prstGeom prst="wedgeRoundRectCallout">
              <a:avLst>
                <a:gd name="adj1" fmla="val -85826"/>
                <a:gd name="adj2" fmla="val 32560"/>
                <a:gd name="adj3" fmla="val 16667"/>
              </a:avLst>
            </a:prstGeom>
            <a:noFill/>
            <a:ln w="1270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41860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WHAT FORMAT IS USED?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56AC4D7-C63B-4E5D-AF73-5278321036EB}"/>
              </a:ext>
            </a:extLst>
          </p:cNvPr>
          <p:cNvSpPr/>
          <p:nvPr/>
        </p:nvSpPr>
        <p:spPr>
          <a:xfrm>
            <a:off x="548640" y="1969033"/>
            <a:ext cx="5029200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8D2E6E7-B67D-4A49-A9C0-046ADE349421}"/>
              </a:ext>
            </a:extLst>
          </p:cNvPr>
          <p:cNvSpPr/>
          <p:nvPr/>
        </p:nvSpPr>
        <p:spPr>
          <a:xfrm>
            <a:off x="548640" y="2826017"/>
            <a:ext cx="5029200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34714AC-39AA-4266-893A-22818D1B3CF0}"/>
              </a:ext>
            </a:extLst>
          </p:cNvPr>
          <p:cNvSpPr/>
          <p:nvPr/>
        </p:nvSpPr>
        <p:spPr>
          <a:xfrm>
            <a:off x="548640" y="3687536"/>
            <a:ext cx="5029200" cy="6895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AC22990-B704-4014-8D95-3EC1FC3619CF}"/>
              </a:ext>
            </a:extLst>
          </p:cNvPr>
          <p:cNvSpPr/>
          <p:nvPr/>
        </p:nvSpPr>
        <p:spPr>
          <a:xfrm>
            <a:off x="548640" y="5438273"/>
            <a:ext cx="5029200" cy="689549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370791B-F9DD-4C43-BFEB-8274680D2357}"/>
              </a:ext>
            </a:extLst>
          </p:cNvPr>
          <p:cNvSpPr txBox="1"/>
          <p:nvPr/>
        </p:nvSpPr>
        <p:spPr>
          <a:xfrm>
            <a:off x="548640" y="2077732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ABSTRACT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C286523-FEB6-42A4-8D17-CEB09D4ADF2D}"/>
              </a:ext>
            </a:extLst>
          </p:cNvPr>
          <p:cNvSpPr txBox="1"/>
          <p:nvPr/>
        </p:nvSpPr>
        <p:spPr>
          <a:xfrm>
            <a:off x="548640" y="2928953"/>
            <a:ext cx="50292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INTRODUCTION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2890CBA-C150-47F8-8BBE-4A1636C13082}"/>
              </a:ext>
            </a:extLst>
          </p:cNvPr>
          <p:cNvSpPr txBox="1"/>
          <p:nvPr/>
        </p:nvSpPr>
        <p:spPr>
          <a:xfrm>
            <a:off x="548640" y="3789445"/>
            <a:ext cx="50292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latin typeface="Gotham Medium" pitchFamily="2" charset="-128"/>
                <a:ea typeface="Gotham Medium" pitchFamily="2" charset="-128"/>
              </a:rPr>
              <a:t>PROCEDURE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6DB191A-0416-41FC-B1D7-95A3A4A16005}"/>
              </a:ext>
            </a:extLst>
          </p:cNvPr>
          <p:cNvSpPr txBox="1"/>
          <p:nvPr/>
        </p:nvSpPr>
        <p:spPr>
          <a:xfrm>
            <a:off x="548640" y="5540182"/>
            <a:ext cx="50292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DISCUSSIONS/CONCLUSIONS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6D10CFB-7708-4274-94EE-8DF3F7591E5E}"/>
              </a:ext>
            </a:extLst>
          </p:cNvPr>
          <p:cNvSpPr/>
          <p:nvPr/>
        </p:nvSpPr>
        <p:spPr>
          <a:xfrm>
            <a:off x="548640" y="4574161"/>
            <a:ext cx="5029200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9C6AAF7-0909-454E-A058-FA7A07872718}"/>
              </a:ext>
            </a:extLst>
          </p:cNvPr>
          <p:cNvSpPr txBox="1"/>
          <p:nvPr/>
        </p:nvSpPr>
        <p:spPr>
          <a:xfrm>
            <a:off x="548640" y="4678005"/>
            <a:ext cx="502920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DATA/OBSERVATIONS</a:t>
            </a:r>
          </a:p>
        </p:txBody>
      </p:sp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E7DCBA1A-8151-4DD1-A2F2-FC5974AE42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3C08AB2-20D9-D5DF-EB2C-6E84475474AD}"/>
              </a:ext>
            </a:extLst>
          </p:cNvPr>
          <p:cNvGrpSpPr/>
          <p:nvPr/>
        </p:nvGrpSpPr>
        <p:grpSpPr>
          <a:xfrm>
            <a:off x="6614162" y="2425278"/>
            <a:ext cx="2665870" cy="3189998"/>
            <a:chOff x="6614162" y="2314841"/>
            <a:chExt cx="2665870" cy="3189998"/>
          </a:xfrm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6DA20267-0163-F18C-2BF8-32E2F11E70CA}"/>
                </a:ext>
              </a:extLst>
            </p:cNvPr>
            <p:cNvSpPr/>
            <p:nvPr/>
          </p:nvSpPr>
          <p:spPr>
            <a:xfrm>
              <a:off x="6614162" y="2462320"/>
              <a:ext cx="2558992" cy="3042519"/>
            </a:xfrm>
            <a:prstGeom prst="wedgeRoundRectCallout">
              <a:avLst>
                <a:gd name="adj1" fmla="val -88147"/>
                <a:gd name="adj2" fmla="val 2505"/>
                <a:gd name="adj3" fmla="val 16667"/>
              </a:avLst>
            </a:prstGeom>
            <a:solidFill>
              <a:srgbClr val="5706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bIns="274320" rtlCol="0" anchor="ctr"/>
            <a:lstStyle/>
            <a:p>
              <a:pPr marL="12700" marR="5080">
                <a:lnSpc>
                  <a:spcPct val="111600"/>
                </a:lnSpc>
                <a:spcBef>
                  <a:spcPts val="90"/>
                </a:spcBef>
              </a:pPr>
              <a:r>
                <a:rPr lang="en-US" sz="2000" dirty="0">
                  <a:solidFill>
                    <a:schemeClr val="bg1"/>
                  </a:solidFill>
                  <a:latin typeface="Proxima Nova Rg" panose="02000506030000020004" pitchFamily="2" charset="0"/>
                  <a:ea typeface="Gotham Book" pitchFamily="2" charset="-128"/>
                </a:rPr>
                <a:t>Repeatability – others can follow the description and replicate the results.</a:t>
              </a:r>
              <a:br>
                <a:rPr lang="en-US" sz="2000" dirty="0">
                  <a:solidFill>
                    <a:schemeClr val="bg1"/>
                  </a:solidFill>
                  <a:latin typeface="Proxima Nova Rg" panose="02000506030000020004" pitchFamily="2" charset="0"/>
                  <a:ea typeface="Gotham Book" pitchFamily="2" charset="-128"/>
                </a:rPr>
              </a:br>
              <a:r>
                <a:rPr lang="en-US" sz="2000" dirty="0">
                  <a:solidFill>
                    <a:schemeClr val="bg1"/>
                  </a:solidFill>
                  <a:latin typeface="Proxima Nova Rg" panose="02000506030000020004" pitchFamily="2" charset="0"/>
                  <a:ea typeface="Gotham Book" pitchFamily="2" charset="-128"/>
                </a:rPr>
                <a:t>Past tense!</a:t>
              </a:r>
            </a:p>
          </p:txBody>
        </p:sp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E488DA95-8A78-1598-9033-C73572949C95}"/>
                </a:ext>
              </a:extLst>
            </p:cNvPr>
            <p:cNvSpPr/>
            <p:nvPr/>
          </p:nvSpPr>
          <p:spPr>
            <a:xfrm>
              <a:off x="6721040" y="2314841"/>
              <a:ext cx="2558992" cy="3042519"/>
            </a:xfrm>
            <a:prstGeom prst="wedgeRoundRectCallout">
              <a:avLst>
                <a:gd name="adj1" fmla="val -86290"/>
                <a:gd name="adj2" fmla="val 4067"/>
                <a:gd name="adj3" fmla="val 16667"/>
              </a:avLst>
            </a:prstGeom>
            <a:noFill/>
            <a:ln w="1270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32326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WHAT FORMAT IS USED?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811D3B4-306E-4D67-A4BB-2454EC06B9B3}"/>
              </a:ext>
            </a:extLst>
          </p:cNvPr>
          <p:cNvSpPr/>
          <p:nvPr/>
        </p:nvSpPr>
        <p:spPr>
          <a:xfrm>
            <a:off x="548640" y="1969033"/>
            <a:ext cx="5029200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B8163CC-5041-44F3-9244-BAF11E1A12C6}"/>
              </a:ext>
            </a:extLst>
          </p:cNvPr>
          <p:cNvSpPr/>
          <p:nvPr/>
        </p:nvSpPr>
        <p:spPr>
          <a:xfrm>
            <a:off x="548640" y="2826017"/>
            <a:ext cx="5029200" cy="6895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010E6B4-2122-4DD3-B5CE-6A76E34F941B}"/>
              </a:ext>
            </a:extLst>
          </p:cNvPr>
          <p:cNvSpPr/>
          <p:nvPr/>
        </p:nvSpPr>
        <p:spPr>
          <a:xfrm>
            <a:off x="548640" y="3687536"/>
            <a:ext cx="5029200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B27E7CF-5BFF-4243-BE71-F41B90F2B562}"/>
              </a:ext>
            </a:extLst>
          </p:cNvPr>
          <p:cNvSpPr/>
          <p:nvPr/>
        </p:nvSpPr>
        <p:spPr>
          <a:xfrm>
            <a:off x="548640" y="5438273"/>
            <a:ext cx="5029200" cy="689549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81A1880-30AF-490C-A6CF-592A8079BA39}"/>
              </a:ext>
            </a:extLst>
          </p:cNvPr>
          <p:cNvSpPr txBox="1"/>
          <p:nvPr/>
        </p:nvSpPr>
        <p:spPr>
          <a:xfrm>
            <a:off x="548640" y="2077732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ABSTRACT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311DB80-5302-4198-8FC1-D91319D328D1}"/>
              </a:ext>
            </a:extLst>
          </p:cNvPr>
          <p:cNvSpPr txBox="1"/>
          <p:nvPr/>
        </p:nvSpPr>
        <p:spPr>
          <a:xfrm>
            <a:off x="548640" y="2928953"/>
            <a:ext cx="50292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latin typeface="Gotham Medium" pitchFamily="2" charset="-128"/>
                <a:ea typeface="Gotham Medium" pitchFamily="2" charset="-128"/>
              </a:rPr>
              <a:t>INTRODUCTION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30AFDF7-550E-4F81-9CB6-F707A145D966}"/>
              </a:ext>
            </a:extLst>
          </p:cNvPr>
          <p:cNvSpPr txBox="1"/>
          <p:nvPr/>
        </p:nvSpPr>
        <p:spPr>
          <a:xfrm>
            <a:off x="548640" y="3789445"/>
            <a:ext cx="50292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PROCEDURE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A27C50C-EC3F-44B6-B120-88686834216B}"/>
              </a:ext>
            </a:extLst>
          </p:cNvPr>
          <p:cNvSpPr txBox="1"/>
          <p:nvPr/>
        </p:nvSpPr>
        <p:spPr>
          <a:xfrm>
            <a:off x="548640" y="5540182"/>
            <a:ext cx="50292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DISCUSSIONS/CONCLUSIONS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8856E66-0164-48B0-8024-A871CDEE4593}"/>
              </a:ext>
            </a:extLst>
          </p:cNvPr>
          <p:cNvSpPr/>
          <p:nvPr/>
        </p:nvSpPr>
        <p:spPr>
          <a:xfrm>
            <a:off x="548640" y="4574161"/>
            <a:ext cx="5029200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B3E523F-6027-4766-AE55-98C74A66986D}"/>
              </a:ext>
            </a:extLst>
          </p:cNvPr>
          <p:cNvSpPr txBox="1"/>
          <p:nvPr/>
        </p:nvSpPr>
        <p:spPr>
          <a:xfrm>
            <a:off x="548640" y="4678005"/>
            <a:ext cx="502920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DATA/OBSERVATIONS</a:t>
            </a:r>
          </a:p>
        </p:txBody>
      </p:sp>
      <p:pic>
        <p:nvPicPr>
          <p:cNvPr id="26" name="Picture 25" descr="A picture containing drawing&#10;&#10;Description automatically generated">
            <a:extLst>
              <a:ext uri="{FF2B5EF4-FFF2-40B4-BE49-F238E27FC236}">
                <a16:creationId xmlns:a16="http://schemas.microsoft.com/office/drawing/2014/main" id="{56B37BDC-5D05-481A-B705-3408A4CB81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8DC5619-345A-7D04-1D8E-8BD7A3C6908E}"/>
              </a:ext>
            </a:extLst>
          </p:cNvPr>
          <p:cNvGrpSpPr/>
          <p:nvPr/>
        </p:nvGrpSpPr>
        <p:grpSpPr>
          <a:xfrm>
            <a:off x="6614162" y="2425278"/>
            <a:ext cx="2665870" cy="3189998"/>
            <a:chOff x="6614162" y="2314841"/>
            <a:chExt cx="2665870" cy="3189998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ED5E4D1A-F9B1-C492-41DB-BE1F01E04213}"/>
                </a:ext>
              </a:extLst>
            </p:cNvPr>
            <p:cNvSpPr/>
            <p:nvPr/>
          </p:nvSpPr>
          <p:spPr>
            <a:xfrm>
              <a:off x="6614162" y="2462320"/>
              <a:ext cx="2558992" cy="3042519"/>
            </a:xfrm>
            <a:prstGeom prst="wedgeRoundRectCallout">
              <a:avLst>
                <a:gd name="adj1" fmla="val -86755"/>
                <a:gd name="adj2" fmla="val -31843"/>
                <a:gd name="adj3" fmla="val 16667"/>
              </a:avLst>
            </a:prstGeom>
            <a:solidFill>
              <a:srgbClr val="5706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bIns="274320" rtlCol="0" anchor="ctr"/>
            <a:lstStyle/>
            <a:p>
              <a:r>
                <a:rPr lang="en-US" sz="2000" dirty="0">
                  <a:solidFill>
                    <a:schemeClr val="bg1"/>
                  </a:solidFill>
                  <a:latin typeface="Proxima Nova Rg" panose="02000506030000020004" pitchFamily="2" charset="0"/>
                  <a:ea typeface="Gotham Book" pitchFamily="2" charset="-128"/>
                </a:rPr>
                <a:t>At least three paragraphs: concepts, formulas, laws needed to understand the data. Present tense!</a:t>
              </a:r>
            </a:p>
          </p:txBody>
        </p:sp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713B95A4-A1F9-300C-3820-16728759DA05}"/>
                </a:ext>
              </a:extLst>
            </p:cNvPr>
            <p:cNvSpPr/>
            <p:nvPr/>
          </p:nvSpPr>
          <p:spPr>
            <a:xfrm>
              <a:off x="6721040" y="2314841"/>
              <a:ext cx="2558992" cy="3042519"/>
            </a:xfrm>
            <a:prstGeom prst="wedgeRoundRectCallout">
              <a:avLst>
                <a:gd name="adj1" fmla="val -85362"/>
                <a:gd name="adj2" fmla="val -31842"/>
                <a:gd name="adj3" fmla="val 16667"/>
              </a:avLst>
            </a:prstGeom>
            <a:noFill/>
            <a:ln w="1270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22358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WHAT FORMAT IS USED?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CDEDAEF-27C4-4041-A94F-EBC05E2A2B3D}"/>
              </a:ext>
            </a:extLst>
          </p:cNvPr>
          <p:cNvSpPr/>
          <p:nvPr/>
        </p:nvSpPr>
        <p:spPr>
          <a:xfrm>
            <a:off x="548640" y="1969033"/>
            <a:ext cx="5029200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3FA44D1-AE36-46E9-8427-CD9E59B09BC7}"/>
              </a:ext>
            </a:extLst>
          </p:cNvPr>
          <p:cNvSpPr/>
          <p:nvPr/>
        </p:nvSpPr>
        <p:spPr>
          <a:xfrm>
            <a:off x="548640" y="2826017"/>
            <a:ext cx="5029200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E6DB7B2-13F4-4F03-8E67-3F3FB6F2EFD6}"/>
              </a:ext>
            </a:extLst>
          </p:cNvPr>
          <p:cNvSpPr/>
          <p:nvPr/>
        </p:nvSpPr>
        <p:spPr>
          <a:xfrm>
            <a:off x="548640" y="3687536"/>
            <a:ext cx="5029200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9BDE290-22ED-4EA1-8E0C-F4AA492CF138}"/>
              </a:ext>
            </a:extLst>
          </p:cNvPr>
          <p:cNvSpPr/>
          <p:nvPr/>
        </p:nvSpPr>
        <p:spPr>
          <a:xfrm>
            <a:off x="548640" y="5438273"/>
            <a:ext cx="5029200" cy="68954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211CBBE-EB61-4E9D-8E37-1E34F3AEACCC}"/>
              </a:ext>
            </a:extLst>
          </p:cNvPr>
          <p:cNvSpPr txBox="1"/>
          <p:nvPr/>
        </p:nvSpPr>
        <p:spPr>
          <a:xfrm>
            <a:off x="548640" y="2077732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ABSTRACT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CEF71A7-9FCB-4579-B728-2C0C5EF9432A}"/>
              </a:ext>
            </a:extLst>
          </p:cNvPr>
          <p:cNvSpPr txBox="1"/>
          <p:nvPr/>
        </p:nvSpPr>
        <p:spPr>
          <a:xfrm>
            <a:off x="548640" y="2928953"/>
            <a:ext cx="50292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INTRODUCTION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F080759-47C8-4451-A55B-E71EC7C5AE3D}"/>
              </a:ext>
            </a:extLst>
          </p:cNvPr>
          <p:cNvSpPr txBox="1"/>
          <p:nvPr/>
        </p:nvSpPr>
        <p:spPr>
          <a:xfrm>
            <a:off x="548640" y="3789445"/>
            <a:ext cx="50292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PROCEDURE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72ED033-6F7D-44B1-8304-782C223AEBB7}"/>
              </a:ext>
            </a:extLst>
          </p:cNvPr>
          <p:cNvSpPr txBox="1"/>
          <p:nvPr/>
        </p:nvSpPr>
        <p:spPr>
          <a:xfrm>
            <a:off x="548640" y="5540182"/>
            <a:ext cx="50292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latin typeface="Gotham Medium" pitchFamily="2" charset="-128"/>
                <a:ea typeface="Gotham Medium" pitchFamily="2" charset="-128"/>
              </a:rPr>
              <a:t>DISCUSSIONS/CONCLUSIONS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166E301-AA32-4938-8835-46AD8FF46751}"/>
              </a:ext>
            </a:extLst>
          </p:cNvPr>
          <p:cNvSpPr/>
          <p:nvPr/>
        </p:nvSpPr>
        <p:spPr>
          <a:xfrm>
            <a:off x="548640" y="4574161"/>
            <a:ext cx="5029200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3FE9FEE-AB62-471D-8753-60BA9356FFDD}"/>
              </a:ext>
            </a:extLst>
          </p:cNvPr>
          <p:cNvSpPr txBox="1"/>
          <p:nvPr/>
        </p:nvSpPr>
        <p:spPr>
          <a:xfrm>
            <a:off x="548640" y="4678005"/>
            <a:ext cx="502920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DATA/OBSERVATIONS</a:t>
            </a:r>
          </a:p>
        </p:txBody>
      </p:sp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46673E52-41AA-4265-984A-0DC645EED0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D409555-56F6-EC09-E11C-A9AC43F5C15F}"/>
              </a:ext>
            </a:extLst>
          </p:cNvPr>
          <p:cNvGrpSpPr/>
          <p:nvPr/>
        </p:nvGrpSpPr>
        <p:grpSpPr>
          <a:xfrm>
            <a:off x="6614162" y="2425278"/>
            <a:ext cx="2665870" cy="3189998"/>
            <a:chOff x="6614162" y="2314841"/>
            <a:chExt cx="2665870" cy="3189998"/>
          </a:xfrm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C6474D0A-2EA6-C177-7265-1A675E273F47}"/>
                </a:ext>
              </a:extLst>
            </p:cNvPr>
            <p:cNvSpPr/>
            <p:nvPr/>
          </p:nvSpPr>
          <p:spPr>
            <a:xfrm>
              <a:off x="6614162" y="2462320"/>
              <a:ext cx="2558992" cy="3042519"/>
            </a:xfrm>
            <a:prstGeom prst="wedgeRoundRectCallout">
              <a:avLst>
                <a:gd name="adj1" fmla="val -87219"/>
                <a:gd name="adj2" fmla="val 58319"/>
                <a:gd name="adj3" fmla="val 16667"/>
              </a:avLst>
            </a:prstGeom>
            <a:solidFill>
              <a:srgbClr val="5706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bIns="274320" rtlCol="0" anchor="ctr"/>
            <a:lstStyle/>
            <a:p>
              <a:pPr marL="12700" marR="5080">
                <a:lnSpc>
                  <a:spcPct val="111600"/>
                </a:lnSpc>
                <a:spcBef>
                  <a:spcPts val="90"/>
                </a:spcBef>
              </a:pPr>
              <a:r>
                <a:rPr lang="en-US" sz="2000" dirty="0">
                  <a:solidFill>
                    <a:schemeClr val="bg1"/>
                  </a:solidFill>
                  <a:latin typeface="Proxima Nova Rg" panose="02000506030000020004" pitchFamily="2" charset="0"/>
                  <a:ea typeface="Gotham Book" pitchFamily="2" charset="-128"/>
                </a:rPr>
                <a:t>Analyze your data, discuss whether the lab was successful.</a:t>
              </a:r>
            </a:p>
            <a:p>
              <a:pPr marL="12700" marR="5080">
                <a:lnSpc>
                  <a:spcPct val="111600"/>
                </a:lnSpc>
                <a:spcBef>
                  <a:spcPts val="90"/>
                </a:spcBef>
              </a:pPr>
              <a:r>
                <a:rPr lang="en-US" sz="2000" dirty="0">
                  <a:solidFill>
                    <a:schemeClr val="bg1"/>
                  </a:solidFill>
                  <a:latin typeface="Proxima Nova Rg" panose="02000506030000020004" pitchFamily="2" charset="0"/>
                  <a:ea typeface="Gotham Book" pitchFamily="2" charset="-128"/>
                </a:rPr>
                <a:t>Mix of tenses!</a:t>
              </a:r>
            </a:p>
          </p:txBody>
        </p:sp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45156541-87F4-7550-E52E-3ADCF91E7BFD}"/>
                </a:ext>
              </a:extLst>
            </p:cNvPr>
            <p:cNvSpPr/>
            <p:nvPr/>
          </p:nvSpPr>
          <p:spPr>
            <a:xfrm>
              <a:off x="6721040" y="2314841"/>
              <a:ext cx="2558992" cy="3042519"/>
            </a:xfrm>
            <a:prstGeom prst="wedgeRoundRectCallout">
              <a:avLst>
                <a:gd name="adj1" fmla="val -83042"/>
                <a:gd name="adj2" fmla="val 53637"/>
                <a:gd name="adj3" fmla="val 16667"/>
              </a:avLst>
            </a:prstGeom>
            <a:noFill/>
            <a:ln w="1270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37016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WHAT FORMAT IS USED?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6611C94-9D43-40C8-94F8-2B8A6294894F}"/>
              </a:ext>
            </a:extLst>
          </p:cNvPr>
          <p:cNvSpPr/>
          <p:nvPr/>
        </p:nvSpPr>
        <p:spPr>
          <a:xfrm>
            <a:off x="548640" y="1969033"/>
            <a:ext cx="5029200" cy="6895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CDEBA97-F384-43F3-8749-C613B8264521}"/>
              </a:ext>
            </a:extLst>
          </p:cNvPr>
          <p:cNvSpPr/>
          <p:nvPr/>
        </p:nvSpPr>
        <p:spPr>
          <a:xfrm>
            <a:off x="548640" y="2826017"/>
            <a:ext cx="5029200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0A10784-A332-4123-B78A-F74314A28FF6}"/>
              </a:ext>
            </a:extLst>
          </p:cNvPr>
          <p:cNvSpPr/>
          <p:nvPr/>
        </p:nvSpPr>
        <p:spPr>
          <a:xfrm>
            <a:off x="548640" y="3687536"/>
            <a:ext cx="5029200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3D78B27-54FC-44FA-AD42-FA31774E1F2C}"/>
              </a:ext>
            </a:extLst>
          </p:cNvPr>
          <p:cNvSpPr/>
          <p:nvPr/>
        </p:nvSpPr>
        <p:spPr>
          <a:xfrm>
            <a:off x="548640" y="5438273"/>
            <a:ext cx="5029200" cy="689549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2FC7353-0B1A-452F-A744-DB118E3051D6}"/>
              </a:ext>
            </a:extLst>
          </p:cNvPr>
          <p:cNvSpPr txBox="1"/>
          <p:nvPr/>
        </p:nvSpPr>
        <p:spPr>
          <a:xfrm>
            <a:off x="548640" y="2077732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Gotham Medium" pitchFamily="2" charset="-128"/>
                <a:ea typeface="Gotham Medium" pitchFamily="2" charset="-128"/>
              </a:rPr>
              <a:t>ABSTRACT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983E594-CDFD-479D-9665-4EDB5982C1F1}"/>
              </a:ext>
            </a:extLst>
          </p:cNvPr>
          <p:cNvSpPr txBox="1"/>
          <p:nvPr/>
        </p:nvSpPr>
        <p:spPr>
          <a:xfrm>
            <a:off x="548640" y="2928953"/>
            <a:ext cx="50292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INTRODUCTION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D3E341D-7DB6-4617-B1F9-F3EBE0873E2F}"/>
              </a:ext>
            </a:extLst>
          </p:cNvPr>
          <p:cNvSpPr txBox="1"/>
          <p:nvPr/>
        </p:nvSpPr>
        <p:spPr>
          <a:xfrm>
            <a:off x="548640" y="3789445"/>
            <a:ext cx="50292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PROCEDURE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BC43796-0180-46D8-AD0C-49CC5FC54A4B}"/>
              </a:ext>
            </a:extLst>
          </p:cNvPr>
          <p:cNvSpPr txBox="1"/>
          <p:nvPr/>
        </p:nvSpPr>
        <p:spPr>
          <a:xfrm>
            <a:off x="548640" y="5540182"/>
            <a:ext cx="50292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DISCUSSIONS/CONCLUSIONS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FE17762-0ABA-4B2A-8554-F2EFAAE32024}"/>
              </a:ext>
            </a:extLst>
          </p:cNvPr>
          <p:cNvSpPr/>
          <p:nvPr/>
        </p:nvSpPr>
        <p:spPr>
          <a:xfrm>
            <a:off x="548640" y="4574161"/>
            <a:ext cx="5029200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B83E7AA-3E96-4D32-88C0-95B2FD57B3F9}"/>
              </a:ext>
            </a:extLst>
          </p:cNvPr>
          <p:cNvSpPr txBox="1"/>
          <p:nvPr/>
        </p:nvSpPr>
        <p:spPr>
          <a:xfrm>
            <a:off x="548640" y="4678005"/>
            <a:ext cx="502920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DATA/OBSERVATIONS</a:t>
            </a:r>
          </a:p>
        </p:txBody>
      </p:sp>
      <p:pic>
        <p:nvPicPr>
          <p:cNvPr id="26" name="Picture 25" descr="A picture containing drawing&#10;&#10;Description automatically generated">
            <a:extLst>
              <a:ext uri="{FF2B5EF4-FFF2-40B4-BE49-F238E27FC236}">
                <a16:creationId xmlns:a16="http://schemas.microsoft.com/office/drawing/2014/main" id="{5CCCD5C0-7BAB-40E8-BCB5-C2826DD3DB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0180F99-2B53-ECE9-A926-3B63678C41FB}"/>
              </a:ext>
            </a:extLst>
          </p:cNvPr>
          <p:cNvGrpSpPr/>
          <p:nvPr/>
        </p:nvGrpSpPr>
        <p:grpSpPr>
          <a:xfrm>
            <a:off x="6614162" y="2425278"/>
            <a:ext cx="2665870" cy="3189998"/>
            <a:chOff x="6614162" y="2314841"/>
            <a:chExt cx="2665870" cy="3189998"/>
          </a:xfrm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FB7003EA-EEB5-D46E-3D7A-BAFDE8E8DE60}"/>
                </a:ext>
              </a:extLst>
            </p:cNvPr>
            <p:cNvSpPr/>
            <p:nvPr/>
          </p:nvSpPr>
          <p:spPr>
            <a:xfrm>
              <a:off x="6614162" y="2462320"/>
              <a:ext cx="2558992" cy="3042519"/>
            </a:xfrm>
            <a:prstGeom prst="wedgeRoundRectCallout">
              <a:avLst>
                <a:gd name="adj1" fmla="val -87683"/>
                <a:gd name="adj2" fmla="val -61117"/>
                <a:gd name="adj3" fmla="val 16667"/>
              </a:avLst>
            </a:prstGeom>
            <a:solidFill>
              <a:srgbClr val="5706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bIns="274320" rtlCol="0" anchor="ctr"/>
            <a:lstStyle/>
            <a:p>
              <a:pPr marL="12700" marR="5080">
                <a:lnSpc>
                  <a:spcPct val="111600"/>
                </a:lnSpc>
                <a:spcBef>
                  <a:spcPts val="90"/>
                </a:spcBef>
              </a:pPr>
              <a:r>
                <a:rPr lang="en-US" sz="2000" dirty="0">
                  <a:solidFill>
                    <a:schemeClr val="bg1"/>
                  </a:solidFill>
                  <a:latin typeface="Proxima Nova Rg" panose="02000506030000020004" pitchFamily="2" charset="0"/>
                  <a:ea typeface="Gotham Book" pitchFamily="2" charset="-128"/>
                </a:rPr>
                <a:t>Summary of the report, write it last. Past tense!</a:t>
              </a:r>
            </a:p>
          </p:txBody>
        </p:sp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6E4B4797-AF48-51FC-6142-90465F4AF55F}"/>
                </a:ext>
              </a:extLst>
            </p:cNvPr>
            <p:cNvSpPr/>
            <p:nvPr/>
          </p:nvSpPr>
          <p:spPr>
            <a:xfrm>
              <a:off x="6721040" y="2314841"/>
              <a:ext cx="2558992" cy="3042519"/>
            </a:xfrm>
            <a:prstGeom prst="wedgeRoundRectCallout">
              <a:avLst>
                <a:gd name="adj1" fmla="val -81186"/>
                <a:gd name="adj2" fmla="val -54090"/>
                <a:gd name="adj3" fmla="val 16667"/>
              </a:avLst>
            </a:prstGeom>
            <a:noFill/>
            <a:ln w="1270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42567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721</Words>
  <Application>Microsoft Office PowerPoint</Application>
  <PresentationFormat>Widescreen</PresentationFormat>
  <Paragraphs>131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Calibri</vt:lpstr>
      <vt:lpstr>Proxima Nova Rg</vt:lpstr>
      <vt:lpstr>Proxima Nova Lt</vt:lpstr>
      <vt:lpstr>Arial</vt:lpstr>
      <vt:lpstr>Gotham Medium</vt:lpstr>
      <vt:lpstr>Calibri Light</vt:lpstr>
      <vt:lpstr>Office Theme</vt:lpstr>
      <vt:lpstr>WRITING LAB REPORTS</vt:lpstr>
      <vt:lpstr>WHAT IS THE PURPOSE OF A TECHNICAL REPORT?</vt:lpstr>
      <vt:lpstr>OBJECTIVE OBJECTIVES</vt:lpstr>
      <vt:lpstr>WHAT FORMAT IS USED?</vt:lpstr>
      <vt:lpstr>WHAT FORMAT IS USED?</vt:lpstr>
      <vt:lpstr>WHAT FORMAT IS USED?</vt:lpstr>
      <vt:lpstr>WHAT FORMAT IS USED?</vt:lpstr>
      <vt:lpstr>WHAT FORMAT IS USED?</vt:lpstr>
      <vt:lpstr>WHAT FORMAT IS USED?</vt:lpstr>
      <vt:lpstr>PASSIVE VOICE ≠ PAST TENSE</vt:lpstr>
      <vt:lpstr>USING THE PASSIVE VOICE</vt:lpstr>
      <vt:lpstr>USING THE PASSIVE VOICE</vt:lpstr>
      <vt:lpstr>USING THE PASSIVE VOICE</vt:lpstr>
      <vt:lpstr>RESOURCES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Diya</dc:creator>
  <cp:lastModifiedBy>Peter Li</cp:lastModifiedBy>
  <cp:revision>47</cp:revision>
  <dcterms:created xsi:type="dcterms:W3CDTF">2019-06-25T23:10:16Z</dcterms:created>
  <dcterms:modified xsi:type="dcterms:W3CDTF">2023-02-13T08:10:05Z</dcterms:modified>
</cp:coreProperties>
</file>