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81" r:id="rId13"/>
    <p:sldId id="280" r:id="rId14"/>
    <p:sldId id="276" r:id="rId15"/>
    <p:sldId id="275" r:id="rId16"/>
    <p:sldId id="277" r:id="rId17"/>
    <p:sldId id="278" r:id="rId18"/>
    <p:sldId id="279" r:id="rId19"/>
    <p:sldId id="264" r:id="rId20"/>
  </p:sldIdLst>
  <p:sldSz cx="12192000" cy="6858000"/>
  <p:notesSz cx="6858000" cy="9144000"/>
  <p:embeddedFontLst>
    <p:embeddedFont>
      <p:font typeface="Gotham Medium" panose="02000604030000020004" pitchFamily="50" charset="0"/>
      <p:regular r:id="rId21"/>
    </p:embeddedFont>
    <p:embeddedFont>
      <p:font typeface="Proxima Nova Lt" panose="02000506030000020004" pitchFamily="50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MS PGothic" panose="020B0600070205080204" pitchFamily="34" charset="-128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Proxima Nova Rg" panose="020005060300000200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</a:t>
            </a:r>
            <a:r>
              <a:rPr lang="en-US" dirty="0" smtClean="0">
                <a:latin typeface="Proxima Nova Rg" panose="02000506030000020004" pitchFamily="2" charset="0"/>
              </a:rPr>
              <a:t>7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3742F8F-870C-4227-B86F-9B34D23B9C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thin dowels (0.8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thick dowels (1.1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6 bamboo skewers (30.5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3D-printed dowel connectors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Cellophane tape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Kevlar </a:t>
            </a:r>
            <a:r>
              <a:rPr lang="en-US" dirty="0" smtClean="0">
                <a:latin typeface="Proxima Nova Rg" panose="02000506030000020004" pitchFamily="2" charset="0"/>
              </a:rPr>
              <a:t>string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Fusion 360 (Remote students)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xmlns="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xmlns="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xmlns="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xmlns="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xmlns="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xmlns="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xmlns="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xmlns="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xmlns="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86464" y="3696238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xmlns="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xmlns="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xmlns="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xmlns="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xmlns="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Bitmap Image" r:id="rId4" imgW="1590897" imgH="1352381" progId="PBrush">
                  <p:embed/>
                </p:oleObj>
              </mc:Choice>
              <mc:Fallback>
                <p:oleObj name="Bitmap Image" r:id="rId4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xmlns="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Bitmap Image" r:id="rId6" imgW="2038095" imgH="1295238" progId="PBrush">
                  <p:embed/>
                </p:oleObj>
              </mc:Choice>
              <mc:Fallback>
                <p:oleObj name="Bitmap Image" r:id="rId6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C20E720-FD57-4774-8C56-F20C1DD57F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91842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 boom to obtain the highest </a:t>
            </a:r>
            <a:r>
              <a:rPr lang="en-US" dirty="0">
                <a:latin typeface="Proxima Nova Lt" panose="02000506030000020004" pitchFamily="50" charset="0"/>
              </a:rPr>
              <a:t>weighted design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/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Also consider the </a:t>
            </a:r>
            <a:r>
              <a:rPr lang="en-US" dirty="0">
                <a:latin typeface="Proxima Nova Lt" panose="02000506030000020004" pitchFamily="50" charset="0"/>
              </a:rPr>
              <a:t>basic weight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D6E47C6-7F68-41FC-930D-C72A4403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8" y="2839755"/>
            <a:ext cx="10581565" cy="890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21BA814-7743-45AD-820A-AC2E54A39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662" y="4775496"/>
            <a:ext cx="5400675" cy="828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5F92214-1350-49B3-8CD4-42B9A3B9B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855274"/>
            <a:ext cx="8219285" cy="2969174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latin typeface="Proxima Nova Lt" panose="02000506030000020004" pitchFamily="50" charset="0"/>
              </a:rPr>
              <a:t>Part </a:t>
            </a:r>
            <a:r>
              <a:rPr lang="en-US" altLang="en-US" sz="2200" b="1" dirty="0" smtClean="0">
                <a:latin typeface="Proxima Nova Lt" panose="02000506030000020004" pitchFamily="50" charset="0"/>
              </a:rPr>
              <a:t>1 </a:t>
            </a:r>
            <a:r>
              <a:rPr lang="en-US" altLang="en-US" sz="2200" b="1" dirty="0" smtClean="0">
                <a:solidFill>
                  <a:srgbClr val="FF0000"/>
                </a:solidFill>
                <a:latin typeface="Proxima Nova Lt" panose="02000506030000020004" pitchFamily="50" charset="0"/>
              </a:rPr>
              <a:t>(Hybrid) </a:t>
            </a:r>
            <a:r>
              <a:rPr lang="en-US" altLang="en-US" sz="2200" dirty="0" smtClean="0">
                <a:latin typeface="Proxima Nova Lt" panose="02000506030000020004" pitchFamily="50" charset="0"/>
              </a:rPr>
              <a:t>: </a:t>
            </a:r>
            <a:r>
              <a:rPr lang="en-US" altLang="en-US" sz="2200" dirty="0" smtClean="0">
                <a:latin typeface="Proxima Nova Rg" panose="02000506030000020004" pitchFamily="2" charset="0"/>
              </a:rPr>
              <a:t>Design and construct the boom</a:t>
            </a:r>
            <a:endParaRPr lang="en-US" altLang="en-US" sz="2200" dirty="0">
              <a:latin typeface="Proxima Nova Rg" panose="02000506030000020004" pitchFamily="2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latin typeface="Proxima Nova Rg" panose="02000506030000020004" pitchFamily="2" charset="0"/>
              </a:rPr>
              <a:t>Assess materials to design the boom (In-Peron &amp; Remote)</a:t>
            </a:r>
          </a:p>
          <a:p>
            <a:pPr marL="800100" lvl="1" indent="-342900" algn="l">
              <a:lnSpc>
                <a:spcPct val="100000"/>
              </a:lnSpc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latin typeface="Proxima Nova Rg" panose="02000506030000020004" pitchFamily="2" charset="0"/>
              </a:rPr>
              <a:t>Construct and test the boom (In-Person)</a:t>
            </a:r>
          </a:p>
          <a:p>
            <a:pPr marL="342900" indent="-342900" algn="l">
              <a:lnSpc>
                <a:spcPct val="100000"/>
              </a:lnSpc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latin typeface="Proxima Nova Lt" panose="02000506030000020004" pitchFamily="50" charset="0"/>
              </a:rPr>
              <a:t>Part 2 </a:t>
            </a:r>
            <a:r>
              <a:rPr lang="en-US" sz="2200" b="1" dirty="0" smtClean="0">
                <a:solidFill>
                  <a:srgbClr val="FF0000"/>
                </a:solidFill>
                <a:latin typeface="Proxima Nova Lt" panose="02000506030000020004" pitchFamily="50" charset="0"/>
              </a:rPr>
              <a:t>(Remote) </a:t>
            </a:r>
            <a:r>
              <a:rPr lang="en-US" sz="2200" dirty="0" smtClean="0">
                <a:latin typeface="Proxima Nova Lt" panose="02000506030000020004" pitchFamily="50" charset="0"/>
              </a:rPr>
              <a:t>: </a:t>
            </a:r>
            <a:r>
              <a:rPr lang="en-US" altLang="en-US" sz="2200" dirty="0" smtClean="0">
                <a:latin typeface="Proxima Nova Rg" panose="02000506030000020004" pitchFamily="2" charset="0"/>
              </a:rPr>
              <a:t>Virtual Boom Analysis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Proxima Nova Lt" panose="02000506030000020004" pitchFamily="50" charset="0"/>
              </a:rPr>
              <a:t>Part 3 </a:t>
            </a:r>
            <a:r>
              <a:rPr lang="en-US" sz="2200" b="1" dirty="0" smtClean="0">
                <a:solidFill>
                  <a:srgbClr val="FF0000"/>
                </a:solidFill>
                <a:latin typeface="Proxima Nova Lt" panose="02000506030000020004" pitchFamily="50" charset="0"/>
              </a:rPr>
              <a:t>(In-Person) </a:t>
            </a:r>
            <a:r>
              <a:rPr lang="en-US" sz="2200" b="1" dirty="0" smtClean="0">
                <a:latin typeface="Proxima Nova Lt" panose="02000506030000020004" pitchFamily="50" charset="0"/>
              </a:rPr>
              <a:t>: </a:t>
            </a:r>
            <a:r>
              <a:rPr lang="en-US" sz="2200" dirty="0" smtClean="0">
                <a:latin typeface="Proxima Nova Rg" panose="02000506030000020004" charset="0"/>
              </a:rPr>
              <a:t>Competition</a:t>
            </a:r>
            <a:endParaRPr lang="en-US" sz="2200" b="1" dirty="0">
              <a:latin typeface="Proxima Nova Lt" panose="02000506030000020004" pitchFamily="50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sz="2200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sz="22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5F92214-1350-49B3-8CD4-42B9A3B9B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2491468"/>
            <a:ext cx="9107928" cy="2969174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200" dirty="0" smtClean="0">
                <a:solidFill>
                  <a:srgbClr val="FF0000"/>
                </a:solidFill>
                <a:latin typeface="Proxima Nova Rg" panose="02000506030000020004" charset="0"/>
              </a:rPr>
              <a:t>Only remote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charset="0"/>
              </a:rPr>
              <a:t>students will complete </a:t>
            </a:r>
            <a:r>
              <a:rPr lang="en-US" sz="2200" dirty="0" smtClean="0">
                <a:solidFill>
                  <a:srgbClr val="FF0000"/>
                </a:solidFill>
                <a:latin typeface="Proxima Nova Rg" panose="02000506030000020004" charset="0"/>
              </a:rPr>
              <a:t>the Virtual Boom Analysis procedure: </a:t>
            </a:r>
            <a:endParaRPr lang="en-US" sz="2200" b="1" dirty="0" smtClean="0">
              <a:latin typeface="Proxima Nova Rg" panose="0200050603000002000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Proxima Nova Rg" panose="02000506030000020004" charset="0"/>
              </a:rPr>
              <a:t>Analyze </a:t>
            </a:r>
            <a:r>
              <a:rPr lang="en-US" sz="2200" dirty="0">
                <a:latin typeface="Proxima Nova Rg" panose="02000506030000020004" charset="0"/>
              </a:rPr>
              <a:t>a pre-made boom simulation on Fusion 360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charset="0"/>
              </a:rPr>
              <a:t>Find the </a:t>
            </a:r>
            <a:r>
              <a:rPr lang="en-US" sz="2200" dirty="0" smtClean="0">
                <a:latin typeface="Proxima Nova Rg" panose="02000506030000020004" charset="0"/>
              </a:rPr>
              <a:t>Weight  Ratio &amp; </a:t>
            </a:r>
            <a:r>
              <a:rPr lang="en-US" sz="2200" dirty="0" smtClean="0">
                <a:latin typeface="Proxima Nova Rg" panose="02000506030000020004" charset="0"/>
              </a:rPr>
              <a:t>Design </a:t>
            </a:r>
            <a:r>
              <a:rPr lang="en-US" sz="2200" dirty="0">
                <a:latin typeface="Proxima Nova Rg" panose="02000506030000020004" charset="0"/>
              </a:rPr>
              <a:t>Ratio for the simulated boom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charset="0"/>
              </a:rPr>
              <a:t>Analyze how the boom </a:t>
            </a:r>
            <a:r>
              <a:rPr lang="en-US" sz="2200" dirty="0" smtClean="0">
                <a:latin typeface="Proxima Nova Rg" panose="02000506030000020004" charset="0"/>
              </a:rPr>
              <a:t>deflects and the forces applied on the boom</a:t>
            </a:r>
            <a:endParaRPr lang="en-US" sz="2200" dirty="0">
              <a:latin typeface="Proxima Nova Rg" panose="0200050603000002000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charset="0"/>
              </a:rPr>
              <a:t>Use </a:t>
            </a:r>
            <a:r>
              <a:rPr lang="en-US" sz="2200" dirty="0" smtClean="0">
                <a:latin typeface="Proxima Nova Rg" panose="02000506030000020004" charset="0"/>
              </a:rPr>
              <a:t>the analyzed information to improve the </a:t>
            </a:r>
            <a:r>
              <a:rPr lang="en-US" sz="2200" dirty="0">
                <a:latin typeface="Proxima Nova Rg" panose="02000506030000020004" charset="0"/>
              </a:rPr>
              <a:t>in-person </a:t>
            </a:r>
            <a:r>
              <a:rPr lang="en-US" sz="2200" dirty="0" smtClean="0">
                <a:latin typeface="Proxima Nova Rg" panose="02000506030000020004" charset="0"/>
              </a:rPr>
              <a:t>boom design</a:t>
            </a:r>
            <a:endParaRPr lang="en-US" sz="2200" dirty="0">
              <a:latin typeface="Proxima Nova Rg" panose="0200050603000002000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sz="2200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sz="22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5F92214-1350-49B3-8CD4-42B9A3B9B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4098" name="Picture 2" descr="Fusion 360: Core Skills Learning Path | Pluralsight">
            <a:extLst>
              <a:ext uri="{FF2B5EF4-FFF2-40B4-BE49-F238E27FC236}">
                <a16:creationId xmlns:a16="http://schemas.microsoft.com/office/drawing/2014/main" xmlns="" id="{34091F5A-50CC-4690-BB9F-A82629B3B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387" y="1945994"/>
            <a:ext cx="3573613" cy="35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5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6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xmlns="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484837"/>
              </p:ext>
            </p:extLst>
          </p:nvPr>
        </p:nvGraphicFramePr>
        <p:xfrm>
          <a:off x="2162513" y="1966802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Bitmap Image" r:id="rId4" imgW="3104623" imgH="1628690" progId="PBrush">
                  <p:embed/>
                </p:oleObj>
              </mc:Choice>
              <mc:Fallback>
                <p:oleObj name="Bitmap Image" r:id="rId4" imgW="3104623" imgH="1628690" progId="PBrush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3" y="1966802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A35D8E2-276B-4964-8A41-5C165C1EE920}"/>
              </a:ext>
            </a:extLst>
          </p:cNvPr>
          <p:cNvSpPr/>
          <p:nvPr/>
        </p:nvSpPr>
        <p:spPr>
          <a:xfrm>
            <a:off x="2744738" y="5694565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Setup for Competition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542E883-F6C6-4EB5-A6CC-BD83232CD5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in less than two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touch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horizontally</a:t>
            </a:r>
            <a:r>
              <a:rPr lang="en-US" b="1" dirty="0">
                <a:solidFill>
                  <a:srgbClr val="FF0000"/>
                </a:solidFill>
                <a:latin typeface="Proxima Nova Rg" panose="02000506030000020004" pitchFamily="2" charset="0"/>
              </a:rPr>
              <a:t> </a:t>
            </a:r>
            <a:r>
              <a:rPr lang="en-US" dirty="0">
                <a:latin typeface="Proxima Nova Rg" panose="02000506030000020004" pitchFamily="2" charset="0"/>
              </a:rPr>
              <a:t>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BD4BE4C-C7E5-4277-9C9F-FCB2FB5B9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 sketch of your design and get a TA to sign off on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Anchor time will be timed from when the TA says “go” to when </a:t>
            </a: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all hands </a:t>
            </a:r>
            <a:b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</a:b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are off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a holder for the weights at the end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weights in the holder until the boom deflects 20 cm or fails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Values will be entered into a competition scoresheet which will be available on the EG1003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FE2A65D-2264-4818-B7CE-A2156CFB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I</a:t>
            </a:r>
            <a:r>
              <a:rPr lang="en-US" b="1" dirty="0" smtClean="0">
                <a:latin typeface="Proxima Nova Lt" panose="02000506030000020004" pitchFamily="50" charset="0"/>
              </a:rPr>
              <a:t>ndividual </a:t>
            </a:r>
            <a:r>
              <a:rPr lang="en-US" b="1" dirty="0">
                <a:latin typeface="Proxima Nova Lt" panose="02000506030000020004" pitchFamily="50" charset="0"/>
              </a:rPr>
              <a:t>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Include pictures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</a:t>
            </a:r>
            <a:r>
              <a:rPr lang="en-US" sz="2400" dirty="0" smtClean="0">
                <a:latin typeface="Proxima Nova Rg" panose="02000506030000020004" pitchFamily="2" charset="0"/>
              </a:rPr>
              <a:t>8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41016A0-4D5A-4795-A207-615F8BDB4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72" y="1969227"/>
            <a:ext cx="4334321" cy="24873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AF1F955-4E61-43E6-B741-E744F683F334}"/>
              </a:ext>
            </a:extLst>
          </p:cNvPr>
          <p:cNvSpPr/>
          <p:nvPr/>
        </p:nvSpPr>
        <p:spPr>
          <a:xfrm>
            <a:off x="7402285" y="2792186"/>
            <a:ext cx="4225608" cy="1284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12E697F-471F-4866-907B-34DE978B77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Think safety! Be careful not to poke classmates with the dowels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dowels need to be sawed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Return the dowel connectors</a:t>
            </a:r>
            <a:r>
              <a:rPr lang="en-US" dirty="0">
                <a:latin typeface="Proxima Nova Rg" panose="02000506030000020004" pitchFamily="2" charset="0"/>
              </a:rPr>
              <a:t> – do not throw them away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0294632-3F0A-4EDF-902C-B070751E8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4EA50AE-1864-4E6A-85F8-012AF785D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xmlns="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CC67495-999E-4014-A420-12E3A54C23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A1F7CAB-41C8-40AF-B8C1-9EE6B42AE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xmlns="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6D38B8F-B2B2-4C53-9886-E5BC6481E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xmlns="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xmlns="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Equation" r:id="rId4" imgW="114151" imgH="215619" progId="Equation.3">
                    <p:embed/>
                  </p:oleObj>
                </mc:Choice>
                <mc:Fallback>
                  <p:oleObj name="Equation" r:id="rId4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xmlns="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xmlns="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xmlns="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xmlns="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xmlns="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xmlns="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xmlns="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xmlns="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xmlns="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xmlns="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xmlns="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xmlns="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xmlns="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xmlns="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xmlns="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xmlns="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xmlns="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xmlns="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775BCF6-DBA9-405B-9A8F-91F9A67EC6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xmlns="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xmlns="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xmlns="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xmlns="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xmlns="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xmlns="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xmlns="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xmlns="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xmlns="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xmlns="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xmlns="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xmlns="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xmlns="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xmlns="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xmlns="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xmlns="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xmlns="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xmlns="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xmlns="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xmlns="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xmlns="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xmlns="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xmlns="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xmlns="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E5F24E1-E427-436A-8C6C-9E399909D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xmlns="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xmlns="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xmlns="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xmlns="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xmlns="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xmlns="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xmlns="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xmlns="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xmlns="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xmlns="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xmlns="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xmlns="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xmlns="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xmlns="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xmlns="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xmlns="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xmlns="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xmlns="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xmlns="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xmlns="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xmlns="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xmlns="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xmlns="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xmlns="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49F953A-C1EA-4E07-84E8-EE0BBCE122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xmlns="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xmlns="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xmlns="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xmlns="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xmlns="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xmlns="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xmlns="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xmlns="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xmlns="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xmlns="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xmlns="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xmlns="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xmlns="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xmlns="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xmlns="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xmlns="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xmlns="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xmlns="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xmlns="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xmlns="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xmlns="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xmlns="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xmlns="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xmlns="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xmlns="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xmlns="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F4A74B8-FB3B-49AB-8C2A-95E091B61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962" y="1794430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017530" y="2185435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xmlns="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xmlns="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xmlns="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xmlns="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xmlns="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xmlns="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xmlns="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xmlns="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xmlns="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704659" y="3197437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xmlns="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xmlns="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xmlns="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xmlns="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xmlns="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xmlns="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xmlns="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xmlns="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xmlns="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826142" y="4244522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xmlns="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xmlns="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xmlns="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xmlns="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xmlns="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xmlns="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xmlns="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xmlns="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xmlns="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475498" y="5022440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xmlns="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xmlns="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xmlns="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xmlns="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xmlns="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xmlns="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xmlns="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xmlns="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xmlns="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xmlns="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xmlns="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F9746C3-3DED-4DFE-A4AB-E96C72056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793</Words>
  <Application>Microsoft Office PowerPoint</Application>
  <PresentationFormat>Widescreen</PresentationFormat>
  <Paragraphs>163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Gotham Medium</vt:lpstr>
      <vt:lpstr>Proxima Nova Lt</vt:lpstr>
      <vt:lpstr>Calibri</vt:lpstr>
      <vt:lpstr>Cambria Math</vt:lpstr>
      <vt:lpstr>Symbol</vt:lpstr>
      <vt:lpstr>MS PGothic</vt:lpstr>
      <vt:lpstr>Calibri Light</vt:lpstr>
      <vt:lpstr>Proxima Nova Rg</vt:lpstr>
      <vt:lpstr>Arial</vt:lpstr>
      <vt:lpstr>Office Theme</vt:lpstr>
      <vt:lpstr>Equation</vt:lpstr>
      <vt:lpstr>Bitmap Image</vt:lpstr>
      <vt:lpstr>BOOM CONSTRUCTION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55</cp:revision>
  <dcterms:created xsi:type="dcterms:W3CDTF">2019-06-25T23:10:16Z</dcterms:created>
  <dcterms:modified xsi:type="dcterms:W3CDTF">2020-10-14T10:19:07Z</dcterms:modified>
</cp:coreProperties>
</file>