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81" r:id="rId13"/>
    <p:sldId id="280" r:id="rId14"/>
    <p:sldId id="276" r:id="rId15"/>
    <p:sldId id="275" r:id="rId16"/>
    <p:sldId id="277" r:id="rId17"/>
    <p:sldId id="278" r:id="rId18"/>
    <p:sldId id="279" r:id="rId19"/>
    <p:sldId id="264" r:id="rId20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mbria Math" panose="02040503050406030204" pitchFamily="18" charset="0"/>
      <p:regular r:id="rId27"/>
    </p:embeddedFont>
    <p:embeddedFont>
      <p:font typeface="Gotham Medium" panose="02000604030000020004" pitchFamily="50" charset="0"/>
      <p:regular r:id="rId28"/>
      <p:italic r:id="rId29"/>
    </p:embeddedFont>
    <p:embeddedFont>
      <p:font typeface="Proxima Nova Lt" panose="02000506030000020004" pitchFamily="2" charset="0"/>
      <p:regular r:id="rId30"/>
      <p:bold r:id="rId31"/>
    </p:embeddedFont>
    <p:embeddedFont>
      <p:font typeface="Proxima Nova Rg" panose="02000506030000020004" pitchFamily="2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BOOM CONSTRUCTION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742F8F-870C-4227-B86F-9B34D23B9C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 thin dowels (0.8 cm dia. x 122 cm)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 thick dowels (1.1 cm dia. x 122 cm)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6 bamboo skewers (30.5 cm)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3D-printed dowel connectors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Cellophane tape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Kevlar string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Fusion 360 (Remote students)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90BAA16A-6DF3-49D9-B8AB-299FEF390ACB}"/>
              </a:ext>
            </a:extLst>
          </p:cNvPr>
          <p:cNvSpPr>
            <a:spLocks noChangeArrowheads="1"/>
          </p:cNvSpPr>
          <p:nvPr/>
        </p:nvSpPr>
        <p:spPr bwMode="auto">
          <a:xfrm rot="20476333">
            <a:off x="8542804" y="2267295"/>
            <a:ext cx="1252537" cy="1933575"/>
          </a:xfrm>
          <a:prstGeom prst="cube">
            <a:avLst>
              <a:gd name="adj" fmla="val 4574"/>
            </a:avLst>
          </a:prstGeom>
          <a:solidFill>
            <a:srgbClr val="F8F8F8"/>
          </a:solidFill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" name="Group 19">
            <a:extLst>
              <a:ext uri="{FF2B5EF4-FFF2-40B4-BE49-F238E27FC236}">
                <a16:creationId xmlns:a16="http://schemas.microsoft.com/office/drawing/2014/main" id="{C0AFDC06-30D8-4E05-814B-71CEA996C7AB}"/>
              </a:ext>
            </a:extLst>
          </p:cNvPr>
          <p:cNvGrpSpPr>
            <a:grpSpLocks/>
          </p:cNvGrpSpPr>
          <p:nvPr/>
        </p:nvGrpSpPr>
        <p:grpSpPr bwMode="auto">
          <a:xfrm>
            <a:off x="8596447" y="2775697"/>
            <a:ext cx="1981200" cy="1393825"/>
            <a:chOff x="4320" y="1392"/>
            <a:chExt cx="1248" cy="878"/>
          </a:xfrm>
        </p:grpSpPr>
        <p:sp>
          <p:nvSpPr>
            <p:cNvPr id="14" name="AutoShape 20">
              <a:extLst>
                <a:ext uri="{FF2B5EF4-FFF2-40B4-BE49-F238E27FC236}">
                  <a16:creationId xmlns:a16="http://schemas.microsoft.com/office/drawing/2014/main" id="{DFBD29AF-33A1-418C-B15F-24AA0A63F2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413325">
              <a:off x="4924" y="2171"/>
              <a:ext cx="458" cy="99"/>
            </a:xfrm>
            <a:prstGeom prst="flowChartManualOperation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AutoShape 21">
              <a:extLst>
                <a:ext uri="{FF2B5EF4-FFF2-40B4-BE49-F238E27FC236}">
                  <a16:creationId xmlns:a16="http://schemas.microsoft.com/office/drawing/2014/main" id="{C12512AD-C135-4B1A-AF13-2E0C426E00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174097">
              <a:off x="5296" y="1492"/>
              <a:ext cx="272" cy="69"/>
            </a:xfrm>
            <a:prstGeom prst="flowChartManualOperation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74AC30AB-0A0A-40F5-8F6D-140E3EC357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23762">
              <a:off x="5157" y="1536"/>
              <a:ext cx="273" cy="691"/>
            </a:xfrm>
            <a:prstGeom prst="rect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B9E689C9-0968-4F50-AFEB-67C2D9BE31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3466">
              <a:off x="5376" y="1440"/>
              <a:ext cx="182" cy="57"/>
            </a:xfrm>
            <a:prstGeom prst="rect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8" name="AutoShape 24">
              <a:extLst>
                <a:ext uri="{FF2B5EF4-FFF2-40B4-BE49-F238E27FC236}">
                  <a16:creationId xmlns:a16="http://schemas.microsoft.com/office/drawing/2014/main" id="{BB265002-503F-4D59-9CFF-2B6DBE3BAF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705" y="1545"/>
              <a:ext cx="167" cy="311"/>
            </a:xfrm>
            <a:prstGeom prst="curvedConnector3">
              <a:avLst>
                <a:gd name="adj1" fmla="val -115282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" name="AutoShape 25">
              <a:extLst>
                <a:ext uri="{FF2B5EF4-FFF2-40B4-BE49-F238E27FC236}">
                  <a16:creationId xmlns:a16="http://schemas.microsoft.com/office/drawing/2014/main" id="{1DD1F732-02BF-4051-B9BE-E815C31652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393" y="1319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" name="AutoShape 26">
              <a:extLst>
                <a:ext uri="{FF2B5EF4-FFF2-40B4-BE49-F238E27FC236}">
                  <a16:creationId xmlns:a16="http://schemas.microsoft.com/office/drawing/2014/main" id="{486CBD5B-8D9D-46CA-8239-0ACD8D4146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992" y="1583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B3369F-DDAA-47AA-9D70-F99D252F5F6F}"/>
              </a:ext>
            </a:extLst>
          </p:cNvPr>
          <p:cNvGrpSpPr>
            <a:grpSpLocks/>
          </p:cNvGrpSpPr>
          <p:nvPr/>
        </p:nvGrpSpPr>
        <p:grpSpPr bwMode="auto">
          <a:xfrm rot="17969594" flipV="1">
            <a:off x="6786464" y="3696238"/>
            <a:ext cx="5006975" cy="74613"/>
            <a:chOff x="1008" y="3504"/>
            <a:chExt cx="4560" cy="4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3425C1C-3134-40BE-86C4-ED328848D8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392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9F7762F-D0C7-464F-AA67-1395D7899E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3651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A2E99DF-F156-4F11-A806-C67A9EFE53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50747">
              <a:off x="1008" y="3504"/>
              <a:ext cx="48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5" name="Group 9">
            <a:extLst>
              <a:ext uri="{FF2B5EF4-FFF2-40B4-BE49-F238E27FC236}">
                <a16:creationId xmlns:a16="http://schemas.microsoft.com/office/drawing/2014/main" id="{0567B6B8-E5E7-4DB4-B8F5-23F34AD4C2DE}"/>
              </a:ext>
            </a:extLst>
          </p:cNvPr>
          <p:cNvGrpSpPr>
            <a:grpSpLocks/>
          </p:cNvGrpSpPr>
          <p:nvPr/>
        </p:nvGrpSpPr>
        <p:grpSpPr bwMode="auto">
          <a:xfrm rot="1812581">
            <a:off x="7045052" y="4033854"/>
            <a:ext cx="4068763" cy="609600"/>
            <a:chOff x="1008" y="3168"/>
            <a:chExt cx="4603" cy="527"/>
          </a:xfrm>
        </p:grpSpPr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04A2FF99-875F-47EC-A60A-AD64E434DC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59732">
              <a:off x="1051" y="3599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11">
              <a:extLst>
                <a:ext uri="{FF2B5EF4-FFF2-40B4-BE49-F238E27FC236}">
                  <a16:creationId xmlns:a16="http://schemas.microsoft.com/office/drawing/2014/main" id="{E5D45730-F822-4492-862A-A9CFCC445B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081">
              <a:off x="1008" y="3552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Oval 12">
              <a:extLst>
                <a:ext uri="{FF2B5EF4-FFF2-40B4-BE49-F238E27FC236}">
                  <a16:creationId xmlns:a16="http://schemas.microsoft.com/office/drawing/2014/main" id="{A5D5B578-5B7B-4E94-BDAA-3DEEF08456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543847">
              <a:off x="1032" y="3192"/>
              <a:ext cx="96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aphicFrame>
        <p:nvGraphicFramePr>
          <p:cNvPr id="29" name="Object 29">
            <a:extLst>
              <a:ext uri="{FF2B5EF4-FFF2-40B4-BE49-F238E27FC236}">
                <a16:creationId xmlns:a16="http://schemas.microsoft.com/office/drawing/2014/main" id="{9B1412BE-ACFC-494B-8C7B-613C092759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54417"/>
              </p:ext>
            </p:extLst>
          </p:nvPr>
        </p:nvGraphicFramePr>
        <p:xfrm>
          <a:off x="7501906" y="3444926"/>
          <a:ext cx="12795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1590897" imgH="1352381" progId="PBrush">
                  <p:embed/>
                </p:oleObj>
              </mc:Choice>
              <mc:Fallback>
                <p:oleObj name="Bitmap Image" r:id="rId3" imgW="1590897" imgH="1352381" progId="PBrush">
                  <p:embed/>
                  <p:pic>
                    <p:nvPicPr>
                      <p:cNvPr id="1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1906" y="3444926"/>
                        <a:ext cx="1279525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8">
            <a:extLst>
              <a:ext uri="{FF2B5EF4-FFF2-40B4-BE49-F238E27FC236}">
                <a16:creationId xmlns:a16="http://schemas.microsoft.com/office/drawing/2014/main" id="{5CD944C3-2A00-477B-9FD7-5B7F0FC465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14917"/>
              </p:ext>
            </p:extLst>
          </p:nvPr>
        </p:nvGraphicFramePr>
        <p:xfrm>
          <a:off x="8831283" y="3733545"/>
          <a:ext cx="1852612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2038095" imgH="1295238" progId="PBrush">
                  <p:embed/>
                </p:oleObj>
              </mc:Choice>
              <mc:Fallback>
                <p:oleObj name="Bitmap Image" r:id="rId5" imgW="2038095" imgH="1295238" progId="PBrush">
                  <p:embed/>
                  <p:pic>
                    <p:nvPicPr>
                      <p:cNvPr id="1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1283" y="3733545"/>
                        <a:ext cx="1852612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20E720-FD57-4774-8C56-F20C1DD57F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71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291842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a boom to obtain the highest </a:t>
            </a:r>
            <a:r>
              <a:rPr lang="en-US" dirty="0">
                <a:latin typeface="Proxima Nova Lt" panose="02000506030000020004" pitchFamily="50" charset="0"/>
              </a:rPr>
              <a:t>weighted design ratio</a:t>
            </a:r>
            <a:r>
              <a:rPr lang="en-US" dirty="0">
                <a:latin typeface="Proxima Nova Rg" panose="02000506030000020004" pitchFamily="2" charset="0"/>
              </a:rPr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algn="l"/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Also consider the </a:t>
            </a:r>
            <a:r>
              <a:rPr lang="en-US" dirty="0">
                <a:latin typeface="Proxima Nova Lt" panose="02000506030000020004" pitchFamily="50" charset="0"/>
              </a:rPr>
              <a:t>basic weight ratio</a:t>
            </a:r>
            <a:r>
              <a:rPr lang="en-US" dirty="0">
                <a:latin typeface="Proxima Nova Rg" panose="02000506030000020004" pitchFamily="2" charset="0"/>
              </a:rPr>
              <a:t>:</a:t>
            </a:r>
          </a:p>
          <a:p>
            <a:pPr algn="l"/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D6E47C6-7F68-41FC-930D-C72A44033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68" y="2839755"/>
            <a:ext cx="10581565" cy="8909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21BA814-7743-45AD-820A-AC2E54A39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662" y="4775496"/>
            <a:ext cx="5400675" cy="82867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F92214-1350-49B3-8CD4-42B9A3B9B3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48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855274"/>
            <a:ext cx="8219285" cy="2969174"/>
          </a:xfrm>
        </p:spPr>
        <p:txBody>
          <a:bodyPr anchor="t">
            <a:noAutofit/>
          </a:bodyPr>
          <a:lstStyle/>
          <a:p>
            <a:pPr marL="342900" indent="-342900" algn="l">
              <a:lnSpc>
                <a:spcPct val="100000"/>
              </a:lnSpc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>
                <a:latin typeface="Proxima Nova Lt" panose="02000506030000020004" pitchFamily="50" charset="0"/>
              </a:rPr>
              <a:t>Part 1 </a:t>
            </a:r>
            <a:r>
              <a:rPr lang="en-US" altLang="en-US" sz="2200" b="1" dirty="0">
                <a:solidFill>
                  <a:srgbClr val="FF0000"/>
                </a:solidFill>
                <a:latin typeface="Proxima Nova Lt" panose="02000506030000020004" pitchFamily="50" charset="0"/>
              </a:rPr>
              <a:t>(Hybrid) </a:t>
            </a:r>
            <a:r>
              <a:rPr lang="en-US" altLang="en-US" sz="2200" dirty="0">
                <a:latin typeface="Proxima Nova Lt" panose="02000506030000020004" pitchFamily="50" charset="0"/>
              </a:rPr>
              <a:t>: </a:t>
            </a:r>
            <a:r>
              <a:rPr lang="en-US" altLang="en-US" sz="2200" dirty="0">
                <a:latin typeface="Proxima Nova Rg" panose="02000506030000020004" pitchFamily="2" charset="0"/>
              </a:rPr>
              <a:t>Design and construct the boom</a:t>
            </a:r>
          </a:p>
          <a:p>
            <a:pPr marL="800100" lvl="1" indent="-342900" algn="l">
              <a:lnSpc>
                <a:spcPct val="100000"/>
              </a:lnSpc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Proxima Nova Rg" panose="02000506030000020004" pitchFamily="2" charset="0"/>
              </a:rPr>
              <a:t>Assess materials to design the boom </a:t>
            </a:r>
            <a:r>
              <a:rPr lang="en-US" altLang="en-US" sz="2200">
                <a:latin typeface="Proxima Nova Rg" panose="02000506030000020004" pitchFamily="2" charset="0"/>
              </a:rPr>
              <a:t>(In-Person </a:t>
            </a:r>
            <a:r>
              <a:rPr lang="en-US" altLang="en-US" sz="2200" dirty="0">
                <a:latin typeface="Proxima Nova Rg" panose="02000506030000020004" pitchFamily="2" charset="0"/>
              </a:rPr>
              <a:t>&amp; Remote)</a:t>
            </a:r>
          </a:p>
          <a:p>
            <a:pPr marL="800100" lvl="1" indent="-342900" algn="l">
              <a:lnSpc>
                <a:spcPct val="100000"/>
              </a:lnSpc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Proxima Nova Rg" panose="02000506030000020004" pitchFamily="2" charset="0"/>
              </a:rPr>
              <a:t>Construct and test the boom (In-Person)</a:t>
            </a:r>
          </a:p>
          <a:p>
            <a:pPr marL="342900" indent="-342900" algn="l">
              <a:lnSpc>
                <a:spcPct val="100000"/>
              </a:lnSpc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latin typeface="Proxima Nova Lt" panose="02000506030000020004" pitchFamily="50" charset="0"/>
              </a:rPr>
              <a:t>Part 2 </a:t>
            </a:r>
            <a:r>
              <a:rPr lang="en-US" sz="2200" b="1" dirty="0">
                <a:solidFill>
                  <a:srgbClr val="FF0000"/>
                </a:solidFill>
                <a:latin typeface="Proxima Nova Lt" panose="02000506030000020004" pitchFamily="50" charset="0"/>
              </a:rPr>
              <a:t>(Remote) </a:t>
            </a:r>
            <a:r>
              <a:rPr lang="en-US" sz="2200" dirty="0">
                <a:latin typeface="Proxima Nova Lt" panose="02000506030000020004" pitchFamily="50" charset="0"/>
              </a:rPr>
              <a:t>: </a:t>
            </a:r>
            <a:r>
              <a:rPr lang="en-US" altLang="en-US" sz="2200" dirty="0">
                <a:latin typeface="Proxima Nova Rg" panose="02000506030000020004" pitchFamily="2" charset="0"/>
              </a:rPr>
              <a:t>Virtual Boom Analysis and construction</a:t>
            </a:r>
          </a:p>
          <a:p>
            <a:pPr marL="800100" lvl="1" indent="-342900" algn="l">
              <a:lnSpc>
                <a:spcPct val="100000"/>
              </a:lnSpc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Proxima Nova Rg" panose="02000506030000020004" charset="0"/>
              </a:rPr>
              <a:t>Analyze a pre-made boom simulation on Fusion 360</a:t>
            </a:r>
          </a:p>
          <a:p>
            <a:pPr marL="800100" lvl="1" indent="-342900" algn="l">
              <a:lnSpc>
                <a:spcPct val="100000"/>
              </a:lnSpc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Proxima Nova Rg" panose="02000506030000020004" pitchFamily="2" charset="0"/>
              </a:rPr>
              <a:t>Construct the designed boom in Fusion 360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Proxima Nova Lt" panose="02000506030000020004" pitchFamily="50" charset="0"/>
              </a:rPr>
              <a:t>Part 3 </a:t>
            </a:r>
            <a:r>
              <a:rPr lang="en-US" sz="2200" b="1" dirty="0">
                <a:solidFill>
                  <a:srgbClr val="FF0000"/>
                </a:solidFill>
                <a:latin typeface="Proxima Nova Lt" panose="02000506030000020004" pitchFamily="50" charset="0"/>
              </a:rPr>
              <a:t>(In-Person) </a:t>
            </a:r>
            <a:r>
              <a:rPr lang="en-US" sz="2200" b="1" dirty="0">
                <a:latin typeface="Proxima Nova Lt" panose="02000506030000020004" pitchFamily="50" charset="0"/>
              </a:rPr>
              <a:t>: </a:t>
            </a:r>
            <a:r>
              <a:rPr lang="en-US" sz="2200" dirty="0">
                <a:latin typeface="Proxima Nova Rg" panose="02000506030000020004" charset="0"/>
              </a:rPr>
              <a:t>Competition</a:t>
            </a:r>
            <a:endParaRPr lang="en-US" sz="2200" b="1" dirty="0">
              <a:latin typeface="Proxima Nova Lt" panose="02000506030000020004" pitchFamily="50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Proxima Nova Rg" panose="02000506030000020004" pitchFamily="2" charset="0"/>
            </a:endParaRPr>
          </a:p>
          <a:p>
            <a:pPr algn="l">
              <a:lnSpc>
                <a:spcPct val="100000"/>
              </a:lnSpc>
            </a:pPr>
            <a:endParaRPr lang="en-US" sz="2200" dirty="0">
              <a:latin typeface="Proxima Nova Rg" panose="02000506030000020004" pitchFamily="2" charset="0"/>
            </a:endParaRPr>
          </a:p>
          <a:p>
            <a:pPr algn="l">
              <a:lnSpc>
                <a:spcPct val="100000"/>
              </a:lnSpc>
            </a:pPr>
            <a:endParaRPr lang="en-US" sz="22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F92214-1350-49B3-8CD4-42B9A3B9B3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56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6" y="2491468"/>
            <a:ext cx="9107928" cy="2969174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200" dirty="0">
                <a:solidFill>
                  <a:srgbClr val="FF0000"/>
                </a:solidFill>
                <a:latin typeface="Proxima Nova Rg" panose="02000506030000020004" charset="0"/>
              </a:rPr>
              <a:t>Only remote students will complete the Virtual Boom Analysis procedure: </a:t>
            </a:r>
            <a:endParaRPr lang="en-US" sz="2200" b="1" dirty="0">
              <a:latin typeface="Proxima Nova Rg" panose="0200050603000002000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charset="0"/>
              </a:rPr>
              <a:t>Analyze a pre-made boom simulation on Fusion 360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charset="0"/>
              </a:rPr>
              <a:t>Find the Weight  Ratio &amp; Design Ratio for the simulated boom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charset="0"/>
              </a:rPr>
              <a:t>Analyze how the boom deflects and the forces applied on the boom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charset="0"/>
              </a:rPr>
              <a:t>Use the analyzed information to improve the in-person boom design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Proxima Nova Rg" panose="02000506030000020004" pitchFamily="2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Proxima Nova Rg" panose="02000506030000020004" pitchFamily="2" charset="0"/>
            </a:endParaRPr>
          </a:p>
          <a:p>
            <a:pPr algn="l">
              <a:lnSpc>
                <a:spcPct val="100000"/>
              </a:lnSpc>
            </a:pPr>
            <a:endParaRPr lang="en-US" sz="2200" dirty="0">
              <a:latin typeface="Proxima Nova Rg" panose="02000506030000020004" pitchFamily="2" charset="0"/>
            </a:endParaRPr>
          </a:p>
          <a:p>
            <a:pPr algn="l">
              <a:lnSpc>
                <a:spcPct val="100000"/>
              </a:lnSpc>
            </a:pPr>
            <a:endParaRPr lang="en-US" sz="22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F92214-1350-49B3-8CD4-42B9A3B9B3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4098" name="Picture 2" descr="Fusion 360: Core Skills Learning Path | Pluralsight">
            <a:extLst>
              <a:ext uri="{FF2B5EF4-FFF2-40B4-BE49-F238E27FC236}">
                <a16:creationId xmlns:a16="http://schemas.microsoft.com/office/drawing/2014/main" id="{34091F5A-50CC-4690-BB9F-A82629B3B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387" y="1945994"/>
            <a:ext cx="3573613" cy="357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450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6" y="64799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E698BB04-B187-4DE6-A19D-71FC5AF1C4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484837"/>
              </p:ext>
            </p:extLst>
          </p:nvPr>
        </p:nvGraphicFramePr>
        <p:xfrm>
          <a:off x="2162513" y="1966802"/>
          <a:ext cx="7866973" cy="3771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3104623" imgH="1628690" progId="PBrush">
                  <p:embed/>
                </p:oleObj>
              </mc:Choice>
              <mc:Fallback>
                <p:oleObj name="Bitmap Image" r:id="rId3" imgW="3104623" imgH="1628690" progId="PBrush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513" y="1966802"/>
                        <a:ext cx="7866973" cy="3771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EA35D8E2-276B-4964-8A41-5C165C1EE920}"/>
              </a:ext>
            </a:extLst>
          </p:cNvPr>
          <p:cNvSpPr/>
          <p:nvPr/>
        </p:nvSpPr>
        <p:spPr>
          <a:xfrm>
            <a:off x="2744738" y="5694565"/>
            <a:ext cx="67025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Setup for Competition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42E883-F6C6-4EB5-A6CC-BD83232CD5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33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be anchored to the white plastic anchorage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be anchored in less than two minutes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may not touch anything besides the anchorage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extend at least 1.5 meters </a:t>
            </a:r>
            <a:r>
              <a:rPr lang="en-US" b="1" dirty="0">
                <a:solidFill>
                  <a:srgbClr val="FF0000"/>
                </a:solidFill>
                <a:latin typeface="Proxima Nova Lt" panose="02000506030000020004" pitchFamily="50" charset="0"/>
              </a:rPr>
              <a:t>horizontally</a:t>
            </a:r>
            <a:r>
              <a:rPr lang="en-US" b="1" dirty="0">
                <a:solidFill>
                  <a:srgbClr val="FF0000"/>
                </a:solidFill>
                <a:latin typeface="Proxima Nova Rg" panose="02000506030000020004" pitchFamily="2" charset="0"/>
              </a:rPr>
              <a:t> </a:t>
            </a:r>
            <a:r>
              <a:rPr lang="en-US" dirty="0">
                <a:latin typeface="Proxima Nova Rg" panose="02000506030000020004" pitchFamily="2" charset="0"/>
              </a:rPr>
              <a:t>from the edge of the anchorage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D4BE4C-C7E5-4277-9C9F-FCB2FB5B9F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15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Make a sketch of your design and get a TA to sign off on 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Anchor time will be timed from when the TA says “go” to when </a:t>
            </a:r>
            <a:r>
              <a:rPr lang="en-US" b="1" dirty="0">
                <a:solidFill>
                  <a:srgbClr val="FF0000"/>
                </a:solidFill>
                <a:latin typeface="Proxima Nova Lt" panose="02000506030000020004" pitchFamily="50" charset="0"/>
              </a:rPr>
              <a:t>all hands </a:t>
            </a:r>
            <a:br>
              <a:rPr lang="en-US" b="1" dirty="0">
                <a:solidFill>
                  <a:srgbClr val="FF0000"/>
                </a:solidFill>
                <a:latin typeface="Proxima Nova Lt" panose="02000506030000020004" pitchFamily="50" charset="0"/>
              </a:rPr>
            </a:br>
            <a:r>
              <a:rPr lang="en-US" b="1" dirty="0">
                <a:solidFill>
                  <a:srgbClr val="FF0000"/>
                </a:solidFill>
                <a:latin typeface="Proxima Nova Lt" panose="02000506030000020004" pitchFamily="50" charset="0"/>
              </a:rPr>
              <a:t>are off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 will place a holder for the weights at the end of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 will place weights in the holder until the boom deflects 20 cm or fails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Values will be entered into a competition scoresheet which will be available on the EG1003 Website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E2A65D-2264-4818-B7CE-A2156CFB7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55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competition scoresheet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Include pictures of the boom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8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State rules of the competition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pictures, competition scoresheet, sketches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the next Recitation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1016A0-4D5A-4795-A207-615F8BDB43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572" y="1969227"/>
            <a:ext cx="4334321" cy="248738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AF1F955-4E61-43E6-B741-E744F683F334}"/>
              </a:ext>
            </a:extLst>
          </p:cNvPr>
          <p:cNvSpPr/>
          <p:nvPr/>
        </p:nvSpPr>
        <p:spPr>
          <a:xfrm>
            <a:off x="7402285" y="2792186"/>
            <a:ext cx="4225608" cy="12845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12E697F-471F-4866-907B-34DE978B77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07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Think safety! Be careful not to poke classmates with the dowels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Get a TA to help if dowels need to be sawed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Have all original data signed by a 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pictures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Clean up workstations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Return the dowel connectors</a:t>
            </a:r>
            <a:r>
              <a:rPr lang="en-US" dirty="0">
                <a:latin typeface="Proxima Nova Rg" panose="02000506030000020004" pitchFamily="2" charset="0"/>
              </a:rPr>
              <a:t> – do not throw them away</a:t>
            </a:r>
            <a:endParaRPr lang="en-US" dirty="0">
              <a:latin typeface="Proxima Nova Lt" panose="02000506030000020004" pitchFamily="50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0294632-3F0A-4EDF-902C-B070751E89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53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4EA50AE-1864-4E6A-85F8-012AF785D7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586446"/>
            <a:ext cx="0" cy="27432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3" name="Picture 12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8F324E2E-59DC-41A1-9EDC-A5857CD36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625" y="2403972"/>
            <a:ext cx="4868265" cy="297572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354C7B-353E-45B6-A3BE-4CB9D353887A}"/>
              </a:ext>
            </a:extLst>
          </p:cNvPr>
          <p:cNvSpPr/>
          <p:nvPr/>
        </p:nvSpPr>
        <p:spPr>
          <a:xfrm>
            <a:off x="5835677" y="540324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Cable-Stayed (Cantilever) Bridge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CC67495-999E-4014-A420-12E3A54C23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lightweight boom to hold significant load and minimally deflect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Consider material properties when designing a boom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Stress and strain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Construct and test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boom into competition to obtain highest design ratio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1F7CAB-41C8-40AF-B8C1-9EE6B42AE2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Boom: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Lifts and moves heavy objects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Objects much heavier than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Examples: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Construction cranes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Cantilever bridges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Swing bridges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2FB8E1-B138-4672-AB7C-BF1086950187}"/>
              </a:ext>
            </a:extLst>
          </p:cNvPr>
          <p:cNvSpPr/>
          <p:nvPr/>
        </p:nvSpPr>
        <p:spPr>
          <a:xfrm>
            <a:off x="6658636" y="5054632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Tower Crane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Philadelphia Magazine</a:t>
            </a:r>
          </a:p>
        </p:txBody>
      </p:sp>
      <p:pic>
        <p:nvPicPr>
          <p:cNvPr id="15" name="Picture 14" descr="A crane flying over a bridge&#10;&#10;Description automatically generated">
            <a:extLst>
              <a:ext uri="{FF2B5EF4-FFF2-40B4-BE49-F238E27FC236}">
                <a16:creationId xmlns:a16="http://schemas.microsoft.com/office/drawing/2014/main" id="{0F811E40-B89E-4F85-B179-3E73CACE40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r="8540"/>
          <a:stretch/>
        </p:blipFill>
        <p:spPr>
          <a:xfrm>
            <a:off x="7302940" y="2397426"/>
            <a:ext cx="3866606" cy="2657471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6D38B8F-B2B2-4C53-9886-E5BC6481EE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2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Stress: </a:t>
            </a:r>
            <a:r>
              <a:rPr lang="en-US" dirty="0">
                <a:latin typeface="Proxima Nova Rg" panose="02000506030000020004" pitchFamily="2" charset="0"/>
              </a:rPr>
              <a:t>external force acting on an object per unit cross-sectional area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Strain: </a:t>
            </a:r>
            <a:r>
              <a:rPr lang="en-US" dirty="0">
                <a:latin typeface="Proxima Nova Rg" panose="02000506030000020004" pitchFamily="2" charset="0"/>
              </a:rPr>
              <a:t>measure of deformation resulting from an applied stress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grpSp>
        <p:nvGrpSpPr>
          <p:cNvPr id="11" name="Group 31">
            <a:extLst>
              <a:ext uri="{FF2B5EF4-FFF2-40B4-BE49-F238E27FC236}">
                <a16:creationId xmlns:a16="http://schemas.microsoft.com/office/drawing/2014/main" id="{1B9C867F-F0D2-4903-B424-93D83046D1CC}"/>
              </a:ext>
            </a:extLst>
          </p:cNvPr>
          <p:cNvGrpSpPr>
            <a:grpSpLocks/>
          </p:cNvGrpSpPr>
          <p:nvPr/>
        </p:nvGrpSpPr>
        <p:grpSpPr bwMode="auto">
          <a:xfrm>
            <a:off x="2441179" y="2846179"/>
            <a:ext cx="3463700" cy="3439951"/>
            <a:chOff x="2844" y="1052"/>
            <a:chExt cx="1908" cy="2084"/>
          </a:xfrm>
        </p:grpSpPr>
        <p:graphicFrame>
          <p:nvGraphicFramePr>
            <p:cNvPr id="16" name="Object 6">
              <a:extLst>
                <a:ext uri="{FF2B5EF4-FFF2-40B4-BE49-F238E27FC236}">
                  <a16:creationId xmlns:a16="http://schemas.microsoft.com/office/drawing/2014/main" id="{D0921163-BF1C-46A4-8589-DE03455A648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44" y="2092"/>
            <a:ext cx="71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14151" imgH="215619" progId="Equation.3">
                    <p:embed/>
                  </p:oleObj>
                </mc:Choice>
                <mc:Fallback>
                  <p:oleObj name="Equation" r:id="rId3" imgW="114151" imgH="215619" progId="Equation.3">
                    <p:embed/>
                    <p:pic>
                      <p:nvPicPr>
                        <p:cNvPr id="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" y="2092"/>
                          <a:ext cx="71" cy="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Line 9">
              <a:extLst>
                <a:ext uri="{FF2B5EF4-FFF2-40B4-BE49-F238E27FC236}">
                  <a16:creationId xmlns:a16="http://schemas.microsoft.com/office/drawing/2014/main" id="{E564FBEF-87AA-4CD4-A0B6-96C3A14B0A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7" y="1275"/>
              <a:ext cx="1288" cy="9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0">
              <a:extLst>
                <a:ext uri="{FF2B5EF4-FFF2-40B4-BE49-F238E27FC236}">
                  <a16:creationId xmlns:a16="http://schemas.microsoft.com/office/drawing/2014/main" id="{648D0DC1-C358-4118-BA1D-EF922A8C94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1296"/>
              <a:ext cx="0" cy="120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1">
              <a:extLst>
                <a:ext uri="{FF2B5EF4-FFF2-40B4-BE49-F238E27FC236}">
                  <a16:creationId xmlns:a16="http://schemas.microsoft.com/office/drawing/2014/main" id="{CD6AF59E-ABD1-4B33-9F1B-63B2D1EC8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775"/>
              <a:ext cx="3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L</a:t>
              </a:r>
              <a:r>
                <a:rPr lang="en-US" altLang="en-US" sz="1800" baseline="-25000" dirty="0">
                  <a:latin typeface="Proxima Nova Lt" panose="02000506030000020004" pitchFamily="50" charset="0"/>
                </a:rPr>
                <a:t>o</a:t>
              </a:r>
              <a:endParaRPr lang="en-US" altLang="en-US" sz="1800" dirty="0">
                <a:latin typeface="Proxima Nova Lt" panose="02000506030000020004" pitchFamily="50" charset="0"/>
              </a:endParaRPr>
            </a:p>
          </p:txBody>
        </p:sp>
        <p:grpSp>
          <p:nvGrpSpPr>
            <p:cNvPr id="21" name="Group 12">
              <a:extLst>
                <a:ext uri="{FF2B5EF4-FFF2-40B4-BE49-F238E27FC236}">
                  <a16:creationId xmlns:a16="http://schemas.microsoft.com/office/drawing/2014/main" id="{8BF11D4F-6C14-43BA-BDD7-31AE884A8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208"/>
              <a:ext cx="144" cy="768"/>
              <a:chOff x="3648" y="2496"/>
              <a:chExt cx="144" cy="768"/>
            </a:xfrm>
          </p:grpSpPr>
          <p:sp>
            <p:nvSpPr>
              <p:cNvPr id="32" name="Line 13">
                <a:extLst>
                  <a:ext uri="{FF2B5EF4-FFF2-40B4-BE49-F238E27FC236}">
                    <a16:creationId xmlns:a16="http://schemas.microsoft.com/office/drawing/2014/main" id="{A1DBD223-058B-4FED-8ED7-DCF033B00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976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14">
                <a:extLst>
                  <a:ext uri="{FF2B5EF4-FFF2-40B4-BE49-F238E27FC236}">
                    <a16:creationId xmlns:a16="http://schemas.microsoft.com/office/drawing/2014/main" id="{FDC88B71-A4D7-4D13-A263-00046F4F3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784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15">
                <a:extLst>
                  <a:ext uri="{FF2B5EF4-FFF2-40B4-BE49-F238E27FC236}">
                    <a16:creationId xmlns:a16="http://schemas.microsoft.com/office/drawing/2014/main" id="{6B273026-46A1-4C70-ABA9-5C4EEA38E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97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EEFF13D9-B48F-443B-B862-3EBA90B05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49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" name="Text Box 17">
              <a:extLst>
                <a:ext uri="{FF2B5EF4-FFF2-40B4-BE49-F238E27FC236}">
                  <a16:creationId xmlns:a16="http://schemas.microsoft.com/office/drawing/2014/main" id="{F42ACF1E-BA43-4D75-B400-07EA3C36A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" y="2473"/>
              <a:ext cx="34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altLang="en-US" sz="1800" dirty="0">
                  <a:latin typeface="Proxima Nova Lt" panose="02000506030000020004" pitchFamily="50" charset="0"/>
                </a:rPr>
                <a:t>Δ</a:t>
              </a:r>
              <a:r>
                <a:rPr lang="en-US" altLang="en-US" sz="1800" dirty="0">
                  <a:latin typeface="Proxima Nova Lt" panose="02000506030000020004" pitchFamily="50" charset="0"/>
                </a:rPr>
                <a:t>L</a:t>
              </a:r>
            </a:p>
          </p:txBody>
        </p:sp>
        <p:grpSp>
          <p:nvGrpSpPr>
            <p:cNvPr id="23" name="Group 18">
              <a:extLst>
                <a:ext uri="{FF2B5EF4-FFF2-40B4-BE49-F238E27FC236}">
                  <a16:creationId xmlns:a16="http://schemas.microsoft.com/office/drawing/2014/main" id="{F37887DE-DEE0-4176-A0B4-9763B148D8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400"/>
              <a:ext cx="144" cy="288"/>
              <a:chOff x="3888" y="2688"/>
              <a:chExt cx="144" cy="288"/>
            </a:xfrm>
          </p:grpSpPr>
          <p:sp>
            <p:nvSpPr>
              <p:cNvPr id="29" name="Line 19">
                <a:extLst>
                  <a:ext uri="{FF2B5EF4-FFF2-40B4-BE49-F238E27FC236}">
                    <a16:creationId xmlns:a16="http://schemas.microsoft.com/office/drawing/2014/main" id="{78900DCC-041E-48AE-AC40-7C44141FD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88" y="2976"/>
                <a:ext cx="144" cy="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20">
                <a:extLst>
                  <a:ext uri="{FF2B5EF4-FFF2-40B4-BE49-F238E27FC236}">
                    <a16:creationId xmlns:a16="http://schemas.microsoft.com/office/drawing/2014/main" id="{27B257C6-2385-409F-A2EA-898B654AEC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2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1">
                <a:extLst>
                  <a:ext uri="{FF2B5EF4-FFF2-40B4-BE49-F238E27FC236}">
                    <a16:creationId xmlns:a16="http://schemas.microsoft.com/office/drawing/2014/main" id="{BA0F13E0-52FF-4320-804B-22503FC3B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8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AB1A424F-B1C9-442C-A01F-DDB49AE20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0" y="2698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4F6B30D9-0BDD-4C7B-B433-6E0041AB5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1" y="2912"/>
              <a:ext cx="76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F</a:t>
              </a:r>
            </a:p>
          </p:txBody>
        </p:sp>
        <p:sp>
          <p:nvSpPr>
            <p:cNvPr id="26" name="Text Box 24">
              <a:extLst>
                <a:ext uri="{FF2B5EF4-FFF2-40B4-BE49-F238E27FC236}">
                  <a16:creationId xmlns:a16="http://schemas.microsoft.com/office/drawing/2014/main" id="{C99FDB9B-37FD-42C9-B491-DFA59056E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1" y="1688"/>
              <a:ext cx="120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 </a:t>
              </a:r>
              <a:r>
                <a:rPr lang="en-US" altLang="en-US" sz="1800" b="1" dirty="0">
                  <a:latin typeface="Proxima Nova Lt" panose="02000506030000020004" pitchFamily="50" charset="0"/>
                </a:rPr>
                <a:t>Cross-Sectional </a:t>
              </a:r>
              <a:br>
                <a:rPr lang="en-US" altLang="en-US" sz="1800" b="1" dirty="0">
                  <a:latin typeface="Proxima Nova Lt" panose="02000506030000020004" pitchFamily="50" charset="0"/>
                </a:rPr>
              </a:br>
              <a:r>
                <a:rPr lang="en-US" altLang="en-US" sz="1800" b="1" dirty="0">
                  <a:latin typeface="Proxima Nova Lt" panose="02000506030000020004" pitchFamily="50" charset="0"/>
                </a:rPr>
                <a:t>Area of Bar (A)</a:t>
              </a:r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id="{0F0DC8C2-02CA-4F20-95D0-1EBB9F754B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0" y="1052"/>
              <a:ext cx="120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Fixed Support</a:t>
              </a:r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C5F79188-0BF4-40B0-8152-57200C6EA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96"/>
              <a:ext cx="144" cy="120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id="{ED99C2AE-0561-4EFF-81B1-FB3E29B0B4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9122" y="3163798"/>
                <a:ext cx="4083713" cy="1436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vert="horz" wrap="square" lIns="91440" tIns="45720" rIns="91440" bIns="45720" rtlCol="0" anchor="ctr">
                <a:sp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5146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9718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4290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8862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Stress (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) =</a:t>
                </a:r>
                <a:r>
                  <a:rPr lang="en-US" altLang="en-US" sz="2800" dirty="0">
                    <a:latin typeface="Arial"/>
                    <a:cs typeface="Arial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𝐹</m:t>
                        </m:r>
                      </m:num>
                      <m:den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𝐴</m:t>
                        </m:r>
                      </m:den>
                    </m:f>
                  </m:oMath>
                </a14:m>
                <a:endParaRPr lang="en-US" altLang="en-US" sz="2800" dirty="0">
                  <a:latin typeface="Arial"/>
                  <a:cs typeface="Arial"/>
                </a:endParaRPr>
              </a:p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Strain (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e</a:t>
                </a: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∆</m:t>
                        </m:r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sz="2800" baseline="-250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id="{ED99C2AE-0561-4EFF-81B1-FB3E29B0B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9122" y="3163798"/>
                <a:ext cx="4083713" cy="1436996"/>
              </a:xfrm>
              <a:prstGeom prst="rect">
                <a:avLst/>
              </a:prstGeom>
              <a:blipFill>
                <a:blip r:embed="rId7"/>
                <a:stretch>
                  <a:fillRect t="-6356" b="-84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199549E-AFBE-4FF2-8B5F-9609E9619720}"/>
              </a:ext>
            </a:extLst>
          </p:cNvPr>
          <p:cNvSpPr/>
          <p:nvPr/>
        </p:nvSpPr>
        <p:spPr>
          <a:xfrm>
            <a:off x="6417045" y="4771839"/>
            <a:ext cx="3185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F = applied force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A = cross-sectional area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l-GR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Δ</a:t>
            </a: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L = change in length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L</a:t>
            </a:r>
            <a:r>
              <a:rPr lang="en-US" altLang="en-US" baseline="-25000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o</a:t>
            </a: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 = original length</a:t>
            </a:r>
            <a:endParaRPr lang="en-US" altLang="en-US" baseline="-25000" dirty="0">
              <a:solidFill>
                <a:srgbClr val="000066"/>
              </a:solidFill>
              <a:latin typeface="Proxima Nova Rg" panose="02000506030000020004" pitchFamily="2" charset="0"/>
              <a:cs typeface="Arial"/>
            </a:endParaRPr>
          </a:p>
        </p:txBody>
      </p:sp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75BCF6-DBA9-405B-9A8F-91F9A67EC6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9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Stress-strain curve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Key points/regions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Elastic limit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Ultimate tensile strength (UTS)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Fracture stress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Elastic region {E}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Plastic region {P}</a:t>
            </a: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E5F24E1-E427-436A-8C6C-9E399909DE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0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107" y="2268085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Elastic limit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point where the material becomes permanently deformed 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Ultimate tensile strength (UTS)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greatest amount of stress a material can withstand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Fracture stress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point where the material fails</a:t>
            </a: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49F953A-C1EA-4E07-84E8-EE0BBCE122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9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Elastic region {E}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material will return to its original shape when load is removed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Plastic region {P}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material will permanently deform even after load is removed</a:t>
            </a:r>
            <a:endParaRPr lang="en-US" altLang="en-US" sz="2400" dirty="0">
              <a:solidFill>
                <a:srgbClr val="000000"/>
              </a:solidFill>
              <a:latin typeface="Proxima Nova Lt" panose="02000506030000020004" pitchFamily="50" charset="0"/>
              <a:cs typeface="Arial"/>
            </a:endParaRP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52">
            <a:extLst>
              <a:ext uri="{FF2B5EF4-FFF2-40B4-BE49-F238E27FC236}">
                <a16:creationId xmlns:a16="http://schemas.microsoft.com/office/drawing/2014/main" id="{A9D04BDF-F9DB-4E71-B2BE-AD0BAE1A8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517" y="3303895"/>
            <a:ext cx="1117606" cy="2325537"/>
          </a:xfrm>
          <a:prstGeom prst="rect">
            <a:avLst/>
          </a:prstGeom>
          <a:solidFill>
            <a:srgbClr val="00FF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" name="Rectangle 52">
            <a:extLst>
              <a:ext uri="{FF2B5EF4-FFF2-40B4-BE49-F238E27FC236}">
                <a16:creationId xmlns:a16="http://schemas.microsoft.com/office/drawing/2014/main" id="{CB77C3B9-DE7C-4A76-BD67-434AC86F0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94" y="1882525"/>
            <a:ext cx="2559974" cy="1400967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4A74B8-FB3B-49AB-8C2A-95E091B61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03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962" y="1794430"/>
            <a:ext cx="9421683" cy="4256446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altLang="en-US" sz="2600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The Nervous Student &amp; Pen Cap Example</a:t>
            </a: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1. Elastic Region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applies a force, bending the tip of the pen cap back. When they let go, the tip of the cap returns to its original position.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2. Plastic Region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twists and bends the tip of the cap. When they let go, the tip of the cap stays slightly twisted and bent.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3. UTS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bends the cap more. The cap is still in one piece, but certain areas are very weak and are on the verge of breaking.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4. Fracture Stress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bends the cap one more time. The cap </a:t>
            </a:r>
            <a:b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finally breaks into two pieces.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674B26F-FF2D-4ECA-B993-7FDFF3FECF72}"/>
              </a:ext>
            </a:extLst>
          </p:cNvPr>
          <p:cNvGrpSpPr>
            <a:grpSpLocks/>
          </p:cNvGrpSpPr>
          <p:nvPr/>
        </p:nvGrpSpPr>
        <p:grpSpPr bwMode="auto">
          <a:xfrm>
            <a:off x="10017530" y="2185435"/>
            <a:ext cx="457968" cy="972136"/>
            <a:chOff x="5040" y="1536"/>
            <a:chExt cx="160" cy="768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2CAE384-8B46-4893-AD7D-033C0C6EAF3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040" y="1536"/>
              <a:ext cx="160" cy="768"/>
              <a:chOff x="6384" y="1008"/>
              <a:chExt cx="480" cy="2304"/>
            </a:xfrm>
          </p:grpSpPr>
          <p:sp>
            <p:nvSpPr>
              <p:cNvPr id="74" name="AutoShape 6">
                <a:extLst>
                  <a:ext uri="{FF2B5EF4-FFF2-40B4-BE49-F238E27FC236}">
                    <a16:creationId xmlns:a16="http://schemas.microsoft.com/office/drawing/2014/main" id="{6CAE0A30-3A0C-4F2B-BC6D-39ED05B0104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6720" y="1008"/>
                <a:ext cx="144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5" name="Group 7">
                <a:extLst>
                  <a:ext uri="{FF2B5EF4-FFF2-40B4-BE49-F238E27FC236}">
                    <a16:creationId xmlns:a16="http://schemas.microsoft.com/office/drawing/2014/main" id="{82213611-1788-467C-86C7-EE22304AB3A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84" y="1536"/>
                <a:ext cx="480" cy="1776"/>
                <a:chOff x="-1728" y="2544"/>
                <a:chExt cx="480" cy="1968"/>
              </a:xfrm>
            </p:grpSpPr>
            <p:sp>
              <p:nvSpPr>
                <p:cNvPr id="76" name="Oval 8">
                  <a:extLst>
                    <a:ext uri="{FF2B5EF4-FFF2-40B4-BE49-F238E27FC236}">
                      <a16:creationId xmlns:a16="http://schemas.microsoft.com/office/drawing/2014/main" id="{1024E6A2-8D2F-44A5-B163-EE5003F60CE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77" name="Group 9">
                  <a:extLst>
                    <a:ext uri="{FF2B5EF4-FFF2-40B4-BE49-F238E27FC236}">
                      <a16:creationId xmlns:a16="http://schemas.microsoft.com/office/drawing/2014/main" id="{5A749A61-EE97-4C7E-B6D0-4D8528D7D4B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78" name="Group 10">
                    <a:extLst>
                      <a:ext uri="{FF2B5EF4-FFF2-40B4-BE49-F238E27FC236}">
                        <a16:creationId xmlns:a16="http://schemas.microsoft.com/office/drawing/2014/main" id="{02004B91-E72D-4C03-BE50-89633C75399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80" name="AutoShape 11">
                      <a:extLst>
                        <a:ext uri="{FF2B5EF4-FFF2-40B4-BE49-F238E27FC236}">
                          <a16:creationId xmlns:a16="http://schemas.microsoft.com/office/drawing/2014/main" id="{66ED0648-0D52-4BD7-B07C-E98B07FDEB2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" name="Rectangle 12">
                      <a:extLst>
                        <a:ext uri="{FF2B5EF4-FFF2-40B4-BE49-F238E27FC236}">
                          <a16:creationId xmlns:a16="http://schemas.microsoft.com/office/drawing/2014/main" id="{665118C1-1336-4418-A0CF-BAC2E9BF4F2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79" name="Line 13">
                    <a:extLst>
                      <a:ext uri="{FF2B5EF4-FFF2-40B4-BE49-F238E27FC236}">
                        <a16:creationId xmlns:a16="http://schemas.microsoft.com/office/drawing/2014/main" id="{14E0196B-C1A5-42E4-B89C-4BCEC8F1FFBB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3" name="Text Box 14">
              <a:extLst>
                <a:ext uri="{FF2B5EF4-FFF2-40B4-BE49-F238E27FC236}">
                  <a16:creationId xmlns:a16="http://schemas.microsoft.com/office/drawing/2014/main" id="{5B07F9DD-F6A5-4389-99AA-8FF48810AD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3" y="1978"/>
              <a:ext cx="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1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2A35A6B-8FFA-463E-8D43-F13AA73BB65A}"/>
              </a:ext>
            </a:extLst>
          </p:cNvPr>
          <p:cNvGrpSpPr>
            <a:grpSpLocks/>
          </p:cNvGrpSpPr>
          <p:nvPr/>
        </p:nvGrpSpPr>
        <p:grpSpPr bwMode="auto">
          <a:xfrm>
            <a:off x="10704659" y="3197437"/>
            <a:ext cx="572461" cy="978672"/>
            <a:chOff x="5328" y="2352"/>
            <a:chExt cx="200" cy="528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1976346-E98A-4DEC-8D16-83261205330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28" y="2352"/>
              <a:ext cx="200" cy="528"/>
              <a:chOff x="6144" y="1584"/>
              <a:chExt cx="672" cy="1776"/>
            </a:xfrm>
          </p:grpSpPr>
          <p:sp>
            <p:nvSpPr>
              <p:cNvPr id="85" name="AutoShape 17">
                <a:extLst>
                  <a:ext uri="{FF2B5EF4-FFF2-40B4-BE49-F238E27FC236}">
                    <a16:creationId xmlns:a16="http://schemas.microsoft.com/office/drawing/2014/main" id="{7E9D9C31-7F54-42E3-9931-D716B720245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4396111" flipV="1">
                <a:off x="6432" y="1488"/>
                <a:ext cx="96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" name="Group 18">
                <a:extLst>
                  <a:ext uri="{FF2B5EF4-FFF2-40B4-BE49-F238E27FC236}">
                    <a16:creationId xmlns:a16="http://schemas.microsoft.com/office/drawing/2014/main" id="{6ECE1412-9F31-4899-942D-21C7397BB52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36" y="1584"/>
                <a:ext cx="480" cy="1776"/>
                <a:chOff x="-1728" y="2544"/>
                <a:chExt cx="480" cy="1968"/>
              </a:xfrm>
            </p:grpSpPr>
            <p:sp>
              <p:nvSpPr>
                <p:cNvPr id="87" name="Oval 19">
                  <a:extLst>
                    <a:ext uri="{FF2B5EF4-FFF2-40B4-BE49-F238E27FC236}">
                      <a16:creationId xmlns:a16="http://schemas.microsoft.com/office/drawing/2014/main" id="{5CA2DAB4-3577-4DB0-B723-8F38070853F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88" name="Group 20">
                  <a:extLst>
                    <a:ext uri="{FF2B5EF4-FFF2-40B4-BE49-F238E27FC236}">
                      <a16:creationId xmlns:a16="http://schemas.microsoft.com/office/drawing/2014/main" id="{BD99423E-78F2-45BD-AD26-831E97516A4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89" name="Group 21">
                    <a:extLst>
                      <a:ext uri="{FF2B5EF4-FFF2-40B4-BE49-F238E27FC236}">
                        <a16:creationId xmlns:a16="http://schemas.microsoft.com/office/drawing/2014/main" id="{0D39AB3D-D2AB-4808-B736-8EC4F95D3B8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91" name="AutoShape 22">
                      <a:extLst>
                        <a:ext uri="{FF2B5EF4-FFF2-40B4-BE49-F238E27FC236}">
                          <a16:creationId xmlns:a16="http://schemas.microsoft.com/office/drawing/2014/main" id="{12DFAFB5-88CB-4A08-BF77-B5A94DF2DCB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Rectangle 23">
                      <a:extLst>
                        <a:ext uri="{FF2B5EF4-FFF2-40B4-BE49-F238E27FC236}">
                          <a16:creationId xmlns:a16="http://schemas.microsoft.com/office/drawing/2014/main" id="{5C6A6B7C-9034-4306-B2FE-0B916683018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90" name="Line 24">
                    <a:extLst>
                      <a:ext uri="{FF2B5EF4-FFF2-40B4-BE49-F238E27FC236}">
                        <a16:creationId xmlns:a16="http://schemas.microsoft.com/office/drawing/2014/main" id="{0B640494-8F6F-4E92-B697-EFE3D9A5A2E6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84" name="Text Box 25">
              <a:extLst>
                <a:ext uri="{FF2B5EF4-FFF2-40B4-BE49-F238E27FC236}">
                  <a16:creationId xmlns:a16="http://schemas.microsoft.com/office/drawing/2014/main" id="{00ED10BE-F354-429C-9164-2A1B15AB7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4" y="2571"/>
              <a:ext cx="10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2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A6854DF-846D-409E-AD3F-E44BBEB3F76A}"/>
              </a:ext>
            </a:extLst>
          </p:cNvPr>
          <p:cNvGrpSpPr>
            <a:grpSpLocks/>
          </p:cNvGrpSpPr>
          <p:nvPr/>
        </p:nvGrpSpPr>
        <p:grpSpPr bwMode="auto">
          <a:xfrm>
            <a:off x="9826142" y="4244522"/>
            <a:ext cx="1023932" cy="788390"/>
            <a:chOff x="4992" y="2832"/>
            <a:chExt cx="363" cy="62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CDD262B-F1BF-4B98-90F4-5186FED69C0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992" y="2832"/>
              <a:ext cx="363" cy="624"/>
              <a:chOff x="6288" y="1392"/>
              <a:chExt cx="1030" cy="1776"/>
            </a:xfrm>
          </p:grpSpPr>
          <p:grpSp>
            <p:nvGrpSpPr>
              <p:cNvPr id="96" name="Group 28">
                <a:extLst>
                  <a:ext uri="{FF2B5EF4-FFF2-40B4-BE49-F238E27FC236}">
                    <a16:creationId xmlns:a16="http://schemas.microsoft.com/office/drawing/2014/main" id="{65909DED-BF1D-4697-AE83-879EACB7E0C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288" y="1392"/>
                <a:ext cx="480" cy="1776"/>
                <a:chOff x="-1728" y="2544"/>
                <a:chExt cx="480" cy="1968"/>
              </a:xfrm>
            </p:grpSpPr>
            <p:sp>
              <p:nvSpPr>
                <p:cNvPr id="102" name="Oval 29">
                  <a:extLst>
                    <a:ext uri="{FF2B5EF4-FFF2-40B4-BE49-F238E27FC236}">
                      <a16:creationId xmlns:a16="http://schemas.microsoft.com/office/drawing/2014/main" id="{A8EC1719-92E4-46CA-A8E3-8101761F1EE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03" name="Group 30">
                  <a:extLst>
                    <a:ext uri="{FF2B5EF4-FFF2-40B4-BE49-F238E27FC236}">
                      <a16:creationId xmlns:a16="http://schemas.microsoft.com/office/drawing/2014/main" id="{CC5B06EF-1E22-45AC-802C-9923908561A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104" name="Group 31">
                    <a:extLst>
                      <a:ext uri="{FF2B5EF4-FFF2-40B4-BE49-F238E27FC236}">
                        <a16:creationId xmlns:a16="http://schemas.microsoft.com/office/drawing/2014/main" id="{1BFC86D4-7944-4E76-8BFF-23091E5A9873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106" name="AutoShape 32">
                      <a:extLst>
                        <a:ext uri="{FF2B5EF4-FFF2-40B4-BE49-F238E27FC236}">
                          <a16:creationId xmlns:a16="http://schemas.microsoft.com/office/drawing/2014/main" id="{E1AFB2E6-7A19-48D2-A69F-97395DADB57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" name="Rectangle 33">
                      <a:extLst>
                        <a:ext uri="{FF2B5EF4-FFF2-40B4-BE49-F238E27FC236}">
                          <a16:creationId xmlns:a16="http://schemas.microsoft.com/office/drawing/2014/main" id="{6BF00440-5E3D-43BB-B7F9-1B34C825C0A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05" name="Line 34">
                    <a:extLst>
                      <a:ext uri="{FF2B5EF4-FFF2-40B4-BE49-F238E27FC236}">
                        <a16:creationId xmlns:a16="http://schemas.microsoft.com/office/drawing/2014/main" id="{B07494F2-6636-4F30-93C3-93EFB315B4B7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8" name="AutoShape 36">
                <a:extLst>
                  <a:ext uri="{FF2B5EF4-FFF2-40B4-BE49-F238E27FC236}">
                    <a16:creationId xmlns:a16="http://schemas.microsoft.com/office/drawing/2014/main" id="{9ACA4371-4BA5-472D-8524-38A545641A4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6869353" flipV="1">
                <a:off x="6934" y="1284"/>
                <a:ext cx="96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5" name="Text Box 40">
              <a:extLst>
                <a:ext uri="{FF2B5EF4-FFF2-40B4-BE49-F238E27FC236}">
                  <a16:creationId xmlns:a16="http://schemas.microsoft.com/office/drawing/2014/main" id="{50157C88-9114-473A-A9DD-4132A4B07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8" y="3110"/>
              <a:ext cx="10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3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73CB146-035C-4C58-B7D0-0DEB4FF4B4A7}"/>
              </a:ext>
            </a:extLst>
          </p:cNvPr>
          <p:cNvGrpSpPr>
            <a:grpSpLocks/>
          </p:cNvGrpSpPr>
          <p:nvPr/>
        </p:nvGrpSpPr>
        <p:grpSpPr bwMode="auto">
          <a:xfrm>
            <a:off x="10475498" y="5022440"/>
            <a:ext cx="1303241" cy="912142"/>
            <a:chOff x="5289" y="3536"/>
            <a:chExt cx="474" cy="592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E7B29DE-B64A-42ED-9FC2-54C3C8A344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9" y="3536"/>
              <a:ext cx="474" cy="592"/>
              <a:chOff x="4896" y="3536"/>
              <a:chExt cx="474" cy="592"/>
            </a:xfrm>
          </p:grpSpPr>
          <p:grpSp>
            <p:nvGrpSpPr>
              <p:cNvPr id="111" name="Group 43">
                <a:extLst>
                  <a:ext uri="{FF2B5EF4-FFF2-40B4-BE49-F238E27FC236}">
                    <a16:creationId xmlns:a16="http://schemas.microsoft.com/office/drawing/2014/main" id="{99EF72A1-BBF9-4B56-B316-F561FF77B6F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896" y="3536"/>
                <a:ext cx="160" cy="592"/>
                <a:chOff x="-1728" y="2544"/>
                <a:chExt cx="480" cy="1968"/>
              </a:xfrm>
            </p:grpSpPr>
            <p:sp>
              <p:nvSpPr>
                <p:cNvPr id="119" name="Oval 44">
                  <a:extLst>
                    <a:ext uri="{FF2B5EF4-FFF2-40B4-BE49-F238E27FC236}">
                      <a16:creationId xmlns:a16="http://schemas.microsoft.com/office/drawing/2014/main" id="{C9EA868C-5DEC-451D-AFA3-CD442D8E4F3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20" name="Group 45">
                  <a:extLst>
                    <a:ext uri="{FF2B5EF4-FFF2-40B4-BE49-F238E27FC236}">
                      <a16:creationId xmlns:a16="http://schemas.microsoft.com/office/drawing/2014/main" id="{F4750B85-88B3-47E5-A7D4-B853DFF10CE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121" name="Group 46">
                    <a:extLst>
                      <a:ext uri="{FF2B5EF4-FFF2-40B4-BE49-F238E27FC236}">
                        <a16:creationId xmlns:a16="http://schemas.microsoft.com/office/drawing/2014/main" id="{EFB4FA5E-EE33-47B4-8037-66C60989200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123" name="AutoShape 47">
                      <a:extLst>
                        <a:ext uri="{FF2B5EF4-FFF2-40B4-BE49-F238E27FC236}">
                          <a16:creationId xmlns:a16="http://schemas.microsoft.com/office/drawing/2014/main" id="{706EB0D4-E574-4092-81B1-061E9B7CD03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Rectangle 48">
                      <a:extLst>
                        <a:ext uri="{FF2B5EF4-FFF2-40B4-BE49-F238E27FC236}">
                          <a16:creationId xmlns:a16="http://schemas.microsoft.com/office/drawing/2014/main" id="{B5BD26C5-7E28-459F-A5EF-C4004199C30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22" name="Line 49">
                    <a:extLst>
                      <a:ext uri="{FF2B5EF4-FFF2-40B4-BE49-F238E27FC236}">
                        <a16:creationId xmlns:a16="http://schemas.microsoft.com/office/drawing/2014/main" id="{1BA290FF-2C54-4C96-9DC1-7A42C2A8C4DF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3" name="Group 51">
                <a:extLst>
                  <a:ext uri="{FF2B5EF4-FFF2-40B4-BE49-F238E27FC236}">
                    <a16:creationId xmlns:a16="http://schemas.microsoft.com/office/drawing/2014/main" id="{D49969E4-6AE6-475B-A13E-CF970CD6C86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146" y="3543"/>
                <a:ext cx="224" cy="55"/>
                <a:chOff x="6368" y="1024"/>
                <a:chExt cx="672" cy="164"/>
              </a:xfrm>
            </p:grpSpPr>
            <p:sp>
              <p:nvSpPr>
                <p:cNvPr id="115" name="AutoShape 52">
                  <a:extLst>
                    <a:ext uri="{FF2B5EF4-FFF2-40B4-BE49-F238E27FC236}">
                      <a16:creationId xmlns:a16="http://schemas.microsoft.com/office/drawing/2014/main" id="{0416CBB6-DD59-4D53-A062-E5A16EF3F57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6869353" flipV="1">
                  <a:off x="6656" y="804"/>
                  <a:ext cx="96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1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AutoShape 54">
                  <a:extLst>
                    <a:ext uri="{FF2B5EF4-FFF2-40B4-BE49-F238E27FC236}">
                      <a16:creationId xmlns:a16="http://schemas.microsoft.com/office/drawing/2014/main" id="{58D05B55-9989-45B9-81E2-2371487E339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418" y="1024"/>
                  <a:ext cx="48" cy="4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110" name="Text Box 57">
              <a:extLst>
                <a:ext uri="{FF2B5EF4-FFF2-40B4-BE49-F238E27FC236}">
                  <a16:creationId xmlns:a16="http://schemas.microsoft.com/office/drawing/2014/main" id="{EAE99BBB-B0CC-4F1B-9A0C-0358C68D8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6" y="3842"/>
              <a:ext cx="11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4</a:t>
              </a:r>
            </a:p>
          </p:txBody>
        </p:sp>
      </p:grpSp>
      <p:pic>
        <p:nvPicPr>
          <p:cNvPr id="55" name="Picture 5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9746C3-3DED-4DFE-A4AB-E96C720564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07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903</Words>
  <Application>Microsoft Office PowerPoint</Application>
  <PresentationFormat>Widescreen</PresentationFormat>
  <Paragraphs>165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Proxima Nova Lt</vt:lpstr>
      <vt:lpstr>Calibri Light</vt:lpstr>
      <vt:lpstr>Proxima Nova Rg</vt:lpstr>
      <vt:lpstr>Calibri</vt:lpstr>
      <vt:lpstr>Cambria Math</vt:lpstr>
      <vt:lpstr>Gotham Medium</vt:lpstr>
      <vt:lpstr>Arial</vt:lpstr>
      <vt:lpstr>Symbol</vt:lpstr>
      <vt:lpstr>Office Theme</vt:lpstr>
      <vt:lpstr>Equation</vt:lpstr>
      <vt:lpstr>Bitmap Image</vt:lpstr>
      <vt:lpstr>BOOM CONSTRUCTION COMPETITION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PROCEDURE</vt:lpstr>
      <vt:lpstr>PROCEDURE</vt:lpstr>
      <vt:lpstr>COMPETITION RULES</vt:lpstr>
      <vt:lpstr>COMPETITION RULES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Maithili Manessis</cp:lastModifiedBy>
  <cp:revision>58</cp:revision>
  <dcterms:created xsi:type="dcterms:W3CDTF">2019-06-25T23:10:16Z</dcterms:created>
  <dcterms:modified xsi:type="dcterms:W3CDTF">2021-03-11T05:52:21Z</dcterms:modified>
</cp:coreProperties>
</file>