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7"/>
  </p:notesMasterIdLst>
  <p:sldIdLst>
    <p:sldId id="298" r:id="rId2"/>
    <p:sldId id="258" r:id="rId3"/>
    <p:sldId id="299" r:id="rId4"/>
    <p:sldId id="302" r:id="rId5"/>
    <p:sldId id="303" r:id="rId6"/>
    <p:sldId id="329" r:id="rId7"/>
    <p:sldId id="300" r:id="rId8"/>
    <p:sldId id="304" r:id="rId9"/>
    <p:sldId id="305" r:id="rId10"/>
    <p:sldId id="306" r:id="rId11"/>
    <p:sldId id="307" r:id="rId12"/>
    <p:sldId id="308" r:id="rId13"/>
    <p:sldId id="310" r:id="rId14"/>
    <p:sldId id="311" r:id="rId15"/>
    <p:sldId id="312" r:id="rId16"/>
    <p:sldId id="313" r:id="rId17"/>
    <p:sldId id="314" r:id="rId18"/>
    <p:sldId id="315" r:id="rId19"/>
    <p:sldId id="335" r:id="rId20"/>
    <p:sldId id="330" r:id="rId21"/>
    <p:sldId id="331" r:id="rId22"/>
    <p:sldId id="332" r:id="rId23"/>
    <p:sldId id="333" r:id="rId24"/>
    <p:sldId id="334" r:id="rId25"/>
    <p:sldId id="318" r:id="rId26"/>
  </p:sldIdLst>
  <p:sldSz cx="12192000" cy="6858000"/>
  <p:notesSz cx="6858000" cy="9144000"/>
  <p:embeddedFontLst>
    <p:embeddedFont>
      <p:font typeface="Gotham Medium" pitchFamily="50" charset="0"/>
      <p:regular r:id="rId28"/>
      <p:italic r:id="rId29"/>
    </p:embeddedFont>
    <p:embeddedFont>
      <p:font typeface="Proxima Nova Lt" panose="0200050603000002000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Proxima Nova Rg" panose="02000506030000020004" pitchFamily="2" charset="0"/>
      <p:regular r:id="rId38"/>
    </p:embeddedFont>
    <p:embeddedFont>
      <p:font typeface="Calibri Light" panose="020F0302020204030204" pitchFamily="34" charset="0"/>
      <p:regular r:id="rId39"/>
      <p: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94" autoAdjust="0"/>
    <p:restoredTop sz="94852"/>
  </p:normalViewPr>
  <p:slideViewPr>
    <p:cSldViewPr snapToGrid="0" snapToObjects="1">
      <p:cViewPr varScale="1">
        <p:scale>
          <a:sx n="81" d="100"/>
          <a:sy n="81" d="100"/>
        </p:scale>
        <p:origin x="49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C95C8C-C267-DA42-A8C8-F0DE7A33209E}" type="datetimeFigureOut">
              <a:rPr lang="en-US" smtClean="0"/>
              <a:t>9/2/2022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667175-8AE8-D24C-8809-3E17A1FC5C5E}" type="slidenum">
              <a:rPr lang="en-US" smtClean="0"/>
              <a:t>‹#›</a:t>
            </a:fld>
            <a:endParaRPr lang="en-US"/>
          </a:p>
        </p:txBody>
      </p:sp>
    </p:spTree>
    <p:extLst>
      <p:ext uri="{BB962C8B-B14F-4D97-AF65-F5344CB8AC3E}">
        <p14:creationId xmlns:p14="http://schemas.microsoft.com/office/powerpoint/2010/main" val="379850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go through a sample published research paper. While in EG 1003 you are not writing a research paper, you will notice a lot of similarities between a research paper and the lab reports you’ll write for the course. It’s also important to understand the structure of these published papers as you will likely read many throughout your educational and professional career. </a:t>
            </a:r>
          </a:p>
        </p:txBody>
      </p:sp>
      <p:sp>
        <p:nvSpPr>
          <p:cNvPr id="4" name="Slide Number Placeholder 3"/>
          <p:cNvSpPr>
            <a:spLocks noGrp="1"/>
          </p:cNvSpPr>
          <p:nvPr>
            <p:ph type="sldNum" sz="quarter" idx="5"/>
          </p:nvPr>
        </p:nvSpPr>
        <p:spPr/>
        <p:txBody>
          <a:bodyPr/>
          <a:lstStyle/>
          <a:p>
            <a:fld id="{9F0E5E07-5C7E-3546-9E90-84F08637D3E3}" type="slidenum">
              <a:rPr lang="en-US" smtClean="0"/>
              <a:t>7</a:t>
            </a:fld>
            <a:endParaRPr lang="en-US"/>
          </a:p>
        </p:txBody>
      </p:sp>
    </p:spTree>
    <p:extLst>
      <p:ext uri="{BB962C8B-B14F-4D97-AF65-F5344CB8AC3E}">
        <p14:creationId xmlns:p14="http://schemas.microsoft.com/office/powerpoint/2010/main" val="333818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70680731-7760-8B45-ADF2-D04C646AF1B1}"/>
              </a:ext>
            </a:extLst>
          </p:cNvPr>
          <p:cNvSpPr>
            <a:spLocks noGrp="1"/>
          </p:cNvSpPr>
          <p:nvPr>
            <p:ph type="body" idx="1"/>
          </p:nvPr>
        </p:nvSpPr>
        <p:spPr/>
        <p:txBody>
          <a:bodyPr/>
          <a:lstStyle/>
          <a:p>
            <a:r>
              <a:rPr lang="en-US" dirty="0"/>
              <a:t>The discussion and conclusion section should explain your findings and the outcome of the experiment. Future improvements and additional work that could be completed should also be mentioned. </a:t>
            </a:r>
          </a:p>
        </p:txBody>
      </p:sp>
    </p:spTree>
    <p:extLst>
      <p:ext uri="{BB962C8B-B14F-4D97-AF65-F5344CB8AC3E}">
        <p14:creationId xmlns:p14="http://schemas.microsoft.com/office/powerpoint/2010/main" val="4275774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0469F509-9AD3-8147-A825-4E50518D9360}"/>
              </a:ext>
            </a:extLst>
          </p:cNvPr>
          <p:cNvSpPr>
            <a:spLocks noGrp="1"/>
          </p:cNvSpPr>
          <p:nvPr>
            <p:ph type="body" idx="1"/>
          </p:nvPr>
        </p:nvSpPr>
        <p:spPr/>
        <p:txBody>
          <a:bodyPr/>
          <a:lstStyle/>
          <a:p>
            <a:r>
              <a:rPr lang="en-US" dirty="0"/>
              <a:t>Not only do you need to cite your sources in text, but all sources used in the report must be listed in the ‘works cited’ section. Some sources such as Google Scholar have citations for sources listed in different writing styles. You should also cite writing resources utilized such as a dictionary. </a:t>
            </a:r>
          </a:p>
        </p:txBody>
      </p:sp>
    </p:spTree>
    <p:extLst>
      <p:ext uri="{BB962C8B-B14F-4D97-AF65-F5344CB8AC3E}">
        <p14:creationId xmlns:p14="http://schemas.microsoft.com/office/powerpoint/2010/main" val="1157265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0469F509-9AD3-8147-A825-4E50518D9360}"/>
              </a:ext>
            </a:extLst>
          </p:cNvPr>
          <p:cNvSpPr>
            <a:spLocks noGrp="1"/>
          </p:cNvSpPr>
          <p:nvPr>
            <p:ph type="body" idx="1"/>
          </p:nvPr>
        </p:nvSpPr>
        <p:spPr/>
        <p:txBody>
          <a:bodyPr/>
          <a:lstStyle/>
          <a:p>
            <a:r>
              <a:rPr lang="en-US" dirty="0"/>
              <a:t>When writing lab reports you should ensure that you are referencing academic sources. Google and Wikipedia are okay to address at first to refine your search criteria, but ultimately your sources need to be academic. Google scholar is a resource open to the general public to find academic articles, however, not all results will be academic and many will link to external resources that require subscriptions. NYU Libraries’ </a:t>
            </a:r>
            <a:r>
              <a:rPr lang="en-US" dirty="0" err="1"/>
              <a:t>BobCat</a:t>
            </a:r>
            <a:r>
              <a:rPr lang="en-US" dirty="0"/>
              <a:t> search tool allows full access to multiple research libraries. </a:t>
            </a:r>
          </a:p>
        </p:txBody>
      </p:sp>
    </p:spTree>
    <p:extLst>
      <p:ext uri="{BB962C8B-B14F-4D97-AF65-F5344CB8AC3E}">
        <p14:creationId xmlns:p14="http://schemas.microsoft.com/office/powerpoint/2010/main" val="2859693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publication is one available through NYU Libraries’ online subscription to Elsevier (which has a large amount of publications in all fields). At the top middle next to the Elsevier symbol, is the journal in which this paper was originally published. Below you see the publication title which gives a brief insight to the research contained within. Under the title, the authors names are listed as well as the University that the authors are affiliated with, in this case, Rutgers. </a:t>
            </a:r>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172194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EF9980FC-3F34-684D-B110-B3E92A2368FA}"/>
              </a:ext>
            </a:extLst>
          </p:cNvPr>
          <p:cNvSpPr>
            <a:spLocks noGrp="1"/>
          </p:cNvSpPr>
          <p:nvPr>
            <p:ph type="body" idx="1"/>
          </p:nvPr>
        </p:nvSpPr>
        <p:spPr/>
        <p:txBody>
          <a:bodyPr/>
          <a:lstStyle/>
          <a:p>
            <a:r>
              <a:rPr lang="en-US" dirty="0"/>
              <a:t>This is an example of the abstract section of a publication. The abstract contains an overview of the objectives of the experiment and outcomes. Unlike this example abstract, you should aim for your abstract to be five to six sentences which is roughly equivalent to the highlighted portion above. </a:t>
            </a:r>
          </a:p>
        </p:txBody>
      </p:sp>
    </p:spTree>
    <p:extLst>
      <p:ext uri="{BB962C8B-B14F-4D97-AF65-F5344CB8AC3E}">
        <p14:creationId xmlns:p14="http://schemas.microsoft.com/office/powerpoint/2010/main" val="2772280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94EC714C-897E-E54C-8A81-15D372C8B67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introduction of your lab report should include the relevance of the lab and why the technology or engineering principles are relevant to us today as consumers and engineers. In your lab report introduction you also need to include the scientific principles present in the lab and relevant equations -- this is not shown in the research paper above.  </a:t>
            </a:r>
          </a:p>
          <a:p>
            <a:endParaRPr lang="en-US" dirty="0"/>
          </a:p>
        </p:txBody>
      </p:sp>
    </p:spTree>
    <p:extLst>
      <p:ext uri="{BB962C8B-B14F-4D97-AF65-F5344CB8AC3E}">
        <p14:creationId xmlns:p14="http://schemas.microsoft.com/office/powerpoint/2010/main" val="545661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31515D3B-E65C-6344-97BA-0E84FAEB3DC0}"/>
              </a:ext>
            </a:extLst>
          </p:cNvPr>
          <p:cNvSpPr>
            <a:spLocks noGrp="1"/>
          </p:cNvSpPr>
          <p:nvPr>
            <p:ph type="body" idx="1"/>
          </p:nvPr>
        </p:nvSpPr>
        <p:spPr/>
        <p:txBody>
          <a:bodyPr/>
          <a:lstStyle/>
          <a:p>
            <a:r>
              <a:rPr lang="en-US" dirty="0"/>
              <a:t>The procedure of your lab report should outline the steps you took during the lab. The procedure in this example is a literature review which is more like the information you’ll include in your introduction section. </a:t>
            </a:r>
          </a:p>
        </p:txBody>
      </p:sp>
    </p:spTree>
    <p:extLst>
      <p:ext uri="{BB962C8B-B14F-4D97-AF65-F5344CB8AC3E}">
        <p14:creationId xmlns:p14="http://schemas.microsoft.com/office/powerpoint/2010/main" val="1663009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FDC3C44D-7E9D-7543-9B5F-41F12DD30701}"/>
              </a:ext>
            </a:extLst>
          </p:cNvPr>
          <p:cNvSpPr>
            <a:spLocks noGrp="1"/>
          </p:cNvSpPr>
          <p:nvPr>
            <p:ph type="body" idx="1"/>
          </p:nvPr>
        </p:nvSpPr>
        <p:spPr/>
        <p:txBody>
          <a:bodyPr/>
          <a:lstStyle/>
          <a:p>
            <a:r>
              <a:rPr lang="en-US" dirty="0"/>
              <a:t>Throughout your lab report you will reference other sources and it is important to give proper credit. The highlights above show two different styles of in text citations. </a:t>
            </a:r>
          </a:p>
        </p:txBody>
      </p:sp>
    </p:spTree>
    <p:extLst>
      <p:ext uri="{BB962C8B-B14F-4D97-AF65-F5344CB8AC3E}">
        <p14:creationId xmlns:p14="http://schemas.microsoft.com/office/powerpoint/2010/main" val="2184634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DD3BF5D6-2120-A84E-9338-59C9D1FAAD95}"/>
              </a:ext>
            </a:extLst>
          </p:cNvPr>
          <p:cNvSpPr>
            <a:spLocks noGrp="1"/>
          </p:cNvSpPr>
          <p:nvPr>
            <p:ph type="body" idx="1"/>
          </p:nvPr>
        </p:nvSpPr>
        <p:spPr/>
        <p:txBody>
          <a:bodyPr/>
          <a:lstStyle/>
          <a:p>
            <a:r>
              <a:rPr lang="en-US" dirty="0"/>
              <a:t>In your lab report, images and charts will be shown as figures that are assigned numbers chronologically. Figures are labeled below the image and are referenced by name within the body of the text. </a:t>
            </a:r>
          </a:p>
        </p:txBody>
      </p:sp>
    </p:spTree>
    <p:extLst>
      <p:ext uri="{BB962C8B-B14F-4D97-AF65-F5344CB8AC3E}">
        <p14:creationId xmlns:p14="http://schemas.microsoft.com/office/powerpoint/2010/main" val="1917988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837400A7-2AAE-5244-BCDA-2BC77C66F579}"/>
              </a:ext>
            </a:extLst>
          </p:cNvPr>
          <p:cNvSpPr>
            <a:spLocks noGrp="1"/>
          </p:cNvSpPr>
          <p:nvPr>
            <p:ph type="body" idx="1"/>
          </p:nvPr>
        </p:nvSpPr>
        <p:spPr/>
        <p:txBody>
          <a:bodyPr/>
          <a:lstStyle/>
          <a:p>
            <a:r>
              <a:rPr lang="en-US" dirty="0"/>
              <a:t>Tables help to present data collected in experiments. Tables are labeled above the data and are also referenced in the body of the text. </a:t>
            </a:r>
          </a:p>
        </p:txBody>
      </p:sp>
    </p:spTree>
    <p:extLst>
      <p:ext uri="{BB962C8B-B14F-4D97-AF65-F5344CB8AC3E}">
        <p14:creationId xmlns:p14="http://schemas.microsoft.com/office/powerpoint/2010/main" val="3446912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829CAF02-1BC5-CA41-9858-07992163F838}"/>
              </a:ext>
            </a:extLst>
          </p:cNvPr>
          <p:cNvSpPr>
            <a:spLocks noGrp="1"/>
          </p:cNvSpPr>
          <p:nvPr>
            <p:ph type="body" idx="1"/>
          </p:nvPr>
        </p:nvSpPr>
        <p:spPr/>
        <p:txBody>
          <a:bodyPr/>
          <a:lstStyle/>
          <a:p>
            <a:r>
              <a:rPr lang="en-US" dirty="0"/>
              <a:t>The data and observations section includes the majority of the figures and tables in your report. In addition, sample calculations should be shown in the data and observation section. </a:t>
            </a:r>
          </a:p>
        </p:txBody>
      </p:sp>
    </p:spTree>
    <p:extLst>
      <p:ext uri="{BB962C8B-B14F-4D97-AF65-F5344CB8AC3E}">
        <p14:creationId xmlns:p14="http://schemas.microsoft.com/office/powerpoint/2010/main" val="1108258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C8A186-3C4A-2245-BB27-10FA572018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5535C35-4D85-634F-9CE3-A6EA3BD64A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72FD214-6C5A-4643-A9A2-BABF8F3E2221}"/>
              </a:ext>
            </a:extLst>
          </p:cNvPr>
          <p:cNvSpPr>
            <a:spLocks noGrp="1"/>
          </p:cNvSpPr>
          <p:nvPr>
            <p:ph type="dt" sz="half" idx="10"/>
          </p:nvPr>
        </p:nvSpPr>
        <p:spPr/>
        <p:txBody>
          <a:bodyPr/>
          <a:lstStyle/>
          <a:p>
            <a:fld id="{ED8C8450-DBF7-714D-8D59-3E1E9CD633F3}" type="datetimeFigureOut">
              <a:rPr lang="en-US" smtClean="0"/>
              <a:t>9/2/2022</a:t>
            </a:fld>
            <a:endParaRPr lang="en-US"/>
          </a:p>
        </p:txBody>
      </p:sp>
      <p:sp>
        <p:nvSpPr>
          <p:cNvPr id="5" name="Footer Placeholder 4">
            <a:extLst>
              <a:ext uri="{FF2B5EF4-FFF2-40B4-BE49-F238E27FC236}">
                <a16:creationId xmlns="" xmlns:a16="http://schemas.microsoft.com/office/drawing/2014/main" id="{1BBEDA4E-8B8C-7F4D-9745-162134CAC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0D0E313-7AEB-C24A-8128-3E79FC00831C}"/>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3273635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E264-8408-D940-88B7-09F7ED9814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FD2803F-7DA3-774B-BF1A-89DC9E38C5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96C18CA-C901-9841-9F3F-8659CD2AD6AC}"/>
              </a:ext>
            </a:extLst>
          </p:cNvPr>
          <p:cNvSpPr>
            <a:spLocks noGrp="1"/>
          </p:cNvSpPr>
          <p:nvPr>
            <p:ph type="dt" sz="half" idx="10"/>
          </p:nvPr>
        </p:nvSpPr>
        <p:spPr/>
        <p:txBody>
          <a:bodyPr/>
          <a:lstStyle/>
          <a:p>
            <a:fld id="{ED8C8450-DBF7-714D-8D59-3E1E9CD633F3}" type="datetimeFigureOut">
              <a:rPr lang="en-US" smtClean="0"/>
              <a:t>9/2/2022</a:t>
            </a:fld>
            <a:endParaRPr lang="en-US"/>
          </a:p>
        </p:txBody>
      </p:sp>
      <p:sp>
        <p:nvSpPr>
          <p:cNvPr id="5" name="Footer Placeholder 4">
            <a:extLst>
              <a:ext uri="{FF2B5EF4-FFF2-40B4-BE49-F238E27FC236}">
                <a16:creationId xmlns="" xmlns:a16="http://schemas.microsoft.com/office/drawing/2014/main" id="{6DA712E6-EBF6-DF4A-BE3B-D84BD845F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D7E09C3-6CF3-C24B-AD5D-154DC31AF274}"/>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2797386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E5BD47C-83A8-684C-BBCD-B18C72517B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7F0D9EF-ED84-D645-BD16-1E296A3400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A8588EC-44A3-E649-B456-0FFAA383D2AF}"/>
              </a:ext>
            </a:extLst>
          </p:cNvPr>
          <p:cNvSpPr>
            <a:spLocks noGrp="1"/>
          </p:cNvSpPr>
          <p:nvPr>
            <p:ph type="dt" sz="half" idx="10"/>
          </p:nvPr>
        </p:nvSpPr>
        <p:spPr/>
        <p:txBody>
          <a:bodyPr/>
          <a:lstStyle/>
          <a:p>
            <a:fld id="{ED8C8450-DBF7-714D-8D59-3E1E9CD633F3}" type="datetimeFigureOut">
              <a:rPr lang="en-US" smtClean="0"/>
              <a:t>9/2/2022</a:t>
            </a:fld>
            <a:endParaRPr lang="en-US"/>
          </a:p>
        </p:txBody>
      </p:sp>
      <p:sp>
        <p:nvSpPr>
          <p:cNvPr id="5" name="Footer Placeholder 4">
            <a:extLst>
              <a:ext uri="{FF2B5EF4-FFF2-40B4-BE49-F238E27FC236}">
                <a16:creationId xmlns="" xmlns:a16="http://schemas.microsoft.com/office/drawing/2014/main" id="{5B6C6E21-1D83-4C45-A660-1E5A8FF260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ED3558C-8ED1-DA4F-B64C-70C8E4E4300F}"/>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2386531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439500-3D90-A04B-960E-9D2C73276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B6C7875-EC16-A34E-BF05-5F3A410C6F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1EA06A-4061-F941-BB5A-BEB32A211F72}"/>
              </a:ext>
            </a:extLst>
          </p:cNvPr>
          <p:cNvSpPr>
            <a:spLocks noGrp="1"/>
          </p:cNvSpPr>
          <p:nvPr>
            <p:ph type="dt" sz="half" idx="10"/>
          </p:nvPr>
        </p:nvSpPr>
        <p:spPr/>
        <p:txBody>
          <a:bodyPr/>
          <a:lstStyle/>
          <a:p>
            <a:fld id="{ED8C8450-DBF7-714D-8D59-3E1E9CD633F3}" type="datetimeFigureOut">
              <a:rPr lang="en-US" smtClean="0"/>
              <a:t>9/2/2022</a:t>
            </a:fld>
            <a:endParaRPr lang="en-US"/>
          </a:p>
        </p:txBody>
      </p:sp>
      <p:sp>
        <p:nvSpPr>
          <p:cNvPr id="5" name="Footer Placeholder 4">
            <a:extLst>
              <a:ext uri="{FF2B5EF4-FFF2-40B4-BE49-F238E27FC236}">
                <a16:creationId xmlns="" xmlns:a16="http://schemas.microsoft.com/office/drawing/2014/main" id="{7EA12DE3-3363-9348-9681-038945BC52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62A947C-DD7E-204E-BE2D-75841E4BA631}"/>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2323681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F45743-B911-924D-A588-B90C06473B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4344DD2-1533-3A4D-8AD2-65211DD105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E315C18-078B-D64D-BF56-FF81F5FC047B}"/>
              </a:ext>
            </a:extLst>
          </p:cNvPr>
          <p:cNvSpPr>
            <a:spLocks noGrp="1"/>
          </p:cNvSpPr>
          <p:nvPr>
            <p:ph type="dt" sz="half" idx="10"/>
          </p:nvPr>
        </p:nvSpPr>
        <p:spPr/>
        <p:txBody>
          <a:bodyPr/>
          <a:lstStyle/>
          <a:p>
            <a:fld id="{ED8C8450-DBF7-714D-8D59-3E1E9CD633F3}" type="datetimeFigureOut">
              <a:rPr lang="en-US" smtClean="0"/>
              <a:t>9/2/2022</a:t>
            </a:fld>
            <a:endParaRPr lang="en-US"/>
          </a:p>
        </p:txBody>
      </p:sp>
      <p:sp>
        <p:nvSpPr>
          <p:cNvPr id="5" name="Footer Placeholder 4">
            <a:extLst>
              <a:ext uri="{FF2B5EF4-FFF2-40B4-BE49-F238E27FC236}">
                <a16:creationId xmlns="" xmlns:a16="http://schemas.microsoft.com/office/drawing/2014/main" id="{448B79C0-DA9B-DD4E-A266-061F71342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EDEC2B9-940A-5F4B-A40A-CD939DAAAE1D}"/>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3416188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0D8A34-0F14-5741-845C-A84EE5F986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689C7CE-7E80-2545-96CA-934AB35F6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3603D6F-929E-3B46-889A-37C1326306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8B55C5F-AB7E-DF43-B87C-D37FE2A477F4}"/>
              </a:ext>
            </a:extLst>
          </p:cNvPr>
          <p:cNvSpPr>
            <a:spLocks noGrp="1"/>
          </p:cNvSpPr>
          <p:nvPr>
            <p:ph type="dt" sz="half" idx="10"/>
          </p:nvPr>
        </p:nvSpPr>
        <p:spPr/>
        <p:txBody>
          <a:bodyPr/>
          <a:lstStyle/>
          <a:p>
            <a:fld id="{ED8C8450-DBF7-714D-8D59-3E1E9CD633F3}" type="datetimeFigureOut">
              <a:rPr lang="en-US" smtClean="0"/>
              <a:t>9/2/2022</a:t>
            </a:fld>
            <a:endParaRPr lang="en-US"/>
          </a:p>
        </p:txBody>
      </p:sp>
      <p:sp>
        <p:nvSpPr>
          <p:cNvPr id="6" name="Footer Placeholder 5">
            <a:extLst>
              <a:ext uri="{FF2B5EF4-FFF2-40B4-BE49-F238E27FC236}">
                <a16:creationId xmlns="" xmlns:a16="http://schemas.microsoft.com/office/drawing/2014/main" id="{CDA1A9D8-ABF2-2647-BB9C-38DB562C03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051C20A-E576-8448-B650-C2E88EA517E1}"/>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1047125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E1F089-8E1E-984F-90C1-914CA4FF21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4A18408-E3D1-A749-B9B0-640CB014EB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E3CD4DE-A03E-D44D-A7AE-FE1E5969C9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814B6E8-9F30-A945-993C-7AE8DE0543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472D73E-E5FF-CA4C-98FA-6B97F8D7BC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CC0EA10-50C0-1440-9ECF-A476F7AEBAC9}"/>
              </a:ext>
            </a:extLst>
          </p:cNvPr>
          <p:cNvSpPr>
            <a:spLocks noGrp="1"/>
          </p:cNvSpPr>
          <p:nvPr>
            <p:ph type="dt" sz="half" idx="10"/>
          </p:nvPr>
        </p:nvSpPr>
        <p:spPr/>
        <p:txBody>
          <a:bodyPr/>
          <a:lstStyle/>
          <a:p>
            <a:fld id="{ED8C8450-DBF7-714D-8D59-3E1E9CD633F3}" type="datetimeFigureOut">
              <a:rPr lang="en-US" smtClean="0"/>
              <a:t>9/2/2022</a:t>
            </a:fld>
            <a:endParaRPr lang="en-US"/>
          </a:p>
        </p:txBody>
      </p:sp>
      <p:sp>
        <p:nvSpPr>
          <p:cNvPr id="8" name="Footer Placeholder 7">
            <a:extLst>
              <a:ext uri="{FF2B5EF4-FFF2-40B4-BE49-F238E27FC236}">
                <a16:creationId xmlns="" xmlns:a16="http://schemas.microsoft.com/office/drawing/2014/main" id="{58AD1E60-64B5-644B-A4CF-CAF7F65FFA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DF0B092-24E5-B847-9AF8-91E338336E57}"/>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1929453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953BEF-B26F-BA47-83A0-E25CD4867F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C80C6CB-75BC-4242-9152-DF0662F5D71A}"/>
              </a:ext>
            </a:extLst>
          </p:cNvPr>
          <p:cNvSpPr>
            <a:spLocks noGrp="1"/>
          </p:cNvSpPr>
          <p:nvPr>
            <p:ph type="dt" sz="half" idx="10"/>
          </p:nvPr>
        </p:nvSpPr>
        <p:spPr/>
        <p:txBody>
          <a:bodyPr/>
          <a:lstStyle/>
          <a:p>
            <a:fld id="{ED8C8450-DBF7-714D-8D59-3E1E9CD633F3}" type="datetimeFigureOut">
              <a:rPr lang="en-US" smtClean="0"/>
              <a:t>9/2/2022</a:t>
            </a:fld>
            <a:endParaRPr lang="en-US"/>
          </a:p>
        </p:txBody>
      </p:sp>
      <p:sp>
        <p:nvSpPr>
          <p:cNvPr id="4" name="Footer Placeholder 3">
            <a:extLst>
              <a:ext uri="{FF2B5EF4-FFF2-40B4-BE49-F238E27FC236}">
                <a16:creationId xmlns="" xmlns:a16="http://schemas.microsoft.com/office/drawing/2014/main" id="{900BCAC5-FA58-B04F-AF63-90A4FA12B1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B2C4DEF6-6972-2740-BD8C-F6391C2FB0D4}"/>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123956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4F22F2E-55E6-F246-9148-27C791FA750F}"/>
              </a:ext>
            </a:extLst>
          </p:cNvPr>
          <p:cNvSpPr>
            <a:spLocks noGrp="1"/>
          </p:cNvSpPr>
          <p:nvPr>
            <p:ph type="dt" sz="half" idx="10"/>
          </p:nvPr>
        </p:nvSpPr>
        <p:spPr/>
        <p:txBody>
          <a:bodyPr/>
          <a:lstStyle/>
          <a:p>
            <a:fld id="{ED8C8450-DBF7-714D-8D59-3E1E9CD633F3}" type="datetimeFigureOut">
              <a:rPr lang="en-US" smtClean="0"/>
              <a:t>9/2/2022</a:t>
            </a:fld>
            <a:endParaRPr lang="en-US"/>
          </a:p>
        </p:txBody>
      </p:sp>
      <p:sp>
        <p:nvSpPr>
          <p:cNvPr id="3" name="Footer Placeholder 2">
            <a:extLst>
              <a:ext uri="{FF2B5EF4-FFF2-40B4-BE49-F238E27FC236}">
                <a16:creationId xmlns="" xmlns:a16="http://schemas.microsoft.com/office/drawing/2014/main" id="{A2F71194-6C08-3F47-BDBC-E12B5B08E3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CE562B72-8F8E-3E47-B5B3-5642252A0837}"/>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579436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46E1AF-A36D-EC48-B278-37DDADA828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E81F146-C2D2-254C-A0AC-17A2D03AF9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196DB24-DF99-414A-BB21-C4F576FA0B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7F7FFD8-62AB-6A49-BA35-2C5397F012DB}"/>
              </a:ext>
            </a:extLst>
          </p:cNvPr>
          <p:cNvSpPr>
            <a:spLocks noGrp="1"/>
          </p:cNvSpPr>
          <p:nvPr>
            <p:ph type="dt" sz="half" idx="10"/>
          </p:nvPr>
        </p:nvSpPr>
        <p:spPr/>
        <p:txBody>
          <a:bodyPr/>
          <a:lstStyle/>
          <a:p>
            <a:fld id="{ED8C8450-DBF7-714D-8D59-3E1E9CD633F3}" type="datetimeFigureOut">
              <a:rPr lang="en-US" smtClean="0"/>
              <a:t>9/2/2022</a:t>
            </a:fld>
            <a:endParaRPr lang="en-US"/>
          </a:p>
        </p:txBody>
      </p:sp>
      <p:sp>
        <p:nvSpPr>
          <p:cNvPr id="6" name="Footer Placeholder 5">
            <a:extLst>
              <a:ext uri="{FF2B5EF4-FFF2-40B4-BE49-F238E27FC236}">
                <a16:creationId xmlns="" xmlns:a16="http://schemas.microsoft.com/office/drawing/2014/main" id="{1C7B02E4-FAEF-5343-A0E8-BA57432CC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533A28D-E676-B449-8C5F-B77E1B6C6924}"/>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568840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01C5E8-B880-2448-BF45-FB01317C55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F264BE3-7882-D74C-AA66-C1854C8D6A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2C81AE2-1EFD-DA44-B5EC-FBF9DC910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6C2C064-43D9-7D4A-BBC6-3C48D6A52224}"/>
              </a:ext>
            </a:extLst>
          </p:cNvPr>
          <p:cNvSpPr>
            <a:spLocks noGrp="1"/>
          </p:cNvSpPr>
          <p:nvPr>
            <p:ph type="dt" sz="half" idx="10"/>
          </p:nvPr>
        </p:nvSpPr>
        <p:spPr/>
        <p:txBody>
          <a:bodyPr/>
          <a:lstStyle/>
          <a:p>
            <a:fld id="{ED8C8450-DBF7-714D-8D59-3E1E9CD633F3}" type="datetimeFigureOut">
              <a:rPr lang="en-US" smtClean="0"/>
              <a:t>9/2/2022</a:t>
            </a:fld>
            <a:endParaRPr lang="en-US"/>
          </a:p>
        </p:txBody>
      </p:sp>
      <p:sp>
        <p:nvSpPr>
          <p:cNvPr id="6" name="Footer Placeholder 5">
            <a:extLst>
              <a:ext uri="{FF2B5EF4-FFF2-40B4-BE49-F238E27FC236}">
                <a16:creationId xmlns="" xmlns:a16="http://schemas.microsoft.com/office/drawing/2014/main" id="{84346798-908A-284D-A9BD-4E6EED4D0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2AD4256-9ADF-6E40-8AF8-8D326E2C257D}"/>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234734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704477F-C269-3748-888B-92F6CE13D8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E43FAFB-6ACA-3C4D-A62A-DBB7372E59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0FABE6-70B2-E542-BBC8-837DCFCFBC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8C8450-DBF7-714D-8D59-3E1E9CD633F3}" type="datetimeFigureOut">
              <a:rPr lang="en-US" smtClean="0"/>
              <a:t>9/2/2022</a:t>
            </a:fld>
            <a:endParaRPr lang="en-US"/>
          </a:p>
        </p:txBody>
      </p:sp>
      <p:sp>
        <p:nvSpPr>
          <p:cNvPr id="5" name="Footer Placeholder 4">
            <a:extLst>
              <a:ext uri="{FF2B5EF4-FFF2-40B4-BE49-F238E27FC236}">
                <a16:creationId xmlns="" xmlns:a16="http://schemas.microsoft.com/office/drawing/2014/main" id="{BC712E30-2153-D145-86D0-F579A9C0EA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9396817-FCBE-D345-92E3-621E346C6C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2CA1AD-E60F-FF4D-9CF2-6770EE233D0A}" type="slidenum">
              <a:rPr lang="en-US" smtClean="0"/>
              <a:t>‹#›</a:t>
            </a:fld>
            <a:endParaRPr lang="en-US"/>
          </a:p>
        </p:txBody>
      </p:sp>
    </p:spTree>
    <p:extLst>
      <p:ext uri="{BB962C8B-B14F-4D97-AF65-F5344CB8AC3E}">
        <p14:creationId xmlns:p14="http://schemas.microsoft.com/office/powerpoint/2010/main" val="3713996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6.tif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hyperlink" Target="https://engineering.nyu.edu/student-life/student-activities/student-organizations/organizations-directory" TargetMode="External"/><Relationship Id="rId5" Type="http://schemas.openxmlformats.org/officeDocument/2006/relationships/hyperlink" Target="https://engineering.nyu.edu/student-life/student-activities/student-organizations#chapter-id-26442" TargetMode="External"/><Relationship Id="rId4" Type="http://schemas.openxmlformats.org/officeDocument/2006/relationships/hyperlink" Target="https://engineering.nyu.edu/student-life/student-activities/student-organization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2035210" y="1359914"/>
            <a:ext cx="8121580" cy="2387600"/>
          </a:xfrm>
        </p:spPr>
        <p:txBody>
          <a:bodyPr>
            <a:normAutofit/>
          </a:bodyPr>
          <a:lstStyle/>
          <a:p>
            <a:r>
              <a:rPr lang="en-US" sz="5400" dirty="0">
                <a:latin typeface="Gotham Medium" pitchFamily="50" charset="0"/>
              </a:rPr>
              <a:t>RECITATION 2</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1524000" y="4255187"/>
            <a:ext cx="9144000" cy="473561"/>
          </a:xfrm>
        </p:spPr>
        <p:txBody>
          <a:bodyPr/>
          <a:lstStyle/>
          <a:p>
            <a:r>
              <a:rPr lang="en-US" dirty="0" smtClean="0">
                <a:latin typeface="Proxima Nova Rg" panose="02000506030000020004" pitchFamily="2" charset="0"/>
              </a:rPr>
              <a:t>EG1004</a:t>
            </a:r>
            <a:endParaRPr lang="en-US" dirty="0">
              <a:latin typeface="Proxima Nova Rg" panose="02000506030000020004" pitchFamily="2" charset="0"/>
            </a:endParaRP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078051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3" name="Picture 12">
            <a:extLst>
              <a:ext uri="{FF2B5EF4-FFF2-40B4-BE49-F238E27FC236}">
                <a16:creationId xmlns="" xmlns:a16="http://schemas.microsoft.com/office/drawing/2014/main" id="{FD43D211-493F-224D-8A8B-432E4E9DC873}"/>
              </a:ext>
            </a:extLst>
          </p:cNvPr>
          <p:cNvPicPr>
            <a:picLocks noChangeAspect="1"/>
          </p:cNvPicPr>
          <p:nvPr/>
        </p:nvPicPr>
        <p:blipFill rotWithShape="1">
          <a:blip r:embed="rId4"/>
          <a:srcRect l="33281" t="20555" r="32969" b="43234"/>
          <a:stretch/>
        </p:blipFill>
        <p:spPr>
          <a:xfrm>
            <a:off x="494601" y="2685557"/>
            <a:ext cx="11202798" cy="2535382"/>
          </a:xfrm>
          <a:prstGeom prst="rect">
            <a:avLst/>
          </a:prstGeom>
        </p:spPr>
      </p:pic>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sp>
        <p:nvSpPr>
          <p:cNvPr id="18" name="Title 1">
            <a:extLst>
              <a:ext uri="{FF2B5EF4-FFF2-40B4-BE49-F238E27FC236}">
                <a16:creationId xmlns="" xmlns:a16="http://schemas.microsoft.com/office/drawing/2014/main" id="{B3D24E8D-FD5C-460C-99AC-B8CB709D7CE0}"/>
              </a:ext>
            </a:extLst>
          </p:cNvPr>
          <p:cNvSpPr txBox="1">
            <a:spLocks/>
          </p:cNvSpPr>
          <p:nvPr/>
        </p:nvSpPr>
        <p:spPr>
          <a:xfrm>
            <a:off x="106932" y="548319"/>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9" name="TextBox 18"/>
          <p:cNvSpPr txBox="1"/>
          <p:nvPr/>
        </p:nvSpPr>
        <p:spPr>
          <a:xfrm>
            <a:off x="2152072" y="1516006"/>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INTRODUCTION</a:t>
            </a:r>
          </a:p>
          <a:p>
            <a:pPr algn="ctr"/>
            <a:endParaRPr lang="en-US" sz="3500" dirty="0"/>
          </a:p>
        </p:txBody>
      </p:sp>
    </p:spTree>
    <p:extLst>
      <p:ext uri="{BB962C8B-B14F-4D97-AF65-F5344CB8AC3E}">
        <p14:creationId xmlns:p14="http://schemas.microsoft.com/office/powerpoint/2010/main" val="2976911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3" name="Picture 12">
            <a:extLst>
              <a:ext uri="{FF2B5EF4-FFF2-40B4-BE49-F238E27FC236}">
                <a16:creationId xmlns="" xmlns:a16="http://schemas.microsoft.com/office/drawing/2014/main" id="{A1B23809-F3AD-C248-83CC-FFE507FBB082}"/>
              </a:ext>
            </a:extLst>
          </p:cNvPr>
          <p:cNvPicPr>
            <a:picLocks noChangeAspect="1"/>
          </p:cNvPicPr>
          <p:nvPr/>
        </p:nvPicPr>
        <p:blipFill rotWithShape="1">
          <a:blip r:embed="rId4"/>
          <a:srcRect l="33593" t="14630" r="32969" b="10047"/>
          <a:stretch/>
        </p:blipFill>
        <p:spPr>
          <a:xfrm>
            <a:off x="2070100" y="2319683"/>
            <a:ext cx="8051798" cy="3825971"/>
          </a:xfrm>
          <a:prstGeom prst="rect">
            <a:avLst/>
          </a:prstGeom>
        </p:spPr>
      </p:pic>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sp>
        <p:nvSpPr>
          <p:cNvPr id="16" name="Title 1">
            <a:extLst>
              <a:ext uri="{FF2B5EF4-FFF2-40B4-BE49-F238E27FC236}">
                <a16:creationId xmlns="" xmlns:a16="http://schemas.microsoft.com/office/drawing/2014/main" id="{B3D24E8D-FD5C-460C-99AC-B8CB709D7CE0}"/>
              </a:ext>
            </a:extLst>
          </p:cNvPr>
          <p:cNvSpPr txBox="1">
            <a:spLocks/>
          </p:cNvSpPr>
          <p:nvPr/>
        </p:nvSpPr>
        <p:spPr>
          <a:xfrm>
            <a:off x="106932" y="548319"/>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7" name="TextBox 16"/>
          <p:cNvSpPr txBox="1"/>
          <p:nvPr/>
        </p:nvSpPr>
        <p:spPr>
          <a:xfrm>
            <a:off x="2152072" y="1513466"/>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PROCEDURE</a:t>
            </a:r>
          </a:p>
          <a:p>
            <a:pPr algn="ctr"/>
            <a:endParaRPr lang="en-US" sz="3500" dirty="0"/>
          </a:p>
        </p:txBody>
      </p:sp>
    </p:spTree>
    <p:extLst>
      <p:ext uri="{BB962C8B-B14F-4D97-AF65-F5344CB8AC3E}">
        <p14:creationId xmlns:p14="http://schemas.microsoft.com/office/powerpoint/2010/main" val="312641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0" name="Picture 9">
            <a:extLst>
              <a:ext uri="{FF2B5EF4-FFF2-40B4-BE49-F238E27FC236}">
                <a16:creationId xmlns="" xmlns:a16="http://schemas.microsoft.com/office/drawing/2014/main" id="{6E26F5D4-3390-944D-AE1E-32FE26E6AD8C}"/>
              </a:ext>
            </a:extLst>
          </p:cNvPr>
          <p:cNvPicPr>
            <a:picLocks noChangeAspect="1"/>
          </p:cNvPicPr>
          <p:nvPr/>
        </p:nvPicPr>
        <p:blipFill rotWithShape="1">
          <a:blip r:embed="rId4"/>
          <a:srcRect l="33834" t="17877" r="33750" b="47593"/>
          <a:stretch/>
        </p:blipFill>
        <p:spPr>
          <a:xfrm>
            <a:off x="251069" y="2655928"/>
            <a:ext cx="11705404" cy="2630135"/>
          </a:xfrm>
          <a:prstGeom prst="rect">
            <a:avLst/>
          </a:prstGeom>
        </p:spPr>
      </p:pic>
      <p:sp>
        <p:nvSpPr>
          <p:cNvPr id="11" name="Rectangle 10">
            <a:extLst>
              <a:ext uri="{FF2B5EF4-FFF2-40B4-BE49-F238E27FC236}">
                <a16:creationId xmlns="" xmlns:a16="http://schemas.microsoft.com/office/drawing/2014/main" id="{0D007BB8-D1BA-7949-A919-A2BF9975D9A8}"/>
              </a:ext>
            </a:extLst>
          </p:cNvPr>
          <p:cNvSpPr/>
          <p:nvPr/>
        </p:nvSpPr>
        <p:spPr>
          <a:xfrm>
            <a:off x="9121869" y="3026079"/>
            <a:ext cx="2641049" cy="243593"/>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5F750434-D81B-A246-B701-6A6376059159}"/>
              </a:ext>
            </a:extLst>
          </p:cNvPr>
          <p:cNvSpPr/>
          <p:nvPr/>
        </p:nvSpPr>
        <p:spPr>
          <a:xfrm>
            <a:off x="771788" y="4294805"/>
            <a:ext cx="1574249" cy="278299"/>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10</a:t>
            </a:r>
          </a:p>
        </p:txBody>
      </p:sp>
      <p:sp>
        <p:nvSpPr>
          <p:cNvPr id="18" name="Title 1">
            <a:extLst>
              <a:ext uri="{FF2B5EF4-FFF2-40B4-BE49-F238E27FC236}">
                <a16:creationId xmlns="" xmlns:a16="http://schemas.microsoft.com/office/drawing/2014/main" id="{B3D24E8D-FD5C-460C-99AC-B8CB709D7CE0}"/>
              </a:ext>
            </a:extLst>
          </p:cNvPr>
          <p:cNvSpPr txBox="1">
            <a:spLocks/>
          </p:cNvSpPr>
          <p:nvPr/>
        </p:nvSpPr>
        <p:spPr>
          <a:xfrm>
            <a:off x="106932" y="548319"/>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9" name="TextBox 18"/>
          <p:cNvSpPr txBox="1"/>
          <p:nvPr/>
        </p:nvSpPr>
        <p:spPr>
          <a:xfrm>
            <a:off x="2152072" y="1511902"/>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IN TEXT CITATION</a:t>
            </a:r>
          </a:p>
          <a:p>
            <a:pPr algn="ctr"/>
            <a:endParaRPr lang="en-US" sz="3500" dirty="0"/>
          </a:p>
        </p:txBody>
      </p:sp>
    </p:spTree>
    <p:extLst>
      <p:ext uri="{BB962C8B-B14F-4D97-AF65-F5344CB8AC3E}">
        <p14:creationId xmlns:p14="http://schemas.microsoft.com/office/powerpoint/2010/main" val="2625695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3" name="Picture 12">
            <a:extLst>
              <a:ext uri="{FF2B5EF4-FFF2-40B4-BE49-F238E27FC236}">
                <a16:creationId xmlns="" xmlns:a16="http://schemas.microsoft.com/office/drawing/2014/main" id="{1B5437E6-8898-9D4E-9E4F-4166E751020A}"/>
              </a:ext>
            </a:extLst>
          </p:cNvPr>
          <p:cNvPicPr>
            <a:picLocks noChangeAspect="1"/>
          </p:cNvPicPr>
          <p:nvPr/>
        </p:nvPicPr>
        <p:blipFill rotWithShape="1">
          <a:blip r:embed="rId4"/>
          <a:srcRect l="33516" t="15556" r="32578" b="5380"/>
          <a:stretch/>
        </p:blipFill>
        <p:spPr>
          <a:xfrm>
            <a:off x="1810327" y="2244437"/>
            <a:ext cx="8802255" cy="3935360"/>
          </a:xfrm>
          <a:prstGeom prst="rect">
            <a:avLst/>
          </a:prstGeom>
        </p:spPr>
      </p:pic>
      <p:sp>
        <p:nvSpPr>
          <p:cNvPr id="16" name="Rectangle 15">
            <a:extLst>
              <a:ext uri="{FF2B5EF4-FFF2-40B4-BE49-F238E27FC236}">
                <a16:creationId xmlns="" xmlns:a16="http://schemas.microsoft.com/office/drawing/2014/main" id="{8D1BB6D3-2E29-7246-A28D-CB85C7C3A12D}"/>
              </a:ext>
            </a:extLst>
          </p:cNvPr>
          <p:cNvSpPr/>
          <p:nvPr/>
        </p:nvSpPr>
        <p:spPr>
          <a:xfrm>
            <a:off x="4767803" y="5074162"/>
            <a:ext cx="2656391" cy="234808"/>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8DA18042-F8C4-B848-A6A3-890F0ECF1AAC}"/>
              </a:ext>
            </a:extLst>
          </p:cNvPr>
          <p:cNvSpPr/>
          <p:nvPr/>
        </p:nvSpPr>
        <p:spPr>
          <a:xfrm>
            <a:off x="5975457" y="5490244"/>
            <a:ext cx="481228" cy="213280"/>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11</a:t>
            </a:r>
          </a:p>
        </p:txBody>
      </p:sp>
      <p:sp>
        <p:nvSpPr>
          <p:cNvPr id="18" name="Title 1">
            <a:extLst>
              <a:ext uri="{FF2B5EF4-FFF2-40B4-BE49-F238E27FC236}">
                <a16:creationId xmlns="" xmlns:a16="http://schemas.microsoft.com/office/drawing/2014/main" id="{B3D24E8D-FD5C-460C-99AC-B8CB709D7CE0}"/>
              </a:ext>
            </a:extLst>
          </p:cNvPr>
          <p:cNvSpPr txBox="1">
            <a:spLocks/>
          </p:cNvSpPr>
          <p:nvPr/>
        </p:nvSpPr>
        <p:spPr>
          <a:xfrm>
            <a:off x="106932" y="547811"/>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9" name="TextBox 18"/>
          <p:cNvSpPr txBox="1"/>
          <p:nvPr/>
        </p:nvSpPr>
        <p:spPr>
          <a:xfrm>
            <a:off x="2152072" y="1512958"/>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FIGURES</a:t>
            </a:r>
          </a:p>
          <a:p>
            <a:pPr algn="ctr"/>
            <a:endParaRPr lang="en-US" sz="3500" dirty="0"/>
          </a:p>
        </p:txBody>
      </p:sp>
    </p:spTree>
    <p:extLst>
      <p:ext uri="{BB962C8B-B14F-4D97-AF65-F5344CB8AC3E}">
        <p14:creationId xmlns:p14="http://schemas.microsoft.com/office/powerpoint/2010/main" val="599943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0" name="Picture 9">
            <a:extLst>
              <a:ext uri="{FF2B5EF4-FFF2-40B4-BE49-F238E27FC236}">
                <a16:creationId xmlns="" xmlns:a16="http://schemas.microsoft.com/office/drawing/2014/main" id="{697CA1DD-1BB1-3A47-8817-58B216494502}"/>
              </a:ext>
            </a:extLst>
          </p:cNvPr>
          <p:cNvPicPr>
            <a:picLocks noChangeAspect="1"/>
          </p:cNvPicPr>
          <p:nvPr/>
        </p:nvPicPr>
        <p:blipFill rotWithShape="1">
          <a:blip r:embed="rId4"/>
          <a:srcRect l="34531" t="27963" r="33438" b="24630"/>
          <a:stretch/>
        </p:blipFill>
        <p:spPr>
          <a:xfrm>
            <a:off x="906638" y="2479265"/>
            <a:ext cx="10378722" cy="3478190"/>
          </a:xfrm>
          <a:prstGeom prst="rect">
            <a:avLst/>
          </a:prstGeom>
        </p:spPr>
      </p:pic>
      <p:sp>
        <p:nvSpPr>
          <p:cNvPr id="16" name="Rectangle 15">
            <a:extLst>
              <a:ext uri="{FF2B5EF4-FFF2-40B4-BE49-F238E27FC236}">
                <a16:creationId xmlns="" xmlns:a16="http://schemas.microsoft.com/office/drawing/2014/main" id="{8D1BB6D3-2E29-7246-A28D-CB85C7C3A12D}"/>
              </a:ext>
            </a:extLst>
          </p:cNvPr>
          <p:cNvSpPr/>
          <p:nvPr/>
        </p:nvSpPr>
        <p:spPr>
          <a:xfrm>
            <a:off x="837364" y="2488599"/>
            <a:ext cx="940268" cy="211743"/>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12</a:t>
            </a:r>
          </a:p>
        </p:txBody>
      </p:sp>
      <p:sp>
        <p:nvSpPr>
          <p:cNvPr id="17" name="Title 1">
            <a:extLst>
              <a:ext uri="{FF2B5EF4-FFF2-40B4-BE49-F238E27FC236}">
                <a16:creationId xmlns="" xmlns:a16="http://schemas.microsoft.com/office/drawing/2014/main" id="{B3D24E8D-FD5C-460C-99AC-B8CB709D7CE0}"/>
              </a:ext>
            </a:extLst>
          </p:cNvPr>
          <p:cNvSpPr txBox="1">
            <a:spLocks/>
          </p:cNvSpPr>
          <p:nvPr/>
        </p:nvSpPr>
        <p:spPr>
          <a:xfrm>
            <a:off x="106932" y="557653"/>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8" name="TextBox 17"/>
          <p:cNvSpPr txBox="1"/>
          <p:nvPr/>
        </p:nvSpPr>
        <p:spPr>
          <a:xfrm>
            <a:off x="2152072" y="1528254"/>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TABLES</a:t>
            </a:r>
          </a:p>
          <a:p>
            <a:pPr algn="ctr"/>
            <a:endParaRPr lang="en-US" sz="3500" dirty="0"/>
          </a:p>
        </p:txBody>
      </p:sp>
    </p:spTree>
    <p:extLst>
      <p:ext uri="{BB962C8B-B14F-4D97-AF65-F5344CB8AC3E}">
        <p14:creationId xmlns:p14="http://schemas.microsoft.com/office/powerpoint/2010/main" val="2126781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1" name="Picture 10">
            <a:extLst>
              <a:ext uri="{FF2B5EF4-FFF2-40B4-BE49-F238E27FC236}">
                <a16:creationId xmlns="" xmlns:a16="http://schemas.microsoft.com/office/drawing/2014/main" id="{174F76D5-B11D-824D-9935-15BD25719A95}"/>
              </a:ext>
            </a:extLst>
          </p:cNvPr>
          <p:cNvPicPr>
            <a:picLocks noChangeAspect="1"/>
          </p:cNvPicPr>
          <p:nvPr/>
        </p:nvPicPr>
        <p:blipFill rotWithShape="1">
          <a:blip r:embed="rId4"/>
          <a:srcRect l="34101" t="12783" r="32930" b="16565"/>
          <a:stretch/>
        </p:blipFill>
        <p:spPr>
          <a:xfrm>
            <a:off x="1691997" y="2198255"/>
            <a:ext cx="8808003" cy="3981541"/>
          </a:xfrm>
          <a:prstGeom prst="rect">
            <a:avLst/>
          </a:prstGeom>
        </p:spPr>
      </p:pic>
      <p:sp>
        <p:nvSpPr>
          <p:cNvPr id="13" name="Rectangle 12">
            <a:extLst>
              <a:ext uri="{FF2B5EF4-FFF2-40B4-BE49-F238E27FC236}">
                <a16:creationId xmlns="" xmlns:a16="http://schemas.microsoft.com/office/drawing/2014/main" id="{F845C849-54A3-B344-851E-7081B1870CBC}"/>
              </a:ext>
            </a:extLst>
          </p:cNvPr>
          <p:cNvSpPr/>
          <p:nvPr/>
        </p:nvSpPr>
        <p:spPr>
          <a:xfrm>
            <a:off x="2244994" y="5775466"/>
            <a:ext cx="6636328" cy="349406"/>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13</a:t>
            </a:r>
          </a:p>
        </p:txBody>
      </p:sp>
      <p:sp>
        <p:nvSpPr>
          <p:cNvPr id="17" name="Title 1">
            <a:extLst>
              <a:ext uri="{FF2B5EF4-FFF2-40B4-BE49-F238E27FC236}">
                <a16:creationId xmlns="" xmlns:a16="http://schemas.microsoft.com/office/drawing/2014/main" id="{B3D24E8D-FD5C-460C-99AC-B8CB709D7CE0}"/>
              </a:ext>
            </a:extLst>
          </p:cNvPr>
          <p:cNvSpPr txBox="1">
            <a:spLocks/>
          </p:cNvSpPr>
          <p:nvPr/>
        </p:nvSpPr>
        <p:spPr>
          <a:xfrm>
            <a:off x="106932" y="559298"/>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8" name="TextBox 17"/>
          <p:cNvSpPr txBox="1"/>
          <p:nvPr/>
        </p:nvSpPr>
        <p:spPr>
          <a:xfrm>
            <a:off x="2152072" y="1535424"/>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DATA &amp; OBSERVATIONS</a:t>
            </a:r>
          </a:p>
          <a:p>
            <a:pPr algn="ctr"/>
            <a:endParaRPr lang="en-US" sz="3500" dirty="0"/>
          </a:p>
        </p:txBody>
      </p:sp>
    </p:spTree>
    <p:extLst>
      <p:ext uri="{BB962C8B-B14F-4D97-AF65-F5344CB8AC3E}">
        <p14:creationId xmlns:p14="http://schemas.microsoft.com/office/powerpoint/2010/main" val="3768949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7" name="Picture 16">
            <a:extLst>
              <a:ext uri="{FF2B5EF4-FFF2-40B4-BE49-F238E27FC236}">
                <a16:creationId xmlns="" xmlns:a16="http://schemas.microsoft.com/office/drawing/2014/main" id="{159A68E7-9E3D-2545-8B3A-D1AFE5ECC208}"/>
              </a:ext>
            </a:extLst>
          </p:cNvPr>
          <p:cNvPicPr>
            <a:picLocks noChangeAspect="1"/>
          </p:cNvPicPr>
          <p:nvPr/>
        </p:nvPicPr>
        <p:blipFill rotWithShape="1">
          <a:blip r:embed="rId4"/>
          <a:srcRect l="33437" t="13148" r="32813" b="20926"/>
          <a:stretch/>
        </p:blipFill>
        <p:spPr>
          <a:xfrm>
            <a:off x="1421533" y="2395488"/>
            <a:ext cx="9348932" cy="3852107"/>
          </a:xfrm>
          <a:prstGeom prst="rect">
            <a:avLst/>
          </a:prstGeom>
        </p:spPr>
      </p:pic>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14</a:t>
            </a:r>
          </a:p>
        </p:txBody>
      </p:sp>
      <p:sp>
        <p:nvSpPr>
          <p:cNvPr id="18" name="Title 1">
            <a:extLst>
              <a:ext uri="{FF2B5EF4-FFF2-40B4-BE49-F238E27FC236}">
                <a16:creationId xmlns="" xmlns:a16="http://schemas.microsoft.com/office/drawing/2014/main" id="{B3D24E8D-FD5C-460C-99AC-B8CB709D7CE0}"/>
              </a:ext>
            </a:extLst>
          </p:cNvPr>
          <p:cNvSpPr txBox="1">
            <a:spLocks/>
          </p:cNvSpPr>
          <p:nvPr/>
        </p:nvSpPr>
        <p:spPr>
          <a:xfrm>
            <a:off x="106932" y="556480"/>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9" name="TextBox 18"/>
          <p:cNvSpPr txBox="1"/>
          <p:nvPr/>
        </p:nvSpPr>
        <p:spPr>
          <a:xfrm>
            <a:off x="2152072" y="1521627"/>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DISCUSSION &amp; CONCLUSION</a:t>
            </a:r>
          </a:p>
          <a:p>
            <a:pPr algn="ctr"/>
            <a:endParaRPr lang="en-US" sz="3500" dirty="0"/>
          </a:p>
        </p:txBody>
      </p:sp>
      <p:sp>
        <p:nvSpPr>
          <p:cNvPr id="20" name="Rectangle 19">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793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0" name="Picture 9">
            <a:extLst>
              <a:ext uri="{FF2B5EF4-FFF2-40B4-BE49-F238E27FC236}">
                <a16:creationId xmlns="" xmlns:a16="http://schemas.microsoft.com/office/drawing/2014/main" id="{AC846A1F-9833-B748-B1B5-D7D2BF122BBD}"/>
              </a:ext>
            </a:extLst>
          </p:cNvPr>
          <p:cNvPicPr>
            <a:picLocks noChangeAspect="1"/>
          </p:cNvPicPr>
          <p:nvPr/>
        </p:nvPicPr>
        <p:blipFill rotWithShape="1">
          <a:blip r:embed="rId4"/>
          <a:srcRect l="33437" t="16111" r="32500" b="17963"/>
          <a:stretch/>
        </p:blipFill>
        <p:spPr>
          <a:xfrm>
            <a:off x="923636" y="2061785"/>
            <a:ext cx="10427855" cy="4242065"/>
          </a:xfrm>
          <a:prstGeom prst="rect">
            <a:avLst/>
          </a:prstGeom>
        </p:spPr>
      </p:pic>
      <p:pic>
        <p:nvPicPr>
          <p:cNvPr id="13" name="Picture 12"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15</a:t>
            </a:r>
          </a:p>
        </p:txBody>
      </p:sp>
      <p:sp>
        <p:nvSpPr>
          <p:cNvPr id="16" name="Title 1">
            <a:extLst>
              <a:ext uri="{FF2B5EF4-FFF2-40B4-BE49-F238E27FC236}">
                <a16:creationId xmlns="" xmlns:a16="http://schemas.microsoft.com/office/drawing/2014/main" id="{B3D24E8D-FD5C-460C-99AC-B8CB709D7CE0}"/>
              </a:ext>
            </a:extLst>
          </p:cNvPr>
          <p:cNvSpPr txBox="1">
            <a:spLocks/>
          </p:cNvSpPr>
          <p:nvPr/>
        </p:nvSpPr>
        <p:spPr>
          <a:xfrm>
            <a:off x="106932" y="548319"/>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7" name="TextBox 16"/>
          <p:cNvSpPr txBox="1"/>
          <p:nvPr/>
        </p:nvSpPr>
        <p:spPr>
          <a:xfrm>
            <a:off x="2152072" y="1508157"/>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WORKS CITED</a:t>
            </a:r>
          </a:p>
          <a:p>
            <a:pPr algn="ctr"/>
            <a:endParaRPr lang="en-US" sz="3500" dirty="0"/>
          </a:p>
        </p:txBody>
      </p:sp>
    </p:spTree>
    <p:extLst>
      <p:ext uri="{BB962C8B-B14F-4D97-AF65-F5344CB8AC3E}">
        <p14:creationId xmlns:p14="http://schemas.microsoft.com/office/powerpoint/2010/main" val="3100406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1" name="Rectangle 10">
            <a:extLst>
              <a:ext uri="{FF2B5EF4-FFF2-40B4-BE49-F238E27FC236}">
                <a16:creationId xmlns="" xmlns:a16="http://schemas.microsoft.com/office/drawing/2014/main" id="{2D8FD043-6097-7C49-A570-3864AAAB055A}"/>
              </a:ext>
            </a:extLst>
          </p:cNvPr>
          <p:cNvSpPr/>
          <p:nvPr/>
        </p:nvSpPr>
        <p:spPr>
          <a:xfrm>
            <a:off x="806309" y="2685422"/>
            <a:ext cx="6381482" cy="2677656"/>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77"/>
              </a:rPr>
              <a:t>Google &amp; Wikipedia </a:t>
            </a:r>
          </a:p>
          <a:p>
            <a:pPr marL="342900" indent="-342900">
              <a:buFont typeface="Arial" panose="020B0604020202020204" pitchFamily="34" charset="0"/>
              <a:buChar char="•"/>
            </a:pPr>
            <a:r>
              <a:rPr lang="en-US" sz="2800" dirty="0">
                <a:latin typeface="Proxima Nova Rg" panose="02000506030000020004" pitchFamily="2" charset="77"/>
              </a:rPr>
              <a:t>Google Scholar </a:t>
            </a:r>
          </a:p>
          <a:p>
            <a:pPr marL="342900" indent="-342900">
              <a:buFont typeface="Arial" panose="020B0604020202020204" pitchFamily="34" charset="0"/>
              <a:buChar char="•"/>
            </a:pPr>
            <a:r>
              <a:rPr lang="en-US" sz="2800" dirty="0">
                <a:latin typeface="Proxima Nova Rg" panose="02000506030000020004" pitchFamily="2" charset="77"/>
              </a:rPr>
              <a:t>NYU Libraries’ </a:t>
            </a:r>
            <a:r>
              <a:rPr lang="en-US" sz="2800" dirty="0" err="1">
                <a:latin typeface="Proxima Nova Rg" panose="02000506030000020004" pitchFamily="2" charset="77"/>
              </a:rPr>
              <a:t>BobCat</a:t>
            </a:r>
            <a:endParaRPr lang="en-US" sz="2800" dirty="0">
              <a:latin typeface="Proxima Nova Rg" panose="02000506030000020004" pitchFamily="2" charset="77"/>
            </a:endParaRPr>
          </a:p>
          <a:p>
            <a:pPr marL="342900" indent="-342900">
              <a:buFont typeface="Arial" panose="020B0604020202020204" pitchFamily="34" charset="0"/>
              <a:buChar char="•"/>
            </a:pPr>
            <a:r>
              <a:rPr lang="en-US" sz="2800" dirty="0">
                <a:latin typeface="Proxima Nova Rg" panose="02000506030000020004" pitchFamily="2" charset="77"/>
              </a:rPr>
              <a:t>Textbooks</a:t>
            </a:r>
          </a:p>
          <a:p>
            <a:pPr marL="800100" lvl="1" indent="-342900">
              <a:buFont typeface="Arial" panose="020B0604020202020204" pitchFamily="34" charset="0"/>
              <a:buChar char="•"/>
            </a:pPr>
            <a:r>
              <a:rPr lang="en-US" sz="2800" dirty="0">
                <a:latin typeface="Proxima Nova Rg" panose="02000506030000020004" pitchFamily="2" charset="77"/>
              </a:rPr>
              <a:t>Electronic or physical copies</a:t>
            </a:r>
          </a:p>
          <a:p>
            <a:pPr marL="800100" lvl="1" indent="-342900">
              <a:buFont typeface="Arial" panose="020B0604020202020204" pitchFamily="34" charset="0"/>
              <a:buChar char="•"/>
            </a:pPr>
            <a:r>
              <a:rPr lang="en-US" sz="2800" dirty="0">
                <a:latin typeface="Proxima Nova Rg" panose="02000506030000020004" pitchFamily="2" charset="77"/>
              </a:rPr>
              <a:t>FE Reference Manual</a:t>
            </a:r>
          </a:p>
        </p:txBody>
      </p:sp>
      <p:pic>
        <p:nvPicPr>
          <p:cNvPr id="2" name="Picture 1">
            <a:extLst>
              <a:ext uri="{FF2B5EF4-FFF2-40B4-BE49-F238E27FC236}">
                <a16:creationId xmlns="" xmlns:a16="http://schemas.microsoft.com/office/drawing/2014/main" id="{BCA281EF-1B17-7044-AC70-341DBC1110CA}"/>
              </a:ext>
            </a:extLst>
          </p:cNvPr>
          <p:cNvPicPr>
            <a:picLocks noChangeAspect="1"/>
          </p:cNvPicPr>
          <p:nvPr/>
        </p:nvPicPr>
        <p:blipFill>
          <a:blip r:embed="rId4"/>
          <a:stretch>
            <a:fillRect/>
          </a:stretch>
        </p:blipFill>
        <p:spPr>
          <a:xfrm>
            <a:off x="6815275" y="2894259"/>
            <a:ext cx="4626284" cy="1566190"/>
          </a:xfrm>
          <a:prstGeom prst="rect">
            <a:avLst/>
          </a:prstGeom>
        </p:spPr>
      </p:pic>
      <p:pic>
        <p:nvPicPr>
          <p:cNvPr id="10" name="Picture 9"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16</a:t>
            </a:r>
          </a:p>
        </p:txBody>
      </p:sp>
      <p:sp>
        <p:nvSpPr>
          <p:cNvPr id="16" name="Title 1">
            <a:extLst>
              <a:ext uri="{FF2B5EF4-FFF2-40B4-BE49-F238E27FC236}">
                <a16:creationId xmlns="" xmlns:a16="http://schemas.microsoft.com/office/drawing/2014/main" id="{B3D24E8D-FD5C-460C-99AC-B8CB709D7CE0}"/>
              </a:ext>
            </a:extLst>
          </p:cNvPr>
          <p:cNvSpPr txBox="1">
            <a:spLocks/>
          </p:cNvSpPr>
          <p:nvPr/>
        </p:nvSpPr>
        <p:spPr>
          <a:xfrm>
            <a:off x="106932" y="548319"/>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7" name="TextBox 16"/>
          <p:cNvSpPr txBox="1"/>
          <p:nvPr/>
        </p:nvSpPr>
        <p:spPr>
          <a:xfrm>
            <a:off x="2152072" y="1515871"/>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FINDING SOURCES</a:t>
            </a:r>
          </a:p>
          <a:p>
            <a:pPr algn="ctr"/>
            <a:endParaRPr lang="en-US" sz="3500" dirty="0"/>
          </a:p>
        </p:txBody>
      </p:sp>
    </p:spTree>
    <p:extLst>
      <p:ext uri="{BB962C8B-B14F-4D97-AF65-F5344CB8AC3E}">
        <p14:creationId xmlns:p14="http://schemas.microsoft.com/office/powerpoint/2010/main" val="2512347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smtClean="0">
                <a:latin typeface="Gotham Medium" pitchFamily="50" charset="0"/>
              </a:rPr>
              <a:t>CATME</a:t>
            </a:r>
            <a:endParaRPr lang="en-US" sz="5400" dirty="0">
              <a:latin typeface="Gotham Medium" pitchFamily="50" charset="0"/>
            </a:endParaRP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421962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1637730" y="827033"/>
            <a:ext cx="8889242" cy="965147"/>
          </a:xfrm>
        </p:spPr>
        <p:txBody>
          <a:bodyPr>
            <a:normAutofit/>
          </a:bodyPr>
          <a:lstStyle/>
          <a:p>
            <a:r>
              <a:rPr lang="en-US" sz="5400" dirty="0">
                <a:latin typeface="Gotham Medium" pitchFamily="50" charset="0"/>
              </a:rPr>
              <a:t>AGENDA</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1364775" y="2097280"/>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Engineering Beyond the Classroom</a:t>
            </a:r>
          </a:p>
          <a:p>
            <a:pPr marL="342900" indent="-342900" algn="l">
              <a:buFont typeface="Arial" panose="020B0604020202020204" pitchFamily="34" charset="0"/>
              <a:buChar char="•"/>
            </a:pPr>
            <a:r>
              <a:rPr lang="en-US" sz="2800" dirty="0">
                <a:latin typeface="Proxima Nova Rg" panose="02000506030000020004" pitchFamily="2" charset="0"/>
              </a:rPr>
              <a:t>Technical Writing </a:t>
            </a:r>
            <a:endParaRPr lang="en-US" sz="2800" dirty="0" smtClean="0">
              <a:latin typeface="Proxima Nova Rg" panose="02000506030000020004" pitchFamily="2" charset="0"/>
            </a:endParaRPr>
          </a:p>
          <a:p>
            <a:pPr marL="342900" indent="-342900" algn="l">
              <a:buFont typeface="Arial" panose="020B0604020202020204" pitchFamily="34" charset="0"/>
              <a:buChar char="•"/>
            </a:pPr>
            <a:r>
              <a:rPr lang="en-US" sz="2800" dirty="0" smtClean="0">
                <a:latin typeface="Proxima Nova Rg" panose="02000506030000020004" pitchFamily="2" charset="0"/>
              </a:rPr>
              <a:t>CATME</a:t>
            </a:r>
            <a:endParaRPr lang="en-US" sz="2800" dirty="0">
              <a:latin typeface="Proxima Nova Rg" panose="02000506030000020004" pitchFamily="2" charset="0"/>
            </a:endParaRPr>
          </a:p>
          <a:p>
            <a:pPr marL="342900" indent="-342900" algn="l">
              <a:buFont typeface="Arial" panose="020B0604020202020204" pitchFamily="34" charset="0"/>
              <a:buChar char="•"/>
            </a:pPr>
            <a:r>
              <a:rPr lang="en-US" sz="2800" dirty="0">
                <a:latin typeface="Proxima Nova Rg" panose="02000506030000020004" pitchFamily="2" charset="0"/>
              </a:rPr>
              <a:t>Introduction to Semester Long Design Projects </a:t>
            </a:r>
          </a:p>
          <a:p>
            <a:pPr marL="342900" indent="-342900" algn="l">
              <a:buFont typeface="Arial" panose="020B0604020202020204" pitchFamily="34" charset="0"/>
              <a:buChar char="•"/>
            </a:pPr>
            <a:r>
              <a:rPr lang="en-US" sz="2800" dirty="0">
                <a:latin typeface="Proxima Nova Rg" panose="02000506030000020004" pitchFamily="2" charset="0"/>
              </a:rPr>
              <a:t>Microsoft Project</a:t>
            </a: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946860" y="2958353"/>
            <a:ext cx="0" cy="1834179"/>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a:t>
            </a:r>
          </a:p>
        </p:txBody>
      </p:sp>
    </p:spTree>
    <p:extLst>
      <p:ext uri="{BB962C8B-B14F-4D97-AF65-F5344CB8AC3E}">
        <p14:creationId xmlns:p14="http://schemas.microsoft.com/office/powerpoint/2010/main" val="3314415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49820" y="2146385"/>
            <a:ext cx="6727759" cy="3917892"/>
          </a:xfrm>
        </p:spPr>
        <p:txBody>
          <a:bodyPr anchor="ctr">
            <a:norm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Peer assessment on team dynamics</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Monitor your performance on five dimensions</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Identify any potential interpersonal conflicts</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Professor’s intervention at early stage</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Applicable individual team penalty based on evaluation</a:t>
            </a:r>
          </a:p>
          <a:p>
            <a:pPr algn="l">
              <a:lnSpc>
                <a:spcPct val="100000"/>
              </a:lnSpc>
            </a:pPr>
            <a:endParaRPr lang="en-US" dirty="0">
              <a:latin typeface="Proxima Nova Rg" panose="02000506030000020004" pitchFamily="2" charset="0"/>
            </a:endParaRPr>
          </a:p>
        </p:txBody>
      </p:sp>
      <p:sp>
        <p:nvSpPr>
          <p:cNvPr id="14" name="Title 1">
            <a:extLst>
              <a:ext uri="{FF2B5EF4-FFF2-40B4-BE49-F238E27FC236}">
                <a16:creationId xmlns:a16="http://schemas.microsoft.com/office/drawing/2014/main" xmlns="" id="{79331EC5-D956-4741-BA02-1161F3EEFB86}"/>
              </a:ext>
            </a:extLst>
          </p:cNvPr>
          <p:cNvSpPr txBox="1">
            <a:spLocks/>
          </p:cNvSpPr>
          <p:nvPr/>
        </p:nvSpPr>
        <p:spPr>
          <a:xfrm>
            <a:off x="-85726" y="1072675"/>
            <a:ext cx="123634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itchFamily="50" charset="0"/>
              </a:rPr>
              <a:t>Why Do I Participate CATME?</a:t>
            </a:r>
          </a:p>
        </p:txBody>
      </p:sp>
      <p:sp>
        <p:nvSpPr>
          <p:cNvPr id="15" name="Rectangle 14">
            <a:extLst>
              <a:ext uri="{FF2B5EF4-FFF2-40B4-BE49-F238E27FC236}">
                <a16:creationId xmlns:a16="http://schemas.microsoft.com/office/drawing/2014/main" xmlns="" id="{2EAE667A-E525-E54C-9984-217B206A5CC6}"/>
              </a:ext>
            </a:extLst>
          </p:cNvPr>
          <p:cNvSpPr/>
          <p:nvPr/>
        </p:nvSpPr>
        <p:spPr>
          <a:xfrm>
            <a:off x="7528693" y="5164542"/>
            <a:ext cx="4215257" cy="369332"/>
          </a:xfrm>
          <a:prstGeom prst="rect">
            <a:avLst/>
          </a:prstGeom>
        </p:spPr>
        <p:txBody>
          <a:bodyPr wrap="none">
            <a:spAutoFit/>
          </a:bodyPr>
          <a:lstStyle/>
          <a:p>
            <a:r>
              <a:rPr lang="en-US" dirty="0">
                <a:latin typeface="Proxima Nova Rg" panose="02000506030000020004" pitchFamily="2" charset="0"/>
              </a:rPr>
              <a:t>Figure 6: CATME Five Team Dimensions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TextBox 9">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17</a:t>
            </a:r>
            <a:endParaRPr lang="en-US" sz="1600" dirty="0">
              <a:latin typeface="Proxima Nova Lt" panose="02000506030000020004" pitchFamily="50" charset="0"/>
            </a:endParaRP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5" name="Picture 4">
            <a:extLst>
              <a:ext uri="{FF2B5EF4-FFF2-40B4-BE49-F238E27FC236}">
                <a16:creationId xmlns:a16="http://schemas.microsoft.com/office/drawing/2014/main" xmlns="" id="{6E5A51E7-03C4-5E39-615C-A93BC4825FAF}"/>
              </a:ext>
            </a:extLst>
          </p:cNvPr>
          <p:cNvPicPr>
            <a:picLocks noChangeAspect="1"/>
          </p:cNvPicPr>
          <p:nvPr/>
        </p:nvPicPr>
        <p:blipFill>
          <a:blip r:embed="rId4"/>
          <a:stretch>
            <a:fillRect/>
          </a:stretch>
        </p:blipFill>
        <p:spPr>
          <a:xfrm>
            <a:off x="7833798" y="2407502"/>
            <a:ext cx="3605049" cy="2723037"/>
          </a:xfrm>
          <a:prstGeom prst="rect">
            <a:avLst/>
          </a:prstGeom>
        </p:spPr>
      </p:pic>
    </p:spTree>
    <p:extLst>
      <p:ext uri="{BB962C8B-B14F-4D97-AF65-F5344CB8AC3E}">
        <p14:creationId xmlns:p14="http://schemas.microsoft.com/office/powerpoint/2010/main" val="4079439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23316" y="2214805"/>
            <a:ext cx="6354562" cy="3917892"/>
          </a:xfrm>
        </p:spPr>
        <p:txBody>
          <a:bodyPr anchor="ctr">
            <a:norm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Account will be automatically generated</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Rater Practice due before Recitation 5 (Milestone 1)</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Peer Evaluation I due before Recitation 7 (Milestone 2)</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Peer Evaluation II due before Recitation 10 (Milestone 3)</a:t>
            </a:r>
          </a:p>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p:txBody>
      </p:sp>
      <p:sp>
        <p:nvSpPr>
          <p:cNvPr id="14" name="Title 1">
            <a:extLst>
              <a:ext uri="{FF2B5EF4-FFF2-40B4-BE49-F238E27FC236}">
                <a16:creationId xmlns:a16="http://schemas.microsoft.com/office/drawing/2014/main" xmlns="" id="{79331EC5-D956-4741-BA02-1161F3EEFB86}"/>
              </a:ext>
            </a:extLst>
          </p:cNvPr>
          <p:cNvSpPr txBox="1">
            <a:spLocks/>
          </p:cNvSpPr>
          <p:nvPr/>
        </p:nvSpPr>
        <p:spPr>
          <a:xfrm>
            <a:off x="-85726" y="1072675"/>
            <a:ext cx="123634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itchFamily="50" charset="0"/>
              </a:rPr>
              <a:t>What Do I Need To Do?</a:t>
            </a:r>
          </a:p>
        </p:txBody>
      </p:sp>
      <p:sp>
        <p:nvSpPr>
          <p:cNvPr id="15" name="Rectangle 14">
            <a:extLst>
              <a:ext uri="{FF2B5EF4-FFF2-40B4-BE49-F238E27FC236}">
                <a16:creationId xmlns:a16="http://schemas.microsoft.com/office/drawing/2014/main" xmlns="" id="{2EAE667A-E525-E54C-9984-217B206A5CC6}"/>
              </a:ext>
            </a:extLst>
          </p:cNvPr>
          <p:cNvSpPr/>
          <p:nvPr/>
        </p:nvSpPr>
        <p:spPr>
          <a:xfrm>
            <a:off x="7745520" y="5671090"/>
            <a:ext cx="2864439" cy="369332"/>
          </a:xfrm>
          <a:prstGeom prst="rect">
            <a:avLst/>
          </a:prstGeom>
        </p:spPr>
        <p:txBody>
          <a:bodyPr wrap="none">
            <a:spAutoFit/>
          </a:bodyPr>
          <a:lstStyle/>
          <a:p>
            <a:r>
              <a:rPr lang="en-US" dirty="0">
                <a:latin typeface="Proxima Nova Rg" panose="02000506030000020004" pitchFamily="2" charset="0"/>
              </a:rPr>
              <a:t>Figure 7: CATME Interface</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TextBox 9">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a:t>
            </a:r>
            <a:r>
              <a:rPr lang="en-US" sz="1600" dirty="0" smtClean="0">
                <a:latin typeface="Proxima Nova Lt" panose="02000506030000020004" pitchFamily="50" charset="0"/>
              </a:rPr>
              <a:t>8</a:t>
            </a:r>
            <a:endParaRPr lang="en-US" sz="1600" dirty="0">
              <a:latin typeface="Proxima Nova Lt" panose="02000506030000020004" pitchFamily="50" charset="0"/>
            </a:endParaRP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1026" name="Picture 2" descr="Peer Evaluation - CATME">
            <a:extLst>
              <a:ext uri="{FF2B5EF4-FFF2-40B4-BE49-F238E27FC236}">
                <a16:creationId xmlns:a16="http://schemas.microsoft.com/office/drawing/2014/main" xmlns="" id="{618933B7-D31E-DB08-419D-48D0E65D5C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3307" y="2182891"/>
            <a:ext cx="4922514" cy="3570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821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797826" y="2391789"/>
            <a:ext cx="9845036" cy="3917892"/>
          </a:xfrm>
        </p:spPr>
        <p:txBody>
          <a:bodyPr anchor="ctr">
            <a:normAutofit fontScale="92500" lnSpcReduction="10000"/>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Peer-to-Peer comments can be viewed by </a:t>
            </a:r>
            <a:r>
              <a:rPr lang="en-US" dirty="0" smtClean="0">
                <a:latin typeface="Proxima Nova Rg" panose="02000506030000020004" pitchFamily="2" charset="0"/>
              </a:rPr>
              <a:t>professor &amp; team members</a:t>
            </a:r>
          </a:p>
          <a:p>
            <a:pPr marL="342900" indent="-342900" algn="l">
              <a:lnSpc>
                <a:spcPct val="100000"/>
              </a:lnSpc>
              <a:buFont typeface="Arial" panose="020B0604020202020204" pitchFamily="34" charset="0"/>
              <a:buChar char="•"/>
            </a:pPr>
            <a:r>
              <a:rPr lang="en-US" dirty="0" smtClean="0">
                <a:latin typeface="Proxima Nova Rg" panose="02000506030000020004" pitchFamily="2" charset="0"/>
              </a:rPr>
              <a:t>Practice reflecting on and incorporating feedback</a:t>
            </a:r>
          </a:p>
          <a:p>
            <a:pPr marL="342900" indent="-342900" algn="l">
              <a:lnSpc>
                <a:spcPct val="100000"/>
              </a:lnSpc>
              <a:buFont typeface="Arial" panose="020B0604020202020204" pitchFamily="34" charset="0"/>
              <a:buChar char="•"/>
            </a:pPr>
            <a:r>
              <a:rPr lang="en-US" dirty="0" smtClean="0">
                <a:latin typeface="Proxima Nova Rg" panose="02000506030000020004" pitchFamily="2" charset="0"/>
              </a:rPr>
              <a:t>Be </a:t>
            </a:r>
            <a:r>
              <a:rPr lang="en-US" dirty="0">
                <a:latin typeface="Proxima Nova Rg" panose="02000506030000020004" pitchFamily="2" charset="0"/>
              </a:rPr>
              <a:t>respectful</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Be real</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There is no delete</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Be trustworthy</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Comment only on teammates’ behaviors</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Your comments should be yours alone</a:t>
            </a:r>
          </a:p>
          <a:p>
            <a:pPr algn="l">
              <a:lnSpc>
                <a:spcPct val="100000"/>
              </a:lnSpc>
            </a:pPr>
            <a:r>
              <a:rPr lang="en-US" sz="1400" dirty="0">
                <a:latin typeface="Proxima Nova Rg" panose="02000506030000020004" pitchFamily="2" charset="0"/>
              </a:rPr>
              <a:t>* Courtesy of Purdue CATME team</a:t>
            </a:r>
          </a:p>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p:txBody>
      </p:sp>
      <p:sp>
        <p:nvSpPr>
          <p:cNvPr id="14" name="Title 1">
            <a:extLst>
              <a:ext uri="{FF2B5EF4-FFF2-40B4-BE49-F238E27FC236}">
                <a16:creationId xmlns:a16="http://schemas.microsoft.com/office/drawing/2014/main" xmlns="" id="{79331EC5-D956-4741-BA02-1161F3EEFB86}"/>
              </a:ext>
            </a:extLst>
          </p:cNvPr>
          <p:cNvSpPr txBox="1">
            <a:spLocks/>
          </p:cNvSpPr>
          <p:nvPr/>
        </p:nvSpPr>
        <p:spPr>
          <a:xfrm>
            <a:off x="-85726" y="1072675"/>
            <a:ext cx="123634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itchFamily="50" charset="0"/>
              </a:rPr>
              <a:t>How To Write </a:t>
            </a:r>
            <a:r>
              <a:rPr lang="en-US" sz="4800" dirty="0" smtClean="0">
                <a:latin typeface="Gotham Medium" pitchFamily="50" charset="0"/>
              </a:rPr>
              <a:t/>
            </a:r>
            <a:br>
              <a:rPr lang="en-US" sz="4800" dirty="0" smtClean="0">
                <a:latin typeface="Gotham Medium" pitchFamily="50" charset="0"/>
              </a:rPr>
            </a:br>
            <a:r>
              <a:rPr lang="en-US" sz="4800" dirty="0" smtClean="0">
                <a:latin typeface="Gotham Medium" pitchFamily="50" charset="0"/>
              </a:rPr>
              <a:t>Peer-to-Peer </a:t>
            </a:r>
            <a:r>
              <a:rPr lang="en-US" sz="4800" dirty="0">
                <a:latin typeface="Gotham Medium" pitchFamily="50" charset="0"/>
              </a:rPr>
              <a:t>Comments* </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TextBox 9">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19</a:t>
            </a:r>
            <a:endParaRPr lang="en-US" sz="1600" dirty="0">
              <a:latin typeface="Proxima Nova Lt" panose="02000506030000020004" pitchFamily="50" charset="0"/>
            </a:endParaRP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855365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96784" y="3059378"/>
            <a:ext cx="10837583" cy="3917892"/>
          </a:xfrm>
        </p:spPr>
        <p:txBody>
          <a:bodyPr anchor="ctr">
            <a:normAutofit/>
          </a:bodyPr>
          <a:lstStyle/>
          <a:p>
            <a:pPr marL="342900" indent="-342900" algn="l">
              <a:lnSpc>
                <a:spcPct val="100000"/>
              </a:lnSpc>
              <a:buFont typeface="Arial" panose="020B0604020202020204" pitchFamily="34" charset="0"/>
              <a:buChar char="•"/>
            </a:pPr>
            <a:r>
              <a:rPr lang="en-US" sz="3200" b="1" u="sng" dirty="0">
                <a:latin typeface="Proxima Nova Rg" panose="02000506030000020004" pitchFamily="2" charset="0"/>
              </a:rPr>
              <a:t>B</a:t>
            </a:r>
            <a:r>
              <a:rPr lang="en-US" u="sng" dirty="0">
                <a:latin typeface="Proxima Nova Rg" panose="02000506030000020004" pitchFamily="2" charset="0"/>
              </a:rPr>
              <a:t>alanced</a:t>
            </a:r>
            <a:r>
              <a:rPr lang="en-US" dirty="0">
                <a:latin typeface="Proxima Nova Rg" panose="02000506030000020004" pitchFamily="2" charset="0"/>
              </a:rPr>
              <a:t>: Include both strengths and weaknesses</a:t>
            </a:r>
          </a:p>
          <a:p>
            <a:pPr marL="342900" indent="-342900" algn="l">
              <a:lnSpc>
                <a:spcPct val="100000"/>
              </a:lnSpc>
              <a:buFont typeface="Arial" panose="020B0604020202020204" pitchFamily="34" charset="0"/>
              <a:buChar char="•"/>
            </a:pPr>
            <a:r>
              <a:rPr lang="en-US" sz="3200" b="1" u="sng" dirty="0">
                <a:latin typeface="Proxima Nova Rg" panose="02000506030000020004" pitchFamily="2" charset="0"/>
              </a:rPr>
              <a:t>R</a:t>
            </a:r>
            <a:r>
              <a:rPr lang="en-US" u="sng" dirty="0">
                <a:latin typeface="Proxima Nova Rg" panose="02000506030000020004" pitchFamily="2" charset="0"/>
              </a:rPr>
              <a:t>espectful</a:t>
            </a:r>
            <a:r>
              <a:rPr lang="en-US" dirty="0">
                <a:latin typeface="Proxima Nova Rg" panose="02000506030000020004" pitchFamily="2" charset="0"/>
              </a:rPr>
              <a:t>: Avoid negative language, set a positive tone</a:t>
            </a:r>
            <a:endParaRPr lang="en-US" u="sng" dirty="0">
              <a:latin typeface="Proxima Nova Rg" panose="02000506030000020004" pitchFamily="2" charset="0"/>
            </a:endParaRPr>
          </a:p>
          <a:p>
            <a:pPr marL="342900" indent="-342900" algn="l">
              <a:lnSpc>
                <a:spcPct val="100000"/>
              </a:lnSpc>
              <a:buFont typeface="Arial" panose="020B0604020202020204" pitchFamily="34" charset="0"/>
              <a:buChar char="•"/>
            </a:pPr>
            <a:r>
              <a:rPr lang="en-US" sz="3200" b="1" u="sng" dirty="0">
                <a:latin typeface="Proxima Nova Rg" panose="02000506030000020004" pitchFamily="2" charset="0"/>
              </a:rPr>
              <a:t>I</a:t>
            </a:r>
            <a:r>
              <a:rPr lang="en-US" u="sng" dirty="0">
                <a:latin typeface="Proxima Nova Rg" panose="02000506030000020004" pitchFamily="2" charset="0"/>
              </a:rPr>
              <a:t>mplementable</a:t>
            </a:r>
            <a:r>
              <a:rPr lang="en-US" dirty="0">
                <a:latin typeface="Proxima Nova Rg" panose="02000506030000020004" pitchFamily="2" charset="0"/>
              </a:rPr>
              <a:t>: Suggest ways which peers could immediately </a:t>
            </a:r>
            <a:r>
              <a:rPr lang="en-US" dirty="0" smtClean="0">
                <a:latin typeface="Proxima Nova Rg" panose="02000506030000020004" pitchFamily="2" charset="0"/>
              </a:rPr>
              <a:t>improve </a:t>
            </a:r>
          </a:p>
          <a:p>
            <a:pPr marL="342900" indent="-342900" algn="l">
              <a:lnSpc>
                <a:spcPct val="100000"/>
              </a:lnSpc>
              <a:buFont typeface="Arial" panose="020B0604020202020204" pitchFamily="34" charset="0"/>
              <a:buChar char="•"/>
            </a:pPr>
            <a:r>
              <a:rPr lang="en-US" sz="3200" b="1" u="sng" dirty="0" smtClean="0">
                <a:latin typeface="Proxima Nova Rg" panose="02000506030000020004" pitchFamily="2" charset="0"/>
              </a:rPr>
              <a:t>C</a:t>
            </a:r>
            <a:r>
              <a:rPr lang="en-US" u="sng" dirty="0" smtClean="0">
                <a:latin typeface="Proxima Nova Rg" panose="02000506030000020004" pitchFamily="2" charset="0"/>
              </a:rPr>
              <a:t>onstructive</a:t>
            </a:r>
            <a:r>
              <a:rPr lang="en-US" dirty="0" smtClean="0">
                <a:latin typeface="Proxima Nova Rg" panose="02000506030000020004" pitchFamily="2" charset="0"/>
              </a:rPr>
              <a:t>: Not just identifying problems, offer solutions</a:t>
            </a:r>
          </a:p>
          <a:p>
            <a:pPr marL="342900" indent="-342900" algn="l">
              <a:lnSpc>
                <a:spcPct val="100000"/>
              </a:lnSpc>
              <a:buFont typeface="Arial" panose="020B0604020202020204" pitchFamily="34" charset="0"/>
              <a:buChar char="•"/>
            </a:pPr>
            <a:r>
              <a:rPr lang="en-US" sz="3200" b="1" u="sng" dirty="0" smtClean="0">
                <a:latin typeface="Proxima Nova Rg" panose="02000506030000020004" pitchFamily="2" charset="0"/>
              </a:rPr>
              <a:t>S</a:t>
            </a:r>
            <a:r>
              <a:rPr lang="en-US" u="sng" dirty="0" smtClean="0">
                <a:latin typeface="Proxima Nova Rg" panose="02000506030000020004" pitchFamily="2" charset="0"/>
              </a:rPr>
              <a:t>pecific</a:t>
            </a:r>
            <a:r>
              <a:rPr lang="en-US" dirty="0">
                <a:latin typeface="Proxima Nova Rg" panose="02000506030000020004" pitchFamily="2" charset="0"/>
              </a:rPr>
              <a:t>: Give detailed examples</a:t>
            </a:r>
          </a:p>
          <a:p>
            <a:pPr algn="l">
              <a:lnSpc>
                <a:spcPct val="100000"/>
              </a:lnSpc>
            </a:pPr>
            <a:endParaRPr lang="en-US" dirty="0">
              <a:latin typeface="Proxima Nova Rg" panose="02000506030000020004" pitchFamily="2" charset="0"/>
            </a:endParaRPr>
          </a:p>
          <a:p>
            <a:pPr algn="l">
              <a:lnSpc>
                <a:spcPct val="100000"/>
              </a:lnSpc>
            </a:pPr>
            <a:r>
              <a:rPr lang="en-US" sz="1400" dirty="0">
                <a:latin typeface="Proxima Nova Rg" panose="02000506030000020004" pitchFamily="2" charset="0"/>
              </a:rPr>
              <a:t>* Courtesy of Purdue CATME team</a:t>
            </a:r>
          </a:p>
          <a:p>
            <a:pPr algn="l">
              <a:lnSpc>
                <a:spcPct val="100000"/>
              </a:lnSpc>
            </a:pP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p:txBody>
      </p:sp>
      <p:sp>
        <p:nvSpPr>
          <p:cNvPr id="14" name="Title 1">
            <a:extLst>
              <a:ext uri="{FF2B5EF4-FFF2-40B4-BE49-F238E27FC236}">
                <a16:creationId xmlns:a16="http://schemas.microsoft.com/office/drawing/2014/main" xmlns="" id="{79331EC5-D956-4741-BA02-1161F3EEFB86}"/>
              </a:ext>
            </a:extLst>
          </p:cNvPr>
          <p:cNvSpPr txBox="1">
            <a:spLocks/>
          </p:cNvSpPr>
          <p:nvPr/>
        </p:nvSpPr>
        <p:spPr>
          <a:xfrm>
            <a:off x="-85726" y="1072675"/>
            <a:ext cx="123634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smtClean="0">
                <a:latin typeface="Gotham Medium" pitchFamily="50" charset="0"/>
              </a:rPr>
              <a:t>Writing </a:t>
            </a:r>
            <a:r>
              <a:rPr lang="en-US" sz="4800" dirty="0">
                <a:latin typeface="Gotham Medium" pitchFamily="50" charset="0"/>
              </a:rPr>
              <a:t>Effective </a:t>
            </a:r>
            <a:r>
              <a:rPr lang="en-US" sz="4800" dirty="0" smtClean="0">
                <a:latin typeface="Gotham Medium" pitchFamily="50" charset="0"/>
              </a:rPr>
              <a:t/>
            </a:r>
            <a:br>
              <a:rPr lang="en-US" sz="4800" dirty="0" smtClean="0">
                <a:latin typeface="Gotham Medium" pitchFamily="50" charset="0"/>
              </a:rPr>
            </a:br>
            <a:r>
              <a:rPr lang="en-US" sz="4800" dirty="0" smtClean="0">
                <a:latin typeface="Gotham Medium" pitchFamily="50" charset="0"/>
              </a:rPr>
              <a:t>Peer-to-Peer </a:t>
            </a:r>
            <a:r>
              <a:rPr lang="en-US" sz="4800" dirty="0">
                <a:latin typeface="Gotham Medium" pitchFamily="50" charset="0"/>
              </a:rPr>
              <a:t>Comments* </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TextBox 9">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20</a:t>
            </a:r>
            <a:endParaRPr lang="en-US" sz="1600" dirty="0">
              <a:latin typeface="Proxima Nova Lt" panose="02000506030000020004" pitchFamily="50" charset="0"/>
            </a:endParaRP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16805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811078" y="2598870"/>
            <a:ext cx="9116694" cy="3917892"/>
          </a:xfrm>
        </p:spPr>
        <p:txBody>
          <a:bodyPr anchor="ctr">
            <a:normAutofit/>
          </a:bodyPr>
          <a:lstStyle/>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p:txBody>
      </p:sp>
      <p:sp>
        <p:nvSpPr>
          <p:cNvPr id="14" name="Title 1">
            <a:extLst>
              <a:ext uri="{FF2B5EF4-FFF2-40B4-BE49-F238E27FC236}">
                <a16:creationId xmlns:a16="http://schemas.microsoft.com/office/drawing/2014/main" xmlns="" id="{79331EC5-D956-4741-BA02-1161F3EEFB86}"/>
              </a:ext>
            </a:extLst>
          </p:cNvPr>
          <p:cNvSpPr txBox="1">
            <a:spLocks/>
          </p:cNvSpPr>
          <p:nvPr/>
        </p:nvSpPr>
        <p:spPr>
          <a:xfrm>
            <a:off x="-85725" y="952188"/>
            <a:ext cx="123634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itchFamily="50" charset="0"/>
              </a:rPr>
              <a:t>Sample Peer-to-Peer Comments </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TextBox 9">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21</a:t>
            </a:r>
            <a:endParaRPr lang="en-US" sz="1600" dirty="0">
              <a:latin typeface="Proxima Nova Lt" panose="02000506030000020004" pitchFamily="50" charset="0"/>
            </a:endParaRP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graphicFrame>
        <p:nvGraphicFramePr>
          <p:cNvPr id="5" name="Table 5">
            <a:extLst>
              <a:ext uri="{FF2B5EF4-FFF2-40B4-BE49-F238E27FC236}">
                <a16:creationId xmlns:a16="http://schemas.microsoft.com/office/drawing/2014/main" xmlns="" id="{293BD625-6AE8-5A25-B32B-21525E9AFB4B}"/>
              </a:ext>
            </a:extLst>
          </p:cNvPr>
          <p:cNvGraphicFramePr>
            <a:graphicFrameLocks noGrp="1"/>
          </p:cNvGraphicFramePr>
          <p:nvPr>
            <p:extLst/>
          </p:nvPr>
        </p:nvGraphicFramePr>
        <p:xfrm>
          <a:off x="760884" y="2017014"/>
          <a:ext cx="10670232" cy="3840480"/>
        </p:xfrm>
        <a:graphic>
          <a:graphicData uri="http://schemas.openxmlformats.org/drawingml/2006/table">
            <a:tbl>
              <a:tblPr firstRow="1" bandRow="1">
                <a:tableStyleId>{2D5ABB26-0587-4C30-8999-92F81FD0307C}</a:tableStyleId>
              </a:tblPr>
              <a:tblGrid>
                <a:gridCol w="5335116">
                  <a:extLst>
                    <a:ext uri="{9D8B030D-6E8A-4147-A177-3AD203B41FA5}">
                      <a16:colId xmlns:a16="http://schemas.microsoft.com/office/drawing/2014/main" xmlns="" val="621928307"/>
                    </a:ext>
                  </a:extLst>
                </a:gridCol>
                <a:gridCol w="5335116">
                  <a:extLst>
                    <a:ext uri="{9D8B030D-6E8A-4147-A177-3AD203B41FA5}">
                      <a16:colId xmlns:a16="http://schemas.microsoft.com/office/drawing/2014/main" xmlns="" val="239231672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Bad examples (Too generic): </a:t>
                      </a: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Good examples:</a:t>
                      </a:r>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9165603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 does not really understand what is going on</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t>A could be more involved in the team activities. For example, A always miss the weekly team meeting. Also, A never give any feedback in the team discussion. I hope A could be more engaging and share with us A’s thoughts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0619431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 is very helpful and contributes a lot to the team</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t>B is our evaluable team member. B is helping with organizing weekly team meetings and volunteering to take meeting notes. B is regarded by me as the team leader. B likes to keep everyone on track. B has very sound understanding on Arduino coding. </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733806698"/>
                  </a:ext>
                </a:extLst>
              </a:tr>
            </a:tbl>
          </a:graphicData>
        </a:graphic>
      </p:graphicFrame>
    </p:spTree>
    <p:extLst>
      <p:ext uri="{BB962C8B-B14F-4D97-AF65-F5344CB8AC3E}">
        <p14:creationId xmlns:p14="http://schemas.microsoft.com/office/powerpoint/2010/main" val="3244618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24732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itchFamily="50" charset="0"/>
              </a:rPr>
              <a:t>ENGINEERING BEYOND THE CLASSROOM</a:t>
            </a: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88856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5" name="Title 1">
            <a:extLst>
              <a:ext uri="{FF2B5EF4-FFF2-40B4-BE49-F238E27FC236}">
                <a16:creationId xmlns="" xmlns:a16="http://schemas.microsoft.com/office/drawing/2014/main" id="{B3D24E8D-FD5C-460C-99AC-B8CB709D7CE0}"/>
              </a:ext>
            </a:extLst>
          </p:cNvPr>
          <p:cNvSpPr txBox="1">
            <a:spLocks/>
          </p:cNvSpPr>
          <p:nvPr/>
        </p:nvSpPr>
        <p:spPr>
          <a:xfrm>
            <a:off x="564107" y="1181289"/>
            <a:ext cx="1106378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Gotham Medium" panose="02000603030000020004" pitchFamily="2" charset="0"/>
              </a:rPr>
              <a:t>ENGINEERING BEYOND THE CLASSROOM</a:t>
            </a:r>
          </a:p>
        </p:txBody>
      </p:sp>
      <p:sp>
        <p:nvSpPr>
          <p:cNvPr id="10" name="Rectangle 9">
            <a:extLst>
              <a:ext uri="{FF2B5EF4-FFF2-40B4-BE49-F238E27FC236}">
                <a16:creationId xmlns="" xmlns:a16="http://schemas.microsoft.com/office/drawing/2014/main" id="{FA39A8A3-571A-5E46-A278-A84BEC19B38C}"/>
              </a:ext>
            </a:extLst>
          </p:cNvPr>
          <p:cNvSpPr/>
          <p:nvPr/>
        </p:nvSpPr>
        <p:spPr>
          <a:xfrm>
            <a:off x="677400" y="2089503"/>
            <a:ext cx="6557763" cy="1384995"/>
          </a:xfrm>
          <a:prstGeom prst="rect">
            <a:avLst/>
          </a:prstGeom>
        </p:spPr>
        <p:txBody>
          <a:bodyPr wrap="square">
            <a:spAutoFit/>
          </a:bodyPr>
          <a:lstStyle/>
          <a:p>
            <a:r>
              <a:rPr lang="en-US" sz="2800" dirty="0">
                <a:solidFill>
                  <a:srgbClr val="57068C"/>
                </a:solidFill>
                <a:latin typeface="Proxima Nova Lt" panose="02000506030000020004" pitchFamily="50" charset="0"/>
              </a:rPr>
              <a:t>Professional Societies</a:t>
            </a:r>
          </a:p>
          <a:p>
            <a:pPr marL="342900" indent="-342900">
              <a:buFont typeface="Arial" panose="020B0604020202020204" pitchFamily="34" charset="0"/>
              <a:buChar char="•"/>
            </a:pPr>
            <a:r>
              <a:rPr lang="en-US" sz="2800" dirty="0">
                <a:latin typeface="Proxima Nova Rg" panose="02000506030000020004" pitchFamily="2" charset="0"/>
              </a:rPr>
              <a:t>Majors &amp; disciplines</a:t>
            </a:r>
          </a:p>
          <a:p>
            <a:pPr marL="342900" indent="-342900">
              <a:buFont typeface="Arial" panose="020B0604020202020204" pitchFamily="34" charset="0"/>
              <a:buChar char="•"/>
            </a:pPr>
            <a:r>
              <a:rPr lang="en-US" sz="2800" dirty="0">
                <a:latin typeface="Proxima Nova Rg" panose="02000506030000020004" pitchFamily="2" charset="77"/>
              </a:rPr>
              <a:t>Honors programs and career building</a:t>
            </a:r>
          </a:p>
        </p:txBody>
      </p:sp>
      <p:pic>
        <p:nvPicPr>
          <p:cNvPr id="3" name="Picture 2" descr="A picture containing drawing, clock&#10;&#10;Description automatically generated">
            <a:extLst>
              <a:ext uri="{FF2B5EF4-FFF2-40B4-BE49-F238E27FC236}">
                <a16:creationId xmlns="" xmlns:a16="http://schemas.microsoft.com/office/drawing/2014/main" id="{F44BDB82-C18B-1441-9956-F5B2C824C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488" y="2417928"/>
            <a:ext cx="3810000" cy="1460500"/>
          </a:xfrm>
          <a:prstGeom prst="rect">
            <a:avLst/>
          </a:prstGeom>
        </p:spPr>
      </p:pic>
      <p:pic>
        <p:nvPicPr>
          <p:cNvPr id="5" name="Picture 4" descr="A screenshot of a cell phone&#10;&#10;Description automatically generated">
            <a:extLst>
              <a:ext uri="{FF2B5EF4-FFF2-40B4-BE49-F238E27FC236}">
                <a16:creationId xmlns="" xmlns:a16="http://schemas.microsoft.com/office/drawing/2014/main" id="{0CBB52E6-C3CD-8F48-92C5-CC13EA8E8C57}"/>
              </a:ext>
            </a:extLst>
          </p:cNvPr>
          <p:cNvPicPr>
            <a:picLocks noChangeAspect="1"/>
          </p:cNvPicPr>
          <p:nvPr/>
        </p:nvPicPr>
        <p:blipFill rotWithShape="1">
          <a:blip r:embed="rId4">
            <a:extLst>
              <a:ext uri="{28A0092B-C50C-407E-A947-70E740481C1C}">
                <a14:useLocalDpi xmlns:a14="http://schemas.microsoft.com/office/drawing/2010/main" val="0"/>
              </a:ext>
            </a:extLst>
          </a:blip>
          <a:srcRect t="21568" b="23040"/>
          <a:stretch/>
        </p:blipFill>
        <p:spPr>
          <a:xfrm>
            <a:off x="7869382" y="4083268"/>
            <a:ext cx="3371106" cy="1593443"/>
          </a:xfrm>
          <a:prstGeom prst="rect">
            <a:avLst/>
          </a:prstGeom>
        </p:spPr>
      </p:pic>
      <p:sp>
        <p:nvSpPr>
          <p:cNvPr id="6" name="Rectangle 5">
            <a:extLst>
              <a:ext uri="{FF2B5EF4-FFF2-40B4-BE49-F238E27FC236}">
                <a16:creationId xmlns="" xmlns:a16="http://schemas.microsoft.com/office/drawing/2014/main" id="{9F3464A9-D361-074F-91A2-68A54C30AAE5}"/>
              </a:ext>
            </a:extLst>
          </p:cNvPr>
          <p:cNvSpPr/>
          <p:nvPr/>
        </p:nvSpPr>
        <p:spPr>
          <a:xfrm>
            <a:off x="677400" y="3479416"/>
            <a:ext cx="6096000" cy="1384995"/>
          </a:xfrm>
          <a:prstGeom prst="rect">
            <a:avLst/>
          </a:prstGeom>
        </p:spPr>
        <p:txBody>
          <a:bodyPr>
            <a:spAutoFit/>
          </a:bodyPr>
          <a:lstStyle/>
          <a:p>
            <a:r>
              <a:rPr lang="en-US" sz="2800" b="1" dirty="0">
                <a:solidFill>
                  <a:srgbClr val="57068C"/>
                </a:solidFill>
                <a:latin typeface="Proxima Nova Lt" panose="02000506030000020004" pitchFamily="50" charset="0"/>
              </a:rPr>
              <a:t>Blogs &amp; News Sources</a:t>
            </a:r>
          </a:p>
          <a:p>
            <a:pPr marL="342900" indent="-342900">
              <a:buFont typeface="Arial" panose="020B0604020202020204" pitchFamily="34" charset="0"/>
              <a:buChar char="•"/>
            </a:pPr>
            <a:r>
              <a:rPr lang="en-US" sz="2800" dirty="0">
                <a:latin typeface="Proxima Nova Rg" panose="02000506030000020004" pitchFamily="2" charset="0"/>
              </a:rPr>
              <a:t>MIT Technology Review, TechCrunch, Wired</a:t>
            </a:r>
          </a:p>
        </p:txBody>
      </p:sp>
      <p:sp>
        <p:nvSpPr>
          <p:cNvPr id="11" name="Rectangle 10">
            <a:extLst>
              <a:ext uri="{FF2B5EF4-FFF2-40B4-BE49-F238E27FC236}">
                <a16:creationId xmlns="" xmlns:a16="http://schemas.microsoft.com/office/drawing/2014/main" id="{2A5C2E80-9B75-F242-A019-602BC200419D}"/>
              </a:ext>
            </a:extLst>
          </p:cNvPr>
          <p:cNvSpPr/>
          <p:nvPr/>
        </p:nvSpPr>
        <p:spPr>
          <a:xfrm>
            <a:off x="677400" y="4862600"/>
            <a:ext cx="8379514" cy="1384995"/>
          </a:xfrm>
          <a:prstGeom prst="rect">
            <a:avLst/>
          </a:prstGeom>
        </p:spPr>
        <p:txBody>
          <a:bodyPr wrap="square">
            <a:spAutoFit/>
          </a:bodyPr>
          <a:lstStyle/>
          <a:p>
            <a:r>
              <a:rPr lang="en-US" sz="2800" b="1" dirty="0">
                <a:solidFill>
                  <a:srgbClr val="57068C"/>
                </a:solidFill>
                <a:latin typeface="Proxima Nova Lt" panose="02000506030000020004" pitchFamily="50" charset="0"/>
              </a:rPr>
              <a:t>Professional Engineering License</a:t>
            </a:r>
          </a:p>
          <a:p>
            <a:pPr marL="342900" indent="-342900">
              <a:buFont typeface="Arial" panose="020B0604020202020204" pitchFamily="34" charset="0"/>
              <a:buChar char="•"/>
            </a:pPr>
            <a:r>
              <a:rPr lang="en-US" sz="2800" dirty="0">
                <a:latin typeface="Proxima Nova Rg" panose="02000506030000020004" pitchFamily="2" charset="77"/>
              </a:rPr>
              <a:t>Fundamentals of Engineering Exam</a:t>
            </a:r>
          </a:p>
          <a:p>
            <a:pPr marL="342900" indent="-342900">
              <a:buFont typeface="Arial" panose="020B0604020202020204" pitchFamily="34" charset="0"/>
              <a:buChar char="•"/>
            </a:pPr>
            <a:r>
              <a:rPr lang="en-US" sz="2800" dirty="0">
                <a:latin typeface="Proxima Nova Rg" panose="02000506030000020004" pitchFamily="2" charset="77"/>
              </a:rPr>
              <a:t>PE Exam/Graduate School/Continuing Education</a:t>
            </a:r>
          </a:p>
        </p:txBody>
      </p:sp>
      <p:pic>
        <p:nvPicPr>
          <p:cNvPr id="14" name="Picture 13"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a:t>
            </a:r>
          </a:p>
        </p:txBody>
      </p:sp>
    </p:spTree>
    <p:extLst>
      <p:ext uri="{BB962C8B-B14F-4D97-AF65-F5344CB8AC3E}">
        <p14:creationId xmlns:p14="http://schemas.microsoft.com/office/powerpoint/2010/main" val="2635737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5" name="Title 1">
            <a:extLst>
              <a:ext uri="{FF2B5EF4-FFF2-40B4-BE49-F238E27FC236}">
                <a16:creationId xmlns="" xmlns:a16="http://schemas.microsoft.com/office/drawing/2014/main" id="{B3D24E8D-FD5C-460C-99AC-B8CB709D7CE0}"/>
              </a:ext>
            </a:extLst>
          </p:cNvPr>
          <p:cNvSpPr txBox="1">
            <a:spLocks/>
          </p:cNvSpPr>
          <p:nvPr/>
        </p:nvSpPr>
        <p:spPr>
          <a:xfrm>
            <a:off x="564107" y="1162694"/>
            <a:ext cx="1106378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Gotham Medium" panose="02000603030000020004" pitchFamily="2" charset="0"/>
              </a:rPr>
              <a:t>ENGINEERING BEYOND THE CLASSROOM</a:t>
            </a:r>
          </a:p>
        </p:txBody>
      </p:sp>
      <p:sp>
        <p:nvSpPr>
          <p:cNvPr id="10" name="Rectangle 9">
            <a:extLst>
              <a:ext uri="{FF2B5EF4-FFF2-40B4-BE49-F238E27FC236}">
                <a16:creationId xmlns="" xmlns:a16="http://schemas.microsoft.com/office/drawing/2014/main" id="{FA39A8A3-571A-5E46-A278-A84BEC19B38C}"/>
              </a:ext>
            </a:extLst>
          </p:cNvPr>
          <p:cNvSpPr/>
          <p:nvPr/>
        </p:nvSpPr>
        <p:spPr>
          <a:xfrm>
            <a:off x="663546" y="2449046"/>
            <a:ext cx="5570999" cy="3539430"/>
          </a:xfrm>
          <a:prstGeom prst="rect">
            <a:avLst/>
          </a:prstGeom>
        </p:spPr>
        <p:txBody>
          <a:bodyPr wrap="square">
            <a:spAutoFit/>
          </a:bodyPr>
          <a:lstStyle/>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ASME</a:t>
            </a:r>
            <a:r>
              <a:rPr lang="en-US" sz="2800" dirty="0">
                <a:latin typeface="Proxima Nova Rg" panose="02000506030000020004" pitchFamily="2" charset="0"/>
              </a:rPr>
              <a:t> (Mechanical)</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ASCE</a:t>
            </a:r>
            <a:r>
              <a:rPr lang="en-US" sz="2800" dirty="0">
                <a:latin typeface="Proxima Nova Rg" panose="02000506030000020004" pitchFamily="2" charset="0"/>
              </a:rPr>
              <a:t> (Civil)</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IEEE</a:t>
            </a:r>
            <a:r>
              <a:rPr lang="en-US" sz="2800" dirty="0">
                <a:latin typeface="Proxima Nova Rg" panose="02000506030000020004" pitchFamily="2" charset="0"/>
              </a:rPr>
              <a:t> (Electrical)</a:t>
            </a:r>
          </a:p>
          <a:p>
            <a:pPr marL="342900" indent="-342900">
              <a:buFont typeface="Arial" panose="020B0604020202020204" pitchFamily="34" charset="0"/>
              <a:buChar char="•"/>
            </a:pPr>
            <a:r>
              <a:rPr lang="en-US" sz="2800" dirty="0" err="1">
                <a:solidFill>
                  <a:srgbClr val="57068C"/>
                </a:solidFill>
                <a:latin typeface="Proxima Nova Rg" panose="02000506030000020004" pitchFamily="2" charset="0"/>
              </a:rPr>
              <a:t>AIChE</a:t>
            </a:r>
            <a:r>
              <a:rPr lang="en-US" sz="2800" dirty="0">
                <a:latin typeface="Proxima Nova Rg" panose="02000506030000020004" pitchFamily="2" charset="0"/>
              </a:rPr>
              <a:t> (Chemical)</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AIAA</a:t>
            </a:r>
            <a:r>
              <a:rPr lang="en-US" sz="2800" dirty="0">
                <a:latin typeface="Proxima Nova Rg" panose="02000506030000020004" pitchFamily="2" charset="0"/>
              </a:rPr>
              <a:t> (Aerospace)</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ASEE</a:t>
            </a:r>
            <a:r>
              <a:rPr lang="en-US" sz="2800" dirty="0">
                <a:latin typeface="Proxima Nova Rg" panose="02000506030000020004" pitchFamily="2" charset="0"/>
              </a:rPr>
              <a:t> (Engineering Education)</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NSPE</a:t>
            </a:r>
            <a:r>
              <a:rPr lang="en-US" sz="2800" dirty="0">
                <a:latin typeface="Proxima Nova Rg" panose="02000506030000020004" pitchFamily="2" charset="0"/>
              </a:rPr>
              <a:t> (Professional Engineering)</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Tau Beta Pi </a:t>
            </a:r>
            <a:r>
              <a:rPr lang="en-US" sz="2800" dirty="0">
                <a:latin typeface="Proxima Nova Rg" panose="02000506030000020004" pitchFamily="2" charset="0"/>
              </a:rPr>
              <a:t>(Honors)</a:t>
            </a:r>
          </a:p>
        </p:txBody>
      </p:sp>
      <p:sp>
        <p:nvSpPr>
          <p:cNvPr id="13" name="Rectangle 12">
            <a:extLst>
              <a:ext uri="{FF2B5EF4-FFF2-40B4-BE49-F238E27FC236}">
                <a16:creationId xmlns="" xmlns:a16="http://schemas.microsoft.com/office/drawing/2014/main" id="{03368C96-8866-7E47-86CE-D6213F776793}"/>
              </a:ext>
            </a:extLst>
          </p:cNvPr>
          <p:cNvSpPr/>
          <p:nvPr/>
        </p:nvSpPr>
        <p:spPr>
          <a:xfrm>
            <a:off x="6234545" y="2443069"/>
            <a:ext cx="5777346" cy="3539430"/>
          </a:xfrm>
          <a:prstGeom prst="rect">
            <a:avLst/>
          </a:prstGeom>
        </p:spPr>
        <p:txBody>
          <a:bodyPr wrap="square">
            <a:spAutoFit/>
          </a:bodyPr>
          <a:lstStyle/>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SWE</a:t>
            </a:r>
            <a:r>
              <a:rPr lang="en-US" sz="2800" dirty="0">
                <a:latin typeface="Proxima Nova Rg" panose="02000506030000020004" pitchFamily="2" charset="0"/>
              </a:rPr>
              <a:t> (Society of Women Engineers)</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SHPE</a:t>
            </a:r>
            <a:r>
              <a:rPr lang="en-US" sz="2800" dirty="0">
                <a:latin typeface="Proxima Nova Rg" panose="02000506030000020004" pitchFamily="2" charset="0"/>
              </a:rPr>
              <a:t> (Society of Hispanic Professional Engineers)</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NSBE</a:t>
            </a:r>
            <a:r>
              <a:rPr lang="en-US" sz="2800" dirty="0">
                <a:latin typeface="Proxima Nova Rg" panose="02000506030000020004" pitchFamily="2" charset="0"/>
              </a:rPr>
              <a:t> (National Society of Black Engineers)</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SASE</a:t>
            </a:r>
            <a:r>
              <a:rPr lang="en-US" sz="2800" dirty="0">
                <a:latin typeface="Proxima Nova Rg" panose="02000506030000020004" pitchFamily="2" charset="0"/>
              </a:rPr>
              <a:t> (Society of Asian Scientists &amp; Engineers)</a:t>
            </a:r>
          </a:p>
        </p:txBody>
      </p:sp>
      <p:pic>
        <p:nvPicPr>
          <p:cNvPr id="14" name="Picture 13"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spTree>
    <p:extLst>
      <p:ext uri="{BB962C8B-B14F-4D97-AF65-F5344CB8AC3E}">
        <p14:creationId xmlns:p14="http://schemas.microsoft.com/office/powerpoint/2010/main" val="4170330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5" name="Title 1">
            <a:extLst>
              <a:ext uri="{FF2B5EF4-FFF2-40B4-BE49-F238E27FC236}">
                <a16:creationId xmlns="" xmlns:a16="http://schemas.microsoft.com/office/drawing/2014/main" id="{B3D24E8D-FD5C-460C-99AC-B8CB709D7CE0}"/>
              </a:ext>
            </a:extLst>
          </p:cNvPr>
          <p:cNvSpPr txBox="1">
            <a:spLocks/>
          </p:cNvSpPr>
          <p:nvPr/>
        </p:nvSpPr>
        <p:spPr>
          <a:xfrm>
            <a:off x="564107" y="836337"/>
            <a:ext cx="1106378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Gotham Medium" panose="02000603030000020004" pitchFamily="2" charset="0"/>
              </a:rPr>
              <a:t>HOW TO GET INVOLVED?</a:t>
            </a:r>
          </a:p>
        </p:txBody>
      </p:sp>
      <p:pic>
        <p:nvPicPr>
          <p:cNvPr id="14" name="Picture 13"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endParaRPr lang="en-US" sz="1600" dirty="0">
              <a:latin typeface="Proxima Nova Lt" panose="02000506030000020004" pitchFamily="50" charset="0"/>
            </a:endParaRPr>
          </a:p>
        </p:txBody>
      </p:sp>
      <p:sp>
        <p:nvSpPr>
          <p:cNvPr id="11" name="Rectangle 10">
            <a:extLst>
              <a:ext uri="{FF2B5EF4-FFF2-40B4-BE49-F238E27FC236}">
                <a16:creationId xmlns="" xmlns:a16="http://schemas.microsoft.com/office/drawing/2014/main" id="{0FADBBF5-C1C1-4132-B93D-B67A6717967C}"/>
              </a:ext>
            </a:extLst>
          </p:cNvPr>
          <p:cNvSpPr/>
          <p:nvPr/>
        </p:nvSpPr>
        <p:spPr>
          <a:xfrm>
            <a:off x="677398" y="1913147"/>
            <a:ext cx="6557763" cy="1384995"/>
          </a:xfrm>
          <a:prstGeom prst="rect">
            <a:avLst/>
          </a:prstGeom>
        </p:spPr>
        <p:txBody>
          <a:bodyPr wrap="square">
            <a:spAutoFit/>
          </a:bodyPr>
          <a:lstStyle/>
          <a:p>
            <a:r>
              <a:rPr lang="en-US" sz="2800" dirty="0">
                <a:solidFill>
                  <a:srgbClr val="57068C"/>
                </a:solidFill>
                <a:latin typeface="Proxima Nova Lt" panose="02000506030000020004" pitchFamily="50" charset="0"/>
              </a:rPr>
              <a:t>NYU Tandon Student Affairs Website</a:t>
            </a:r>
          </a:p>
          <a:p>
            <a:pPr marL="342900" indent="-342900">
              <a:buFont typeface="Arial" panose="020B0604020202020204" pitchFamily="34" charset="0"/>
              <a:buChar char="•"/>
            </a:pPr>
            <a:r>
              <a:rPr lang="en-US" sz="2800" dirty="0">
                <a:latin typeface="Proxima Nova Rg" panose="02000506030000020004" pitchFamily="2" charset="0"/>
                <a:hlinkClick r:id="rId4"/>
              </a:rPr>
              <a:t>NYU Tandon Student Organizations</a:t>
            </a:r>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77"/>
              </a:rPr>
              <a:t>NYU Engage pages for each club</a:t>
            </a:r>
          </a:p>
        </p:txBody>
      </p:sp>
      <p:sp>
        <p:nvSpPr>
          <p:cNvPr id="12" name="Rectangle 11">
            <a:extLst>
              <a:ext uri="{FF2B5EF4-FFF2-40B4-BE49-F238E27FC236}">
                <a16:creationId xmlns="" xmlns:a16="http://schemas.microsoft.com/office/drawing/2014/main" id="{6E78AE91-C23E-4719-B6CC-95DD856025A4}"/>
              </a:ext>
            </a:extLst>
          </p:cNvPr>
          <p:cNvSpPr/>
          <p:nvPr/>
        </p:nvSpPr>
        <p:spPr>
          <a:xfrm>
            <a:off x="677400" y="3276771"/>
            <a:ext cx="6557763" cy="1384995"/>
          </a:xfrm>
          <a:prstGeom prst="rect">
            <a:avLst/>
          </a:prstGeom>
        </p:spPr>
        <p:txBody>
          <a:bodyPr wrap="square">
            <a:spAutoFit/>
          </a:bodyPr>
          <a:lstStyle/>
          <a:p>
            <a:r>
              <a:rPr lang="en-US" sz="2800" dirty="0">
                <a:solidFill>
                  <a:srgbClr val="57068C"/>
                </a:solidFill>
                <a:latin typeface="Proxima Nova Lt" panose="02000506030000020004" pitchFamily="50" charset="0"/>
              </a:rPr>
              <a:t>NYU Tandon Club Fest</a:t>
            </a:r>
          </a:p>
          <a:p>
            <a:pPr marL="342900" indent="-342900">
              <a:buFont typeface="Arial" panose="020B0604020202020204" pitchFamily="34" charset="0"/>
              <a:buChar char="•"/>
            </a:pPr>
            <a:r>
              <a:rPr lang="en-US" sz="2800" dirty="0">
                <a:latin typeface="Proxima Nova Rg" panose="02000506030000020004" pitchFamily="2" charset="0"/>
                <a:hlinkClick r:id="rId5"/>
              </a:rPr>
              <a:t>Club Fest &amp; Resource Fair Info</a:t>
            </a:r>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hlinkClick r:id="rId6"/>
              </a:rPr>
              <a:t>Club &amp; Organization Directory</a:t>
            </a:r>
            <a:endParaRPr lang="en-US" sz="2800" dirty="0">
              <a:latin typeface="Proxima Nova Rg" panose="02000506030000020004" pitchFamily="2" charset="0"/>
            </a:endParaRPr>
          </a:p>
        </p:txBody>
      </p:sp>
      <p:sp>
        <p:nvSpPr>
          <p:cNvPr id="17" name="Rectangle 16">
            <a:extLst>
              <a:ext uri="{FF2B5EF4-FFF2-40B4-BE49-F238E27FC236}">
                <a16:creationId xmlns="" xmlns:a16="http://schemas.microsoft.com/office/drawing/2014/main" id="{CFC66834-51FD-4560-96D4-895F81F89304}"/>
              </a:ext>
            </a:extLst>
          </p:cNvPr>
          <p:cNvSpPr/>
          <p:nvPr/>
        </p:nvSpPr>
        <p:spPr>
          <a:xfrm>
            <a:off x="677399" y="4625524"/>
            <a:ext cx="7665412" cy="1384995"/>
          </a:xfrm>
          <a:prstGeom prst="rect">
            <a:avLst/>
          </a:prstGeom>
        </p:spPr>
        <p:txBody>
          <a:bodyPr wrap="square">
            <a:spAutoFit/>
          </a:bodyPr>
          <a:lstStyle/>
          <a:p>
            <a:r>
              <a:rPr lang="en-US" sz="2800" dirty="0">
                <a:solidFill>
                  <a:srgbClr val="57068C"/>
                </a:solidFill>
                <a:latin typeface="Proxima Nova Lt" panose="02000506030000020004" pitchFamily="50" charset="0"/>
              </a:rPr>
              <a:t>Talk to EG TAs!</a:t>
            </a:r>
          </a:p>
          <a:p>
            <a:pPr marL="342900" indent="-342900">
              <a:buFont typeface="Arial" panose="020B0604020202020204" pitchFamily="34" charset="0"/>
              <a:buChar char="•"/>
            </a:pPr>
            <a:r>
              <a:rPr lang="en-US" sz="2800" dirty="0">
                <a:latin typeface="Proxima Nova Rg" panose="02000506030000020004" pitchFamily="2" charset="0"/>
              </a:rPr>
              <a:t>Many TAs are club leaders (or know them)</a:t>
            </a:r>
          </a:p>
          <a:p>
            <a:pPr marL="342900" indent="-342900">
              <a:buFont typeface="Arial" panose="020B0604020202020204" pitchFamily="34" charset="0"/>
              <a:buChar char="•"/>
            </a:pPr>
            <a:r>
              <a:rPr lang="en-US" sz="2800" dirty="0">
                <a:latin typeface="Proxima Nova Rg" panose="02000506030000020004" pitchFamily="2" charset="77"/>
              </a:rPr>
              <a:t>Ask how to get connected!</a:t>
            </a:r>
          </a:p>
        </p:txBody>
      </p:sp>
      <p:pic>
        <p:nvPicPr>
          <p:cNvPr id="1026" name="Picture 2" descr="out in STEM student club holding rainbow flag">
            <a:extLst>
              <a:ext uri="{FF2B5EF4-FFF2-40B4-BE49-F238E27FC236}">
                <a16:creationId xmlns="" xmlns:a16="http://schemas.microsoft.com/office/drawing/2014/main" id="{78CBCA20-E314-44CC-99E5-8F368D93FE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8829" y="1950023"/>
            <a:ext cx="3943938" cy="2957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169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1025562" y="1479674"/>
            <a:ext cx="10140876" cy="2387600"/>
          </a:xfrm>
        </p:spPr>
        <p:txBody>
          <a:bodyPr>
            <a:normAutofit/>
          </a:bodyPr>
          <a:lstStyle/>
          <a:p>
            <a:r>
              <a:rPr lang="en-US" sz="5400" dirty="0">
                <a:latin typeface="Gotham Medium" pitchFamily="50" charset="0"/>
              </a:rPr>
              <a:t>TECHNICAL WRITING</a:t>
            </a: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F8109B66-0296-4DA0-97B5-15803D47E000}"/>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04738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4" name="Picture 13">
            <a:extLst>
              <a:ext uri="{FF2B5EF4-FFF2-40B4-BE49-F238E27FC236}">
                <a16:creationId xmlns="" xmlns:a16="http://schemas.microsoft.com/office/drawing/2014/main" id="{31DC4DA7-0663-004A-A98B-54F961EA35BB}"/>
              </a:ext>
            </a:extLst>
          </p:cNvPr>
          <p:cNvPicPr>
            <a:picLocks noChangeAspect="1"/>
          </p:cNvPicPr>
          <p:nvPr/>
        </p:nvPicPr>
        <p:blipFill rotWithShape="1">
          <a:blip r:embed="rId4"/>
          <a:srcRect l="32260" t="19188" r="32505" b="18134"/>
          <a:stretch/>
        </p:blipFill>
        <p:spPr>
          <a:xfrm>
            <a:off x="1299396" y="2443706"/>
            <a:ext cx="9593206" cy="3599610"/>
          </a:xfrm>
          <a:prstGeom prst="rect">
            <a:avLst/>
          </a:prstGeom>
          <a:ln>
            <a:noFill/>
          </a:ln>
        </p:spPr>
      </p:pic>
      <p:sp>
        <p:nvSpPr>
          <p:cNvPr id="15" name="Title 1">
            <a:extLst>
              <a:ext uri="{FF2B5EF4-FFF2-40B4-BE49-F238E27FC236}">
                <a16:creationId xmlns="" xmlns:a16="http://schemas.microsoft.com/office/drawing/2014/main" id="{B3D24E8D-FD5C-460C-99AC-B8CB709D7CE0}"/>
              </a:ext>
            </a:extLst>
          </p:cNvPr>
          <p:cNvSpPr txBox="1">
            <a:spLocks/>
          </p:cNvSpPr>
          <p:nvPr/>
        </p:nvSpPr>
        <p:spPr>
          <a:xfrm>
            <a:off x="106932" y="530865"/>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pic>
        <p:nvPicPr>
          <p:cNvPr id="11" name="Picture 10"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sp>
        <p:nvSpPr>
          <p:cNvPr id="2" name="TextBox 1"/>
          <p:cNvSpPr txBox="1"/>
          <p:nvPr/>
        </p:nvSpPr>
        <p:spPr>
          <a:xfrm>
            <a:off x="2152072" y="1496012"/>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PUBLIC IDENTIFICATION</a:t>
            </a:r>
            <a:endParaRPr lang="en-US" sz="3500" dirty="0">
              <a:solidFill>
                <a:srgbClr val="57068C"/>
              </a:solidFill>
              <a:latin typeface="Proxima Nova Lt" panose="02000506030000020004" charset="0"/>
            </a:endParaRPr>
          </a:p>
          <a:p>
            <a:pPr algn="ctr"/>
            <a:endParaRPr lang="en-US" sz="3500" dirty="0"/>
          </a:p>
        </p:txBody>
      </p:sp>
    </p:spTree>
    <p:extLst>
      <p:ext uri="{BB962C8B-B14F-4D97-AF65-F5344CB8AC3E}">
        <p14:creationId xmlns:p14="http://schemas.microsoft.com/office/powerpoint/2010/main" val="996476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0" name="Picture 9">
            <a:extLst>
              <a:ext uri="{FF2B5EF4-FFF2-40B4-BE49-F238E27FC236}">
                <a16:creationId xmlns="" xmlns:a16="http://schemas.microsoft.com/office/drawing/2014/main" id="{17368BB6-7E5D-034D-A972-7A5F4B2780B5}"/>
              </a:ext>
            </a:extLst>
          </p:cNvPr>
          <p:cNvPicPr>
            <a:picLocks noChangeAspect="1"/>
          </p:cNvPicPr>
          <p:nvPr/>
        </p:nvPicPr>
        <p:blipFill rotWithShape="1">
          <a:blip r:embed="rId4"/>
          <a:srcRect l="35136" t="12408" r="34843" b="5370"/>
          <a:stretch/>
        </p:blipFill>
        <p:spPr>
          <a:xfrm>
            <a:off x="2872509" y="2436275"/>
            <a:ext cx="6704562" cy="3873406"/>
          </a:xfrm>
          <a:prstGeom prst="rect">
            <a:avLst/>
          </a:prstGeom>
        </p:spPr>
      </p:pic>
      <p:sp>
        <p:nvSpPr>
          <p:cNvPr id="11" name="Rectangle 10">
            <a:extLst>
              <a:ext uri="{FF2B5EF4-FFF2-40B4-BE49-F238E27FC236}">
                <a16:creationId xmlns="" xmlns:a16="http://schemas.microsoft.com/office/drawing/2014/main" id="{D00D6F0B-C456-E241-9F6C-D29D42BB2467}"/>
              </a:ext>
            </a:extLst>
          </p:cNvPr>
          <p:cNvSpPr/>
          <p:nvPr/>
        </p:nvSpPr>
        <p:spPr>
          <a:xfrm>
            <a:off x="5107708" y="2922080"/>
            <a:ext cx="4276437" cy="811893"/>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z</a:t>
            </a:r>
          </a:p>
        </p:txBody>
      </p:sp>
      <p:pic>
        <p:nvPicPr>
          <p:cNvPr id="14" name="Picture 13" descr="A picture containing drawing&#10;&#10;Description automatically generated">
            <a:extLst>
              <a:ext uri="{FF2B5EF4-FFF2-40B4-BE49-F238E27FC236}">
                <a16:creationId xmlns=""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7</a:t>
            </a:r>
          </a:p>
        </p:txBody>
      </p:sp>
      <p:sp>
        <p:nvSpPr>
          <p:cNvPr id="19" name="Title 1">
            <a:extLst>
              <a:ext uri="{FF2B5EF4-FFF2-40B4-BE49-F238E27FC236}">
                <a16:creationId xmlns="" xmlns:a16="http://schemas.microsoft.com/office/drawing/2014/main" id="{B3D24E8D-FD5C-460C-99AC-B8CB709D7CE0}"/>
              </a:ext>
            </a:extLst>
          </p:cNvPr>
          <p:cNvSpPr txBox="1">
            <a:spLocks/>
          </p:cNvSpPr>
          <p:nvPr/>
        </p:nvSpPr>
        <p:spPr>
          <a:xfrm>
            <a:off x="106932" y="548319"/>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20" name="TextBox 19"/>
          <p:cNvSpPr txBox="1"/>
          <p:nvPr/>
        </p:nvSpPr>
        <p:spPr>
          <a:xfrm>
            <a:off x="2152072" y="1513466"/>
            <a:ext cx="7887854" cy="630942"/>
          </a:xfrm>
          <a:prstGeom prst="rect">
            <a:avLst/>
          </a:prstGeom>
          <a:noFill/>
        </p:spPr>
        <p:txBody>
          <a:bodyPr wrap="square" rtlCol="0">
            <a:spAutoFit/>
          </a:bodyPr>
          <a:lstStyle/>
          <a:p>
            <a:pPr algn="ctr"/>
            <a:r>
              <a:rPr lang="en-US" sz="3500" dirty="0">
                <a:solidFill>
                  <a:srgbClr val="57068C"/>
                </a:solidFill>
                <a:latin typeface="Gotham Medium" panose="02000604030000020004" pitchFamily="50" charset="0"/>
              </a:rPr>
              <a:t>ABSTRACT</a:t>
            </a:r>
          </a:p>
        </p:txBody>
      </p:sp>
    </p:spTree>
    <p:extLst>
      <p:ext uri="{BB962C8B-B14F-4D97-AF65-F5344CB8AC3E}">
        <p14:creationId xmlns:p14="http://schemas.microsoft.com/office/powerpoint/2010/main" val="29120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2242</TotalTime>
  <Words>1194</Words>
  <Application>Microsoft Office PowerPoint</Application>
  <PresentationFormat>Widescreen</PresentationFormat>
  <Paragraphs>147</Paragraphs>
  <Slides>25</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Gotham Medium</vt:lpstr>
      <vt:lpstr>Proxima Nova Lt</vt:lpstr>
      <vt:lpstr>Calibri</vt:lpstr>
      <vt:lpstr>Proxima Nova Rg</vt:lpstr>
      <vt:lpstr>Calibri Light</vt:lpstr>
      <vt:lpstr>Arial</vt:lpstr>
      <vt:lpstr>Office Theme</vt:lpstr>
      <vt:lpstr>RECITATION 2</vt:lpstr>
      <vt:lpstr>AGENDA</vt:lpstr>
      <vt:lpstr>ENGINEERING BEYOND THE CLASSROOM</vt:lpstr>
      <vt:lpstr>PowerPoint Presentation</vt:lpstr>
      <vt:lpstr>PowerPoint Presentation</vt:lpstr>
      <vt:lpstr>PowerPoint Presentation</vt:lpstr>
      <vt:lpstr>TECHNICAL WRITING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CATME</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2</dc:title>
  <dc:creator>Diya</dc:creator>
  <cp:lastModifiedBy>User</cp:lastModifiedBy>
  <cp:revision>49</cp:revision>
  <dcterms:created xsi:type="dcterms:W3CDTF">2020-07-31T06:34:39Z</dcterms:created>
  <dcterms:modified xsi:type="dcterms:W3CDTF">2022-09-02T19:24:43Z</dcterms:modified>
</cp:coreProperties>
</file>