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82" r:id="rId5"/>
    <p:sldId id="283" r:id="rId6"/>
    <p:sldId id="262" r:id="rId7"/>
    <p:sldId id="284" r:id="rId8"/>
    <p:sldId id="285" r:id="rId9"/>
    <p:sldId id="286" r:id="rId10"/>
    <p:sldId id="287" r:id="rId11"/>
    <p:sldId id="297" r:id="rId12"/>
    <p:sldId id="300" r:id="rId13"/>
    <p:sldId id="301" r:id="rId14"/>
    <p:sldId id="276" r:id="rId15"/>
    <p:sldId id="277" r:id="rId16"/>
    <p:sldId id="299" r:id="rId17"/>
    <p:sldId id="294" r:id="rId18"/>
    <p:sldId id="298" r:id="rId19"/>
    <p:sldId id="295" r:id="rId20"/>
    <p:sldId id="280" r:id="rId21"/>
    <p:sldId id="281" r:id="rId22"/>
    <p:sldId id="264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Gotham Medium" pitchFamily="2" charset="0"/>
      <p:regular r:id="rId31"/>
      <p:italic r:id="rId32"/>
    </p:embeddedFont>
    <p:embeddedFont>
      <p:font typeface="Proxima Nova Lt" panose="02000506030000020004" pitchFamily="2" charset="0"/>
      <p:regular r:id="rId33"/>
      <p:bold r:id="rId34"/>
      <p:italic r:id="rId35"/>
      <p:boldItalic r:id="rId36"/>
    </p:embeddedFont>
    <p:embeddedFont>
      <p:font typeface="Proxima Nova Rg" panose="02000506030000020004" pitchFamily="2" charset="77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y G" initials="TG" lastIdx="1" clrIdx="0">
    <p:extLst>
      <p:ext uri="{19B8F6BF-5375-455C-9EA6-DF929625EA0E}">
        <p15:presenceInfo xmlns:p15="http://schemas.microsoft.com/office/powerpoint/2012/main" userId="38c2b00e46c23a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000" y="1803816"/>
            <a:ext cx="9601999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 DIGITAL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383418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7195EF-701E-4557-A959-923CCDF59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Combinational logic circuit </a:t>
            </a:r>
            <a:r>
              <a:rPr lang="en-US" dirty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Proxima Nova Rg" panose="02000506030000020004" pitchFamily="50" charset="0"/>
                  </a:rPr>
                  <a:t>NOT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AND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OR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Combinational Logic Circuit for ATM Example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46FBE-A8E0-40E3-A5A8-BB97738180A5}"/>
              </a:ext>
            </a:extLst>
          </p:cNvPr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Minimization of Boolean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K-map used to simplify complex Boolean equations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Reduces complexity of logic circuit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Would increase efficiency and decrease cost in implementation</a:t>
            </a:r>
          </a:p>
        </p:txBody>
      </p:sp>
      <p:pic>
        <p:nvPicPr>
          <p:cNvPr id="2050" name="Picture 2" descr="8.8 Minterm vs Maxterm Solution">
            <a:extLst>
              <a:ext uri="{FF2B5EF4-FFF2-40B4-BE49-F238E27FC236}">
                <a16:creationId xmlns:a16="http://schemas.microsoft.com/office/drawing/2014/main" id="{2B9BCD42-13E2-40D0-88B8-B961B564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25" y="2453622"/>
            <a:ext cx="4683034" cy="21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E668D-88F6-4A89-9DF0-DDE6E7C87753}"/>
              </a:ext>
            </a:extLst>
          </p:cNvPr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Complex Logic Circuit (Left) vs.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Simplified Logic Circuit (Right)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DEC179-B539-4829-A70C-332664A1C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49"/>
            <a:ext cx="10578806" cy="1658749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Integrated Circuits (ICs) </a:t>
            </a:r>
            <a:r>
              <a:rPr lang="en-US" dirty="0">
                <a:latin typeface="Proxima Nova Rg" panose="02000506030000020004" pitchFamily="50" charset="0"/>
              </a:rPr>
              <a:t>– chips that consist of small assemblies of electronic components</a:t>
            </a:r>
            <a:endParaRPr lang="en-US" b="1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50" charset="0"/>
              </a:rPr>
              <a:t>Logic Gate ICs </a:t>
            </a:r>
            <a:r>
              <a:rPr lang="en-US" dirty="0">
                <a:latin typeface="Proxima Nova Rg" panose="02000506030000020004" pitchFamily="50" charset="0"/>
              </a:rPr>
              <a:t>consist of logic gates that</a:t>
            </a:r>
            <a:r>
              <a:rPr lang="en-US" b="1" dirty="0">
                <a:latin typeface="Proxima Nova Rg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50" charset="0"/>
              </a:rPr>
              <a:t>can be used to prototype combinational logic circuits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9628E13-3E4C-4136-998A-E52E7AEE0D35}"/>
              </a:ext>
            </a:extLst>
          </p:cNvPr>
          <p:cNvSpPr/>
          <p:nvPr/>
        </p:nvSpPr>
        <p:spPr>
          <a:xfrm>
            <a:off x="2281824" y="575897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Diagram of NOT/AND/OR IC Chips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29CB6EE-B458-5349-89F8-9729B8BEF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70" y="3460274"/>
            <a:ext cx="64262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9628E13-3E4C-4136-998A-E52E7AEE0D35}"/>
              </a:ext>
            </a:extLst>
          </p:cNvPr>
          <p:cNvSpPr/>
          <p:nvPr/>
        </p:nvSpPr>
        <p:spPr>
          <a:xfrm>
            <a:off x="2440846" y="5869020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Diagram of the example ATM circuit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293275-2524-4606-BB22-6F064C851A59}"/>
              </a:ext>
            </a:extLst>
          </p:cNvPr>
          <p:cNvGrpSpPr/>
          <p:nvPr/>
        </p:nvGrpSpPr>
        <p:grpSpPr>
          <a:xfrm>
            <a:off x="2562822" y="2023253"/>
            <a:ext cx="6858000" cy="3656402"/>
            <a:chOff x="2562822" y="2229779"/>
            <a:chExt cx="6858000" cy="3656402"/>
          </a:xfrm>
        </p:grpSpPr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D9C2588A-BE44-48F4-A0C5-776E7D05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425231" y="367370"/>
              <a:ext cx="3133181" cy="6858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774F0-B389-4784-B00E-E74FD39F05D2}"/>
                </a:ext>
              </a:extLst>
            </p:cNvPr>
            <p:cNvSpPr txBox="1"/>
            <p:nvPr/>
          </p:nvSpPr>
          <p:spPr>
            <a:xfrm>
              <a:off x="3031236" y="5362961"/>
              <a:ext cx="704675" cy="523220"/>
            </a:xfrm>
            <a:prstGeom prst="borderCallout1">
              <a:avLst>
                <a:gd name="adj1" fmla="val 2068"/>
                <a:gd name="adj2" fmla="val 50382"/>
                <a:gd name="adj3" fmla="val -231988"/>
                <a:gd name="adj4" fmla="val 131947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Print (P)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DAC2A7-7560-448E-AA08-B15C568D3162}"/>
                </a:ext>
              </a:extLst>
            </p:cNvPr>
            <p:cNvSpPr txBox="1"/>
            <p:nvPr/>
          </p:nvSpPr>
          <p:spPr>
            <a:xfrm>
              <a:off x="4060246" y="5358863"/>
              <a:ext cx="964735" cy="523220"/>
            </a:xfrm>
            <a:prstGeom prst="borderCallout1">
              <a:avLst>
                <a:gd name="adj1" fmla="val 465"/>
                <a:gd name="adj2" fmla="val 52121"/>
                <a:gd name="adj3" fmla="val -244815"/>
                <a:gd name="adj4" fmla="val 38839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Withdraw (W)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F4D07D-2A94-4685-A0B5-5B44235AFABA}"/>
                </a:ext>
              </a:extLst>
            </p:cNvPr>
            <p:cNvSpPr txBox="1"/>
            <p:nvPr/>
          </p:nvSpPr>
          <p:spPr>
            <a:xfrm>
              <a:off x="5349316" y="5358863"/>
              <a:ext cx="872455" cy="523220"/>
            </a:xfrm>
            <a:prstGeom prst="borderCallout1">
              <a:avLst>
                <a:gd name="adj1" fmla="val 465"/>
                <a:gd name="adj2" fmla="val 50382"/>
                <a:gd name="adj3" fmla="val -230384"/>
                <a:gd name="adj4" fmla="val -48044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Deposit (D)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17DC03-A1E3-44FB-ADE1-64234B7C5D42}"/>
                    </a:ext>
                  </a:extLst>
                </p:cNvPr>
                <p:cNvSpPr txBox="1"/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17DC03-A1E3-44FB-ADE1-64234B7C5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7A82D7-3CF3-4BE4-BBD9-7E48BD664AAA}"/>
                    </a:ext>
                  </a:extLst>
                </p:cNvPr>
                <p:cNvSpPr txBox="1"/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7A82D7-3CF3-4BE4-BBD9-7E48BD664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AADC6-7A1B-4FC4-BF00-40D2A30E3804}"/>
                    </a:ext>
                  </a:extLst>
                </p:cNvPr>
                <p:cNvSpPr txBox="1"/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AADC6-7A1B-4FC4-BF00-40D2A30E3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blipFill>
                  <a:blip r:embed="rId7"/>
                  <a:stretch>
                    <a:fillRect r="-16912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328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7432 IC (4 dual-input OR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7408 IC (4 dual-input AND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7404 IC (6 single-input NOT gates)</a:t>
            </a:r>
            <a:endParaRPr lang="en-US" sz="28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Breadboard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5V Battery Case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220 </a:t>
            </a:r>
            <a:r>
              <a:rPr lang="el-GR" dirty="0">
                <a:latin typeface="Proxima Nova Lt" panose="02000506030000020004" charset="0"/>
              </a:rPr>
              <a:t>Ω</a:t>
            </a:r>
            <a:r>
              <a:rPr lang="en-US" dirty="0">
                <a:latin typeface="Proxima Nova Lt" panose="02000506030000020004" charset="0"/>
              </a:rPr>
              <a:t> </a:t>
            </a:r>
            <a:r>
              <a:rPr lang="en-US" sz="2800" dirty="0">
                <a:latin typeface="Proxima Nova Rg" panose="02000506030000020004" pitchFamily="2" charset="0"/>
              </a:rPr>
              <a:t>Resistor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Switches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Wires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511D02-29F0-40CB-BBEB-25DFB517E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130CA-A719-4185-AC02-A7ED256DC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49" y="2035042"/>
            <a:ext cx="3659579" cy="29734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437249" y="5061222"/>
            <a:ext cx="365957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Integrated circuit (IC) chips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Wikipedia</a:t>
            </a:r>
          </a:p>
        </p:txBody>
      </p:sp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Farmer Georgi has a hen on his 350-acre farm that produces high-quality eggs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the hen from a fox who has been wandering around the farm and his corn, he needs an alarm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305D5E4F-DCB0-4985-B5DF-7075D7E5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2437989"/>
            <a:ext cx="3621261" cy="24094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93742-2A0D-4565-B400-C0D8769D3A49}"/>
              </a:ext>
            </a:extLst>
          </p:cNvPr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Farmer Georgi’s Farm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ThoughtCo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69921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Farmer Georgi has two barns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Think of Barn A </a:t>
            </a:r>
            <a:r>
              <a:rPr lang="en-US" sz="2400">
                <a:latin typeface="Proxima Nova Rg" panose="02000506030000020004" pitchFamily="50" charset="0"/>
              </a:rPr>
              <a:t>as “1” </a:t>
            </a:r>
            <a:r>
              <a:rPr lang="en-US" sz="2400" dirty="0">
                <a:latin typeface="Proxima Nova Rg" panose="02000506030000020004" pitchFamily="50" charset="0"/>
              </a:rPr>
              <a:t>and Barn B </a:t>
            </a:r>
            <a:r>
              <a:rPr lang="en-US" sz="2400">
                <a:latin typeface="Proxima Nova Rg" panose="02000506030000020004" pitchFamily="50" charset="0"/>
              </a:rPr>
              <a:t>as “0” </a:t>
            </a:r>
            <a:r>
              <a:rPr lang="en-US" sz="2400" dirty="0">
                <a:latin typeface="Proxima Nova Rg" panose="02000506030000020004" pitchFamily="50" charset="0"/>
              </a:rPr>
              <a:t>in the truth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hen and corn are in the same barn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6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Formulate the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truth table for the alarm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K-map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Draw a combinational logic circuit</a:t>
            </a:r>
          </a:p>
          <a:p>
            <a:pPr marL="914400" lvl="1" indent="-457200" algn="l">
              <a:lnSpc>
                <a:spcPct val="100000"/>
              </a:lnSpc>
              <a:buFont typeface="+mj-lt"/>
              <a:buAutoNum type="alphaLcPeriod"/>
            </a:pPr>
            <a:r>
              <a:rPr lang="en-US" dirty="0">
                <a:latin typeface="Proxima Nova Rg" panose="02000506030000020004" pitchFamily="2" charset="0"/>
              </a:rPr>
              <a:t>Add a light bulb to represent the alarm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4" descr="10-7">
            <a:extLst>
              <a:ext uri="{FF2B5EF4-FFF2-40B4-BE49-F238E27FC236}">
                <a16:creationId xmlns:a16="http://schemas.microsoft.com/office/drawing/2014/main" id="{B48EC0B0-6500-4046-8A3E-A3A48A19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490CE3-0093-40D9-9545-4381C9BAAD99}"/>
              </a:ext>
            </a:extLst>
          </p:cNvPr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IC Chip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638946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Test the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Use the Arduino board setup by the TAs to test the NOT/OR/AND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The Arduino program will determine if the IC chips are functional or not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Orient the IC chips properly</a:t>
            </a:r>
            <a:endParaRPr lang="en-US" sz="2800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BFFD1-79DA-45F4-B3E6-B8395F70A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47" y="2074032"/>
            <a:ext cx="3778586" cy="31314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94546" y="5202910"/>
            <a:ext cx="377858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IC chip tester</a:t>
            </a:r>
          </a:p>
        </p:txBody>
      </p:sp>
    </p:spTree>
    <p:extLst>
      <p:ext uri="{BB962C8B-B14F-4D97-AF65-F5344CB8AC3E}">
        <p14:creationId xmlns:p14="http://schemas.microsoft.com/office/powerpoint/2010/main" val="114301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024572-50B7-4A60-B10A-97D8A15EC8BF}"/>
              </a:ext>
            </a:extLst>
          </p:cNvPr>
          <p:cNvSpPr/>
          <p:nvPr/>
        </p:nvSpPr>
        <p:spPr>
          <a:xfrm>
            <a:off x="2222715" y="565178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Diagram of NOT/AND/OR IC Chips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04F034-2698-47D5-8522-29ED24FD1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40334C16-DB1A-4380-9820-8EA621161F79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Proxima Nova Lt" panose="02000506030000020004" pitchFamily="50" charset="0"/>
              </a:rPr>
              <a:t>Part III: Build the Combinational Logic Circuit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Build and test the logic circuit on a breadboard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Wire the combinational logic circuit using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Power (+5V) and ground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Orient the IC chips properly</a:t>
            </a:r>
          </a:p>
          <a:p>
            <a:pPr marL="914400" lvl="1" indent="-457200" algn="l">
              <a:buFont typeface="+mj-lt"/>
              <a:buAutoNum type="arabicPeriod"/>
            </a:pPr>
            <a:endParaRPr lang="en-US" dirty="0">
              <a:latin typeface="Proxima Nova Rg" panose="02000506030000020004" pitchFamily="2" charset="0"/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21F587A9-63D6-464B-970D-334AA40BB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6" y="4056003"/>
            <a:ext cx="4461135" cy="15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Semiconductor Courtesy of Scoop.it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63C8B-0040-441B-A26F-FA76A7D9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8" y="2526654"/>
            <a:ext cx="4813368" cy="271105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C0890D-5F2F-4D4F-953C-592833EC4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how k-maps help simplify the circuitry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truth table, both Boolean equations, and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D22FAD-21B4-4164-ADD9-0D1C4A72B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completed logic circuit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043D5-B14A-4BCE-B2B8-671997761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228BED-FDFA-4FB2-8251-995C41B15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design a combinational logic circuit for a given problem statement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build and test the circuit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78859-4EEC-4556-A390-32A5287E7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logic: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Conceptual language behind modern computer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Two values of true and false (1 and 0) that lead to complicated decisions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Truth table</a:t>
            </a:r>
            <a:r>
              <a:rPr lang="en-US" dirty="0">
                <a:latin typeface="Proxima Nova Rg" panose="02000506030000020004" pitchFamily="50" charset="0"/>
              </a:rPr>
              <a:t> – shows all the possible input combinations and their associated outputs (example on next slide)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Boolean Circuit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All About Circuits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5CC3DD-83C0-4817-B4E5-8D60B9B52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statement is printed without depositing 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Truth Table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84458"/>
              </p:ext>
            </p:extLst>
          </p:nvPr>
        </p:nvGraphicFramePr>
        <p:xfrm>
          <a:off x="5886169" y="2183781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9D326-AE94-4648-87A8-3CA0DFDC5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NOT gate </a:t>
            </a:r>
            <a:r>
              <a:rPr lang="en-US" sz="2400" dirty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AND gate </a:t>
            </a:r>
            <a:r>
              <a:rPr lang="en-US" sz="2400" dirty="0">
                <a:latin typeface="Proxima Nova Rg" panose="02000506030000020004" pitchFamily="50" charset="0"/>
              </a:rPr>
              <a:t>– both inputs must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OR gate </a:t>
            </a:r>
            <a:r>
              <a:rPr lang="en-US" sz="2400" dirty="0">
                <a:latin typeface="Proxima Nova Rg" panose="02000506030000020004" pitchFamily="50" charset="0"/>
              </a:rPr>
              <a:t>– if either input is true the output will be 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64107" y="2579813"/>
            <a:ext cx="56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Logic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391105"/>
                  </p:ext>
                </p:extLst>
              </p:nvPr>
            </p:nvGraphicFramePr>
            <p:xfrm>
              <a:off x="564107" y="2929302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391105"/>
                  </p:ext>
                </p:extLst>
              </p:nvPr>
            </p:nvGraphicFramePr>
            <p:xfrm>
              <a:off x="564107" y="2929302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7805" t="-190196" r="-174797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5888" t="-190196" r="-100935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888" t="-190196" r="-935" b="-725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339057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353816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362850"/>
            <a:ext cx="969818" cy="61883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EC09A7-5950-46FE-B800-5B57ACA8A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3: Truth Table for ATM Example with True Combinations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82711"/>
              </p:ext>
            </p:extLst>
          </p:nvPr>
        </p:nvGraphicFramePr>
        <p:xfrm>
          <a:off x="644120" y="2213944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119" y="5257788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119" y="5608306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E68F1B-1CA3-429A-AAA9-3C0D2D3AD9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Karnaugh map (K-map) </a:t>
            </a:r>
            <a:r>
              <a:rPr lang="en-US" dirty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Only one value can change at a time between adjacent rows and columns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4: K-map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349701"/>
                  </p:ext>
                </p:extLst>
              </p:nvPr>
            </p:nvGraphicFramePr>
            <p:xfrm>
              <a:off x="6984506" y="3844746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349701"/>
                  </p:ext>
                </p:extLst>
              </p:nvPr>
            </p:nvGraphicFramePr>
            <p:xfrm>
              <a:off x="6984506" y="3844746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333" r="-3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3846" t="-3333" r="-207692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113" t="-3333" r="-103774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113" t="-3333" r="-3774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6897" r="-401887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1887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cxnSpLocks/>
            <a:stCxn id="5" idx="3"/>
          </p:cNvCxnSpPr>
          <p:nvPr/>
        </p:nvCxnSpPr>
        <p:spPr>
          <a:xfrm flipH="1">
            <a:off x="10782303" y="3096071"/>
            <a:ext cx="114537" cy="1366599"/>
          </a:xfrm>
          <a:prstGeom prst="curvedConnector4">
            <a:avLst>
              <a:gd name="adj1" fmla="val -199586"/>
              <a:gd name="adj2" fmla="val 10112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15B4D-B7C5-4D03-993D-7DF42B6D4F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Simplified Boolean equation </a:t>
            </a:r>
            <a:r>
              <a:rPr lang="en-US" dirty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>
                <a:latin typeface="Proxima Nova Rg" panose="02000506030000020004" pitchFamily="50" charset="0"/>
              </a:rPr>
            </a:br>
            <a:r>
              <a:rPr lang="en-US" sz="2400" dirty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5: Simplified Boolean Equation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17847"/>
                  </p:ext>
                </p:extLst>
              </p:nvPr>
            </p:nvGraphicFramePr>
            <p:xfrm>
              <a:off x="7523212" y="318341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17847"/>
                  </p:ext>
                </p:extLst>
              </p:nvPr>
            </p:nvGraphicFramePr>
            <p:xfrm>
              <a:off x="7523212" y="318341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887" r="-30000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5769" r="-205769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r="-101887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r="-1887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7" t="-103448" r="-400000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7" t="-196667" r="-40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55734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09837" y="466688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666888"/>
                <a:ext cx="195322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73967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73CDF7-E68D-4268-B8B5-54B768644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1117</Words>
  <Application>Microsoft Macintosh PowerPoint</Application>
  <PresentationFormat>Widescreen</PresentationFormat>
  <Paragraphs>281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Cambria Math</vt:lpstr>
      <vt:lpstr>Proxima Nova Lt</vt:lpstr>
      <vt:lpstr>Proxima Nova Rg</vt:lpstr>
      <vt:lpstr>Gotham Medium</vt:lpstr>
      <vt:lpstr>Calibri Light</vt:lpstr>
      <vt:lpstr>Arial</vt:lpstr>
      <vt:lpstr>Office Theme</vt:lpstr>
      <vt:lpstr>INTRODUCTION TO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EG</cp:lastModifiedBy>
  <cp:revision>86</cp:revision>
  <dcterms:created xsi:type="dcterms:W3CDTF">2019-06-25T23:10:16Z</dcterms:created>
  <dcterms:modified xsi:type="dcterms:W3CDTF">2023-02-27T21:24:00Z</dcterms:modified>
  <cp:contentStatus/>
</cp:coreProperties>
</file>