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30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2" r:id="rId24"/>
    <p:sldId id="303" r:id="rId25"/>
    <p:sldId id="304" r:id="rId26"/>
    <p:sldId id="305" r:id="rId27"/>
    <p:sldId id="30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Montserrat Medium" panose="00000600000000000000" pitchFamily="2" charset="0"/>
      <p:regular r:id="rId59"/>
      <p:bold r:id="rId60"/>
      <p:italic r:id="rId61"/>
      <p:boldItalic r:id="rId62"/>
    </p:embeddedFont>
    <p:embeddedFont>
      <p:font typeface="Proxima Nova" panose="020B060402020202020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RK0pCJ7M7pR4IBMUd9UOOLbZ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E3C6C-99A7-49A0-8097-39F2607A4BBB}">
  <a:tblStyle styleId="{53EE3C6C-99A7-49A0-8097-39F2607A4B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8"/>
    <p:restoredTop sz="91002"/>
  </p:normalViewPr>
  <p:slideViewPr>
    <p:cSldViewPr snapToGrid="0">
      <p:cViewPr varScale="1">
        <p:scale>
          <a:sx n="53" d="100"/>
          <a:sy n="53" d="100"/>
        </p:scale>
        <p:origin x="168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502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760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083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319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578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INTRODUCTION TO DIGITAL LOGIC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EG1004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192" name="Google Shape;192;p9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3" name="Google Shape;193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205" name="Google Shape;205;p10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218" name="Google Shape;218;p11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231" name="Google Shape;231;p12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32" name="Google Shape;232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244" name="Google Shape;244;p13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5" name="Google Shape;245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311957399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311957399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87805" t="-190196" r="-174797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15888" t="-190196" r="-100935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15888" t="-190196" r="-935" b="-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8" name="Google Shape;258;p14"/>
          <p:cNvPicPr preferRelativeResize="0"/>
          <p:nvPr/>
        </p:nvPicPr>
        <p:blipFill rotWithShape="1">
          <a:blip r:embed="rId5">
            <a:alphaModFix/>
          </a:blip>
          <a:srcRect l="65873" t="8036" r="6605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5">
            <a:alphaModFix/>
          </a:blip>
          <a:srcRect l="7388" t="7570" r="64456" b="36828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/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aphicFrame>
        <p:nvGraphicFramePr>
          <p:cNvPr id="273" name="Google Shape;273;p15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4" name="Google Shape;274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aphicFrame>
        <p:nvGraphicFramePr>
          <p:cNvPr id="286" name="Google Shape;286;p16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" name="Google Shape;287;p16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aphicFrame>
        <p:nvGraphicFramePr>
          <p:cNvPr id="300" name="Google Shape;300;p17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1" name="Google Shape;301;p17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aphicFrame>
        <p:nvGraphicFramePr>
          <p:cNvPr id="315" name="Google Shape;315;p18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6" name="Google Shape;316;p18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26" name="Google Shape;32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aphicFrame>
        <p:nvGraphicFramePr>
          <p:cNvPr id="331" name="Google Shape;331;p19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" name="Google Shape;332;p19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644119" y="5252240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1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43" name="Google Shape;343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aphicFrame>
        <p:nvGraphicFramePr>
          <p:cNvPr id="348" name="Google Shape;348;p20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" name="Google Shape;349;p20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graphicFrame>
        <p:nvGraphicFramePr>
          <p:cNvPr id="366" name="Google Shape;366;p21"/>
          <p:cNvGraphicFramePr/>
          <p:nvPr>
            <p:extLst>
              <p:ext uri="{D42A27DB-BD31-4B8C-83A1-F6EECF244321}">
                <p14:modId xmlns:p14="http://schemas.microsoft.com/office/powerpoint/2010/main" val="1724757393"/>
              </p:ext>
            </p:extLst>
          </p:nvPr>
        </p:nvGraphicFramePr>
        <p:xfrm>
          <a:off x="6984506" y="3844746"/>
          <a:ext cx="3337875" cy="111255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66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AE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970592750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970592750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83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28704172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28704172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7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5271468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5271468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0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0193729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0193729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37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/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/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4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2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80" name="Google Shape;380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24595219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24595219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2" name="Google Shape;382;p22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3" name="Google Shape;383;p22"/>
          <p:cNvCxnSpPr>
            <a:stCxn id="38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84" name="Google Shape;384;p2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95" name="Google Shape;395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37167092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37167092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7" name="Google Shape;397;p23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98" name="Google Shape;398;p23"/>
          <p:cNvCxnSpPr>
            <a:stCxn id="39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99" name="Google Shape;399;p2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combinational logic circuit for a given problem statement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build and test the circuit on a breadboard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10" name="Google Shape;410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3927620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3927620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2" name="Google Shape;412;p24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3" name="Google Shape;413;p24"/>
          <p:cNvCxnSpPr>
            <a:stCxn id="41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14" name="Google Shape;414;p2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20" name="Google Shape;420;p2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21" name="Google Shape;421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5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25" name="Google Shape;425;p2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1074973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1074973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7" name="Google Shape;427;p25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28" name="Google Shape;428;p25"/>
          <p:cNvCxnSpPr>
            <a:stCxn id="42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9" name="Google Shape;429;p2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36" name="Google Shape;436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6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61308202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61308202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2" name="Google Shape;442;p26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43" name="Google Shape;443;p26"/>
          <p:cNvCxnSpPr>
            <a:stCxn id="44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4" name="Google Shape;444;p2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50" name="Google Shape;450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55" name="Google Shape;455;p2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10748505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10748505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7" name="Google Shape;457;p27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58" name="Google Shape;458;p27"/>
          <p:cNvCxnSpPr>
            <a:stCxn id="45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59" name="Google Shape;459;p2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66" name="Google Shape;466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8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70" name="Google Shape;470;p2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917052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917052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2" name="Google Shape;472;p28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73" name="Google Shape;473;p28"/>
          <p:cNvCxnSpPr>
            <a:stCxn id="47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4" name="Google Shape;474;p2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81" name="Google Shape;481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9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85" name="Google Shape;485;p2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199937436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199937436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7" name="Google Shape;487;p29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88" name="Google Shape;488;p29"/>
          <p:cNvCxnSpPr>
            <a:stCxn id="48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89" name="Google Shape;489;p2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95" name="Google Shape;495;p3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0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00" name="Google Shape;500;p3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1504710256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1504710256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2" name="Google Shape;502;p30"/>
          <p:cNvSpPr/>
          <p:nvPr/>
        </p:nvSpPr>
        <p:spPr>
          <a:xfrm>
            <a:off x="8209837" y="4666888"/>
            <a:ext cx="777392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04" name="Google Shape;504;p3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1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15" name="Google Shape;515;p3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81594592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81594592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7" name="Google Shape;517;p31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8209837" y="4666888"/>
            <a:ext cx="1166665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20" name="Google Shape;520;p3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26" name="Google Shape;526;p3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7" name="Google Shape;527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2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31" name="Google Shape;531;p3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878937413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878937413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3" name="Google Shape;533;p32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2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8209837" y="4666888"/>
            <a:ext cx="1953227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43" name="Google Shape;543;p3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</a:p>
        </p:txBody>
      </p:sp>
      <p:sp>
        <p:nvSpPr>
          <p:cNvPr id="544" name="Google Shape;544;p3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grpSp>
        <p:nvGrpSpPr>
          <p:cNvPr id="548" name="Google Shape;548;p33"/>
          <p:cNvGrpSpPr/>
          <p:nvPr/>
        </p:nvGrpSpPr>
        <p:grpSpPr>
          <a:xfrm>
            <a:off x="1519975" y="2490786"/>
            <a:ext cx="9470915" cy="3596400"/>
            <a:chOff x="1505857" y="2627002"/>
            <a:chExt cx="9470915" cy="3594718"/>
          </a:xfrm>
        </p:grpSpPr>
        <p:grpSp>
          <p:nvGrpSpPr>
            <p:cNvPr id="549" name="Google Shape;549;p33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550" name="Google Shape;550;p33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33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52" name="Google Shape;552;p33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553" name="Google Shape;553;p33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3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5" name="Google Shape;555;p33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6" name="Google Shape;556;p33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557" name="Google Shape;557;p33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33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33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0" name="Google Shape;560;p33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561" name="Google Shape;561;p33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33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3" name="Google Shape;563;p33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64" name="Google Shape;564;p33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5" name="Google Shape;565;p33"/>
              <p:cNvCxnSpPr>
                <a:cxnSpLocks/>
                <a:stCxn id="553" idx="2"/>
              </p:cNvCxnSpPr>
              <p:nvPr/>
            </p:nvCxnSpPr>
            <p:spPr>
              <a:xfrm flipH="1">
                <a:off x="2523444" y="5199757"/>
                <a:ext cx="779617" cy="77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p33"/>
              <p:cNvCxnSpPr>
                <a:cxnSpLocks/>
                <a:endCxn id="554" idx="6"/>
              </p:cNvCxnSpPr>
              <p:nvPr/>
            </p:nvCxnSpPr>
            <p:spPr>
              <a:xfrm flipH="1">
                <a:off x="3847574" y="5199757"/>
                <a:ext cx="867932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67" name="Google Shape;567;p33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2" name="Google Shape;572;p33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573" name="Google Shape;573;p33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74" name="Google Shape;574;p33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575" name="Google Shape;575;p33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Combinational Logic Circuit for ATM Example</a:t>
            </a:r>
            <a:endParaRPr dirty="0"/>
          </a:p>
        </p:txBody>
      </p:sp>
      <p:pic>
        <p:nvPicPr>
          <p:cNvPr id="577" name="Google Shape;577;p33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566;p33">
            <a:extLst>
              <a:ext uri="{FF2B5EF4-FFF2-40B4-BE49-F238E27FC236}">
                <a16:creationId xmlns:a16="http://schemas.microsoft.com/office/drawing/2014/main" id="{20BC1A8B-7EFF-2C32-5B7C-2B26D245B2E8}"/>
              </a:ext>
            </a:extLst>
          </p:cNvPr>
          <p:cNvCxnSpPr>
            <a:cxnSpLocks/>
          </p:cNvCxnSpPr>
          <p:nvPr/>
        </p:nvCxnSpPr>
        <p:spPr>
          <a:xfrm>
            <a:off x="4677506" y="4584184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566;p33">
            <a:extLst>
              <a:ext uri="{FF2B5EF4-FFF2-40B4-BE49-F238E27FC236}">
                <a16:creationId xmlns:a16="http://schemas.microsoft.com/office/drawing/2014/main" id="{12211B39-212D-8594-808E-2E9B959C7FA1}"/>
              </a:ext>
            </a:extLst>
          </p:cNvPr>
          <p:cNvCxnSpPr>
            <a:cxnSpLocks/>
          </p:cNvCxnSpPr>
          <p:nvPr/>
        </p:nvCxnSpPr>
        <p:spPr>
          <a:xfrm>
            <a:off x="4677506" y="3950968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566;p33">
            <a:extLst>
              <a:ext uri="{FF2B5EF4-FFF2-40B4-BE49-F238E27FC236}">
                <a16:creationId xmlns:a16="http://schemas.microsoft.com/office/drawing/2014/main" id="{642C2FA3-91C1-0A3E-E1EF-76CAF4E6FE02}"/>
              </a:ext>
            </a:extLst>
          </p:cNvPr>
          <p:cNvCxnSpPr>
            <a:cxnSpLocks/>
          </p:cNvCxnSpPr>
          <p:nvPr/>
        </p:nvCxnSpPr>
        <p:spPr>
          <a:xfrm>
            <a:off x="5642608" y="3950968"/>
            <a:ext cx="0" cy="571327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566;p33">
            <a:extLst>
              <a:ext uri="{FF2B5EF4-FFF2-40B4-BE49-F238E27FC236}">
                <a16:creationId xmlns:a16="http://schemas.microsoft.com/office/drawing/2014/main" id="{6F013A18-0BAA-4196-F7A0-D6FFFB3837F3}"/>
              </a:ext>
            </a:extLst>
          </p:cNvPr>
          <p:cNvCxnSpPr>
            <a:cxnSpLocks/>
          </p:cNvCxnSpPr>
          <p:nvPr/>
        </p:nvCxnSpPr>
        <p:spPr>
          <a:xfrm>
            <a:off x="5642608" y="2949966"/>
            <a:ext cx="0" cy="83604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Accessible Designs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Designing an alarm with flashing lights is better for deaf users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Reduces noise pollution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But for visually impaired users, noise alarms are necessary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Be Aware– flashing lights and loud noises can have adverse effects on different people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As socially-aware engineers, what alarm solutions can you think of?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83" name="Google Shape;183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8064766" y="5037422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Flashing Fire Alarm</a:t>
            </a:r>
            <a:endParaRPr dirty="0"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766" y="2739296"/>
            <a:ext cx="3378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83" name="Google Shape;583;p3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sp>
        <p:nvSpPr>
          <p:cNvPr id="587" name="Google Shape;587;p34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Would increase efficiency and decrease cost in implementation</a:t>
            </a:r>
            <a:endParaRPr/>
          </a:p>
        </p:txBody>
      </p:sp>
      <p:pic>
        <p:nvPicPr>
          <p:cNvPr id="588" name="Google Shape;588;p34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4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590" name="Google Shape;590;p3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96" name="Google Shape;596;p35"/>
          <p:cNvSpPr txBox="1"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Integrated Circuits (ICs) – chips that consist of small assemblies of electronic components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Logic Gate ICs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consist of logic gates that</a:t>
            </a: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 be used to prototype combinational logic circuits on a breadboard</a:t>
            </a:r>
            <a:endParaRPr/>
          </a:p>
        </p:txBody>
      </p:sp>
      <p:sp>
        <p:nvSpPr>
          <p:cNvPr id="597" name="Google Shape;597;p3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601" name="Google Shape;601;p3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5"/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Diagram of NOT/AND/OR IC Chips</a:t>
            </a:r>
            <a:endParaRPr dirty="0"/>
          </a:p>
        </p:txBody>
      </p:sp>
      <p:pic>
        <p:nvPicPr>
          <p:cNvPr id="603" name="Google Shape;603;p35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170" y="3460274"/>
            <a:ext cx="64262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609" name="Google Shape;609;p3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613" name="Google Shape;613;p3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6"/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Diagram of the example ATM circuit</a:t>
            </a:r>
            <a:endParaRPr dirty="0"/>
          </a:p>
        </p:txBody>
      </p:sp>
      <p:grpSp>
        <p:nvGrpSpPr>
          <p:cNvPr id="615" name="Google Shape;615;p36"/>
          <p:cNvGrpSpPr/>
          <p:nvPr/>
        </p:nvGrpSpPr>
        <p:grpSpPr>
          <a:xfrm>
            <a:off x="2562821" y="2023253"/>
            <a:ext cx="6858000" cy="3656402"/>
            <a:chOff x="2562821" y="2229780"/>
            <a:chExt cx="6858000" cy="3656402"/>
          </a:xfrm>
        </p:grpSpPr>
        <p:pic>
          <p:nvPicPr>
            <p:cNvPr id="616" name="Google Shape;616;p36" descr="Char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4425231" y="367370"/>
              <a:ext cx="313318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36"/>
            <p:cNvSpPr/>
            <p:nvPr/>
          </p:nvSpPr>
          <p:spPr>
            <a:xfrm>
              <a:off x="3031236" y="5362961"/>
              <a:ext cx="70467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2482"/>
                  </a:moveTo>
                  <a:lnTo>
                    <a:pt x="158336" y="-278386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Print (P)</a:t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060246" y="5358863"/>
              <a:ext cx="96473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545" y="558"/>
                  </a:moveTo>
                  <a:lnTo>
                    <a:pt x="46607" y="-293778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Withdraw (W)</a:t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5349316" y="5358863"/>
              <a:ext cx="87245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558"/>
                  </a:moveTo>
                  <a:lnTo>
                    <a:pt x="-57653" y="-276461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Deposit (D)</a:t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5572256" y="3346080"/>
              <a:ext cx="338355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44237" y="230599"/>
                  </a:lnTo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854574" y="3346081"/>
              <a:ext cx="422246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54400" y="193316"/>
                  </a:lnTo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903253" y="3346082"/>
              <a:ext cx="794150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62098" y="158364"/>
                  </a:lnTo>
                </a:path>
              </a:pathLst>
            </a:custGeom>
            <a:blipFill rotWithShape="1">
              <a:blip r:embed="rId8">
                <a:alphaModFix/>
              </a:blip>
              <a:stretch>
                <a:fillRect r="-169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628" name="Google Shape;628;p37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5V Battery Case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LED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220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Ω </a:t>
            </a: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Resistor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Slide Switches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Wires</a:t>
            </a: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pic>
        <p:nvPicPr>
          <p:cNvPr id="633" name="Google Shape;633;p3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249" y="2035042"/>
            <a:ext cx="3659579" cy="29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7"/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Integrated circuit (IC) chips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Wikipedia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41" name="Google Shape;641;p3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 and his grain, he needs an alarm system</a:t>
            </a:r>
            <a:endParaRPr dirty="0"/>
          </a:p>
        </p:txBody>
      </p:sp>
      <p:sp>
        <p:nvSpPr>
          <p:cNvPr id="642" name="Google Shape;642;p3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4" name="Google Shape;6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646" name="Google Shape;646;p38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8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648" name="Google Shape;648;p3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54" name="Google Shape;654;p3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Think of Barn A as “0” and Barn B as “1” in the truth table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fox, hen, and grain can be in either barn at anytime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hen and grain are in the same barn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5" name="Google Shape;655;p3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659" name="Google Shape;659;p3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65" name="Google Shape;665;p4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I: Formulate the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 for the alarm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Add a light bulb to represent the alarm</a:t>
            </a:r>
            <a:endParaRPr/>
          </a:p>
        </p:txBody>
      </p:sp>
      <p:sp>
        <p:nvSpPr>
          <p:cNvPr id="666" name="Google Shape;666;p4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670" name="Google Shape;670;p40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0"/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IC Chip</a:t>
            </a:r>
            <a:endParaRPr dirty="0"/>
          </a:p>
        </p:txBody>
      </p:sp>
      <p:pic>
        <p:nvPicPr>
          <p:cNvPr id="672" name="Google Shape;672;p4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78" name="Google Shape;678;p4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II: Test the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the Arduino board setup by the TAs to test the NOT/OR/AND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Arduino program will determine if the IC chips are functional or not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9" name="Google Shape;679;p4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Google Shape;6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pic>
        <p:nvPicPr>
          <p:cNvPr id="683" name="Google Shape;683;p4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547" y="2074032"/>
            <a:ext cx="3778586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1"/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IC chip tester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Google Shape;69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4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/>
          </a:p>
        </p:txBody>
      </p:sp>
      <p:sp>
        <p:nvSpPr>
          <p:cNvPr id="695" name="Google Shape;695;p42"/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Diagram of NOT/AND/OR IC Chips</a:t>
            </a:r>
            <a:endParaRPr dirty="0"/>
          </a:p>
        </p:txBody>
      </p:sp>
      <p:pic>
        <p:nvPicPr>
          <p:cNvPr id="696" name="Google Shape;696;p4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42"/>
          <p:cNvSpPr txBox="1"/>
          <p:nvPr/>
        </p:nvSpPr>
        <p:spPr>
          <a:xfrm>
            <a:off x="818867" y="1923350"/>
            <a:ext cx="10581564" cy="40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III: Build the Combinational Logic Circuit</a:t>
            </a: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and test the logic circuit on a breadboard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Wire the combinational logic circuit using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Power (+5V) and ground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dirty="0"/>
          </a:p>
          <a:p>
            <a: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8" name="Google Shape;698;p42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146" y="4056003"/>
            <a:ext cx="4461135" cy="159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3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704" name="Google Shape;704;p43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6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</p:txBody>
      </p:sp>
      <p:sp>
        <p:nvSpPr>
          <p:cNvPr id="705" name="Google Shape;705;p4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/>
          </a:p>
        </p:txBody>
      </p:sp>
      <p:pic>
        <p:nvPicPr>
          <p:cNvPr id="709" name="Google Shape;709;p4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Digital logic: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Truth table – shows all the possible input combinations and their associated outputs (example on next slide)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6" name="Google Shape;126;p4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Boolean Circuit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128" name="Google Shape;128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715" name="Google Shape;715;p44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pictures of the completed logic circuit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/>
          </a:p>
        </p:txBody>
      </p:sp>
      <p:sp>
        <p:nvSpPr>
          <p:cNvPr id="716" name="Google Shape;716;p4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/>
          </a:p>
        </p:txBody>
      </p:sp>
      <p:pic>
        <p:nvPicPr>
          <p:cNvPr id="720" name="Google Shape;720;p4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726" name="Google Shape;726;p4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4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140" name="Google Shape;140;p5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1" name="Google Shape;141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153" name="Google Shape;153;p6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4" name="Google Shape;154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166" name="Google Shape;166;p7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7" name="Google Shape;167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0" name="Google Shape;180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2980</Words>
  <Application>Microsoft Office PowerPoint</Application>
  <PresentationFormat>Widescreen</PresentationFormat>
  <Paragraphs>1065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INTRODUCTION TO DIGITAL LOGIC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LOGIC</dc:title>
  <dc:creator>Amanda Zhou</dc:creator>
  <cp:lastModifiedBy>General Engineering</cp:lastModifiedBy>
  <cp:revision>7</cp:revision>
  <dcterms:created xsi:type="dcterms:W3CDTF">2019-06-25T23:10:16Z</dcterms:created>
  <dcterms:modified xsi:type="dcterms:W3CDTF">2023-09-04T20:06:35Z</dcterms:modified>
</cp:coreProperties>
</file>