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30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02" r:id="rId24"/>
    <p:sldId id="303" r:id="rId25"/>
    <p:sldId id="304" r:id="rId26"/>
    <p:sldId id="305" r:id="rId27"/>
    <p:sldId id="30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12192000" cy="6858000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mbria Math" panose="02040503050406030204" pitchFamily="18" charset="0"/>
      <p:regular r:id="rId58"/>
    </p:embeddedFont>
    <p:embeddedFont>
      <p:font typeface="Montserrat Medium" panose="020F0502020204030204" pitchFamily="34" charset="0"/>
      <p:regular r:id="rId59"/>
      <p:bold r:id="rId60"/>
      <p:italic r:id="rId61"/>
      <p:boldItalic r:id="rId62"/>
    </p:embeddedFont>
    <p:embeddedFont>
      <p:font typeface="Proxima Nova" panose="02000506030000020004" pitchFamily="2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7" roundtripDataSignature="AMtx7miRK0pCJ7M7pR4IBMUd9UOOLbZz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EE3C6C-99A7-49A0-8097-39F2607A4BBB}">
  <a:tblStyle styleId="{53EE3C6C-99A7-49A0-8097-39F2607A4BB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38"/>
    <p:restoredTop sz="91002"/>
  </p:normalViewPr>
  <p:slideViewPr>
    <p:cSldViewPr snapToGrid="0">
      <p:cViewPr varScale="1">
        <p:scale>
          <a:sx n="74" d="100"/>
          <a:sy n="74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0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font" Target="fonts/font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Relationship Id="rId67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8502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7602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7083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2319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7" name="Google Shape;35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5789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2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5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g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295000" y="1803816"/>
            <a:ext cx="960199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INTRODUCTION TO DIGITAL LOGIC</a:t>
            </a: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EG1004  |  LAB 5</a:t>
            </a:r>
            <a:endParaRPr/>
          </a:p>
        </p:txBody>
      </p:sp>
      <p:cxnSp>
        <p:nvCxnSpPr>
          <p:cNvPr id="86" name="Google Shape;86;p1"/>
          <p:cNvCxnSpPr/>
          <p:nvPr/>
        </p:nvCxnSpPr>
        <p:spPr>
          <a:xfrm>
            <a:off x="4193177" y="4383418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86" name="Google Shape;186;p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87" name="Google Shape;187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91" name="Google Shape;191;p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9</a:t>
            </a:r>
            <a:endParaRPr dirty="0"/>
          </a:p>
        </p:txBody>
      </p:sp>
      <p:graphicFrame>
        <p:nvGraphicFramePr>
          <p:cNvPr id="192" name="Google Shape;192;p9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93" name="Google Shape;193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99" name="Google Shape;199;p10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200" name="Google Shape;200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0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10</a:t>
            </a:r>
            <a:endParaRPr dirty="0"/>
          </a:p>
        </p:txBody>
      </p:sp>
      <p:graphicFrame>
        <p:nvGraphicFramePr>
          <p:cNvPr id="205" name="Google Shape;205;p10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06" name="Google Shape;20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12" name="Google Shape;212;p11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217" name="Google Shape;217;p1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11</a:t>
            </a:r>
            <a:endParaRPr dirty="0"/>
          </a:p>
        </p:txBody>
      </p:sp>
      <p:graphicFrame>
        <p:nvGraphicFramePr>
          <p:cNvPr id="218" name="Google Shape;218;p11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19" name="Google Shape;21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25" name="Google Shape;225;p12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226" name="Google Shape;22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230" name="Google Shape;230;p1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12</a:t>
            </a:r>
            <a:endParaRPr dirty="0"/>
          </a:p>
        </p:txBody>
      </p:sp>
      <p:graphicFrame>
        <p:nvGraphicFramePr>
          <p:cNvPr id="231" name="Google Shape;231;p12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32" name="Google Shape;232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239" name="Google Shape;239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3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243" name="Google Shape;243;p1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13</a:t>
            </a:r>
            <a:endParaRPr dirty="0"/>
          </a:p>
        </p:txBody>
      </p:sp>
      <p:graphicFrame>
        <p:nvGraphicFramePr>
          <p:cNvPr id="244" name="Google Shape;244;p13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45" name="Google Shape;245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Logic gates: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NOT gate – inverts the input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AND gate – both inputs must be true for the output to be true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OR gate – if either input is true the output will be true</a:t>
            </a:r>
            <a:endParaRPr/>
          </a:p>
        </p:txBody>
      </p:sp>
      <p:sp>
        <p:nvSpPr>
          <p:cNvPr id="252" name="Google Shape;252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4"/>
          <p:cNvSpPr/>
          <p:nvPr/>
        </p:nvSpPr>
        <p:spPr>
          <a:xfrm>
            <a:off x="564107" y="2579813"/>
            <a:ext cx="56216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2: Logic Gates</a:t>
            </a:r>
            <a:endParaRPr/>
          </a:p>
        </p:txBody>
      </p:sp>
      <p:sp>
        <p:nvSpPr>
          <p:cNvPr id="256" name="Google Shape;256;p1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14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7" name="Google Shape;257;p14"/>
              <p:cNvGraphicFramePr/>
              <p:nvPr>
                <p:extLst>
                  <p:ext uri="{D42A27DB-BD31-4B8C-83A1-F6EECF244321}">
                    <p14:modId xmlns:p14="http://schemas.microsoft.com/office/powerpoint/2010/main" val="311957399"/>
                  </p:ext>
                </p:extLst>
              </p:nvPr>
            </p:nvGraphicFramePr>
            <p:xfrm>
              <a:off x="564107" y="2929302"/>
              <a:ext cx="5621675" cy="220559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1354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76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NOT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AND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OR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380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Symbol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75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Arithmetic Operation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sz="1800" b="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# of Inputs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7" name="Google Shape;257;p14"/>
              <p:cNvGraphicFramePr/>
              <p:nvPr>
                <p:extLst>
                  <p:ext uri="{D42A27DB-BD31-4B8C-83A1-F6EECF244321}">
                    <p14:modId xmlns:p14="http://schemas.microsoft.com/office/powerpoint/2010/main" val="311957399"/>
                  </p:ext>
                </p:extLst>
              </p:nvPr>
            </p:nvGraphicFramePr>
            <p:xfrm>
              <a:off x="564107" y="2929302"/>
              <a:ext cx="5621675" cy="220559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13546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576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546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NOT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AND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OR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2380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Symbol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u="none" strike="noStrike" cap="none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9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u="none" strike="noStrike" cap="none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Arithmetic Operation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87805" t="-190196" r="-174797" b="-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15888" t="-190196" r="-100935" b="-7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15888" t="-190196" r="-935" b="-70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# of Inputs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2+</a:t>
                          </a:r>
                          <a:endParaRPr dirty="0"/>
                        </a:p>
                      </a:txBody>
                      <a:tcPr marL="91450" marR="91450" marT="45725" marB="45725" anchor="ctr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58" name="Google Shape;258;p14"/>
          <p:cNvPicPr preferRelativeResize="0"/>
          <p:nvPr/>
        </p:nvPicPr>
        <p:blipFill rotWithShape="1">
          <a:blip r:embed="rId5">
            <a:alphaModFix/>
          </a:blip>
          <a:srcRect l="65873" t="8036" r="6605" b="37230"/>
          <a:stretch/>
        </p:blipFill>
        <p:spPr>
          <a:xfrm>
            <a:off x="2094916" y="3339057"/>
            <a:ext cx="1200727" cy="646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5">
            <a:alphaModFix/>
          </a:blip>
          <a:srcRect l="7388" t="7570" r="64456" b="36828"/>
          <a:stretch/>
        </p:blipFill>
        <p:spPr>
          <a:xfrm>
            <a:off x="3539975" y="3353816"/>
            <a:ext cx="1228436" cy="65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/>
          <p:cNvPicPr preferRelativeResize="0"/>
          <p:nvPr/>
        </p:nvPicPr>
        <p:blipFill rotWithShape="1">
          <a:blip r:embed="rId5">
            <a:alphaModFix/>
          </a:blip>
          <a:srcRect l="39924" t="9037" r="37848" b="38576"/>
          <a:stretch/>
        </p:blipFill>
        <p:spPr>
          <a:xfrm>
            <a:off x="4990317" y="3362850"/>
            <a:ext cx="969818" cy="61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4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68" name="Google Shape;268;p1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5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272" name="Google Shape;272;p1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15</a:t>
            </a:r>
            <a:endParaRPr dirty="0"/>
          </a:p>
        </p:txBody>
      </p:sp>
      <p:graphicFrame>
        <p:nvGraphicFramePr>
          <p:cNvPr id="273" name="Google Shape;273;p15"/>
          <p:cNvGraphicFramePr/>
          <p:nvPr/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74" name="Google Shape;274;p1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81" name="Google Shape;281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6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dirty="0"/>
          </a:p>
        </p:txBody>
      </p:sp>
      <p:graphicFrame>
        <p:nvGraphicFramePr>
          <p:cNvPr id="286" name="Google Shape;286;p16"/>
          <p:cNvGraphicFramePr/>
          <p:nvPr/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7" name="Google Shape;287;p16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6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295" name="Google Shape;295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7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299" name="Google Shape;299;p1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17</a:t>
            </a:r>
            <a:endParaRPr dirty="0"/>
          </a:p>
        </p:txBody>
      </p:sp>
      <p:graphicFrame>
        <p:nvGraphicFramePr>
          <p:cNvPr id="300" name="Google Shape;300;p17"/>
          <p:cNvGraphicFramePr/>
          <p:nvPr/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01" name="Google Shape;301;p17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3" name="Google Shape;303;p1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310" name="Google Shape;310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2" name="Google Shape;31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8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314" name="Google Shape;314;p1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18</a:t>
            </a:r>
            <a:endParaRPr dirty="0"/>
          </a:p>
        </p:txBody>
      </p:sp>
      <p:graphicFrame>
        <p:nvGraphicFramePr>
          <p:cNvPr id="315" name="Google Shape;315;p18"/>
          <p:cNvGraphicFramePr/>
          <p:nvPr/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16" name="Google Shape;316;p18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8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9" name="Google Shape;319;p1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sym typeface="Proxima Nova"/>
              </a:rPr>
              <a:t>IDBE Implementation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97" name="Google Shape;97;p2"/>
          <p:cNvCxnSpPr/>
          <p:nvPr/>
        </p:nvCxnSpPr>
        <p:spPr>
          <a:xfrm>
            <a:off x="931362" y="2808514"/>
            <a:ext cx="0" cy="2312126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Semiconductor Courtesy of Scoop.it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6768" y="2526654"/>
            <a:ext cx="4813368" cy="271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 </a:t>
            </a:r>
            <a:endParaRPr dirty="0"/>
          </a:p>
        </p:txBody>
      </p:sp>
      <p:sp>
        <p:nvSpPr>
          <p:cNvPr id="326" name="Google Shape;326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9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330" name="Google Shape;330;p1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19</a:t>
            </a:r>
            <a:endParaRPr dirty="0"/>
          </a:p>
        </p:txBody>
      </p:sp>
      <p:graphicFrame>
        <p:nvGraphicFramePr>
          <p:cNvPr id="331" name="Google Shape;331;p19"/>
          <p:cNvGraphicFramePr/>
          <p:nvPr/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2" name="Google Shape;332;p19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644119" y="5252240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19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42" name="Google Shape;342;p20"/>
          <p:cNvSpPr txBox="1">
            <a:spLocks noGrp="1"/>
          </p:cNvSpPr>
          <p:nvPr>
            <p:ph type="subTitle" idx="1"/>
          </p:nvPr>
        </p:nvSpPr>
        <p:spPr>
          <a:xfrm>
            <a:off x="6507516" y="1923350"/>
            <a:ext cx="5277133" cy="391789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617" r="-10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 </a:t>
            </a:r>
            <a:endParaRPr dirty="0"/>
          </a:p>
        </p:txBody>
      </p:sp>
      <p:sp>
        <p:nvSpPr>
          <p:cNvPr id="343" name="Google Shape;343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0"/>
          <p:cNvSpPr/>
          <p:nvPr/>
        </p:nvSpPr>
        <p:spPr>
          <a:xfrm>
            <a:off x="402380" y="1873866"/>
            <a:ext cx="610513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3: Truth Table for ATM Example with True Combinations</a:t>
            </a:r>
            <a:endParaRPr/>
          </a:p>
        </p:txBody>
      </p:sp>
      <p:sp>
        <p:nvSpPr>
          <p:cNvPr id="347" name="Google Shape;347;p2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20</a:t>
            </a:r>
            <a:endParaRPr dirty="0"/>
          </a:p>
        </p:txBody>
      </p:sp>
      <p:graphicFrame>
        <p:nvGraphicFramePr>
          <p:cNvPr id="348" name="Google Shape;348;p20"/>
          <p:cNvGraphicFramePr/>
          <p:nvPr/>
        </p:nvGraphicFramePr>
        <p:xfrm>
          <a:off x="644120" y="2213944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9" name="Google Shape;349;p20"/>
          <p:cNvSpPr/>
          <p:nvPr/>
        </p:nvSpPr>
        <p:spPr>
          <a:xfrm>
            <a:off x="644120" y="374624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0"/>
          <p:cNvSpPr/>
          <p:nvPr/>
        </p:nvSpPr>
        <p:spPr>
          <a:xfrm>
            <a:off x="644120" y="4131041"/>
            <a:ext cx="5621656" cy="30115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0"/>
          <p:cNvSpPr/>
          <p:nvPr/>
        </p:nvSpPr>
        <p:spPr>
          <a:xfrm>
            <a:off x="644119" y="4487107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0"/>
          <p:cNvSpPr/>
          <p:nvPr/>
        </p:nvSpPr>
        <p:spPr>
          <a:xfrm>
            <a:off x="644119" y="5257788"/>
            <a:ext cx="5621656" cy="301155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0"/>
          <p:cNvSpPr/>
          <p:nvPr/>
        </p:nvSpPr>
        <p:spPr>
          <a:xfrm>
            <a:off x="644119" y="5608306"/>
            <a:ext cx="5621656" cy="301155"/>
          </a:xfrm>
          <a:prstGeom prst="rect">
            <a:avLst/>
          </a:prstGeom>
          <a:noFill/>
          <a:ln w="2857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2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21</a:t>
            </a:r>
            <a:endParaRPr dirty="0"/>
          </a:p>
        </p:txBody>
      </p:sp>
      <p:graphicFrame>
        <p:nvGraphicFramePr>
          <p:cNvPr id="366" name="Google Shape;366;p21"/>
          <p:cNvGraphicFramePr/>
          <p:nvPr>
            <p:extLst>
              <p:ext uri="{D42A27DB-BD31-4B8C-83A1-F6EECF244321}">
                <p14:modId xmlns:p14="http://schemas.microsoft.com/office/powerpoint/2010/main" val="1724757393"/>
              </p:ext>
            </p:extLst>
          </p:nvPr>
        </p:nvGraphicFramePr>
        <p:xfrm>
          <a:off x="6984506" y="3844746"/>
          <a:ext cx="3337875" cy="111255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66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7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ar-AE" sz="1800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dirty="0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22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2970592750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2970592750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838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23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2287041723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2287041723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0871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24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1052714683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1052714683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807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25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1001937293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6" name="Google Shape;366;p21"/>
              <p:cNvGraphicFramePr/>
              <p:nvPr>
                <p:extLst>
                  <p:ext uri="{D42A27DB-BD31-4B8C-83A1-F6EECF244321}">
                    <p14:modId xmlns:p14="http://schemas.microsoft.com/office/powerpoint/2010/main" val="1001937293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378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60" name="Google Shape;360;p2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61" name="Google Shape;361;p2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1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26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6" name="Google Shape;366;p21"/>
              <p:cNvGraphicFramePr/>
              <p:nvPr/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6" name="Google Shape;366;p21"/>
              <p:cNvGraphicFramePr/>
              <p:nvPr/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7" name="Google Shape;367;p21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68" name="Google Shape;368;p21"/>
          <p:cNvCxnSpPr>
            <a:stCxn id="36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69" name="Google Shape;369;p2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84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75" name="Google Shape;375;p2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76" name="Google Shape;376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2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80" name="Google Shape;380;p2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27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1" name="Google Shape;381;p22"/>
              <p:cNvGraphicFramePr/>
              <p:nvPr>
                <p:extLst>
                  <p:ext uri="{D42A27DB-BD31-4B8C-83A1-F6EECF244321}">
                    <p14:modId xmlns:p14="http://schemas.microsoft.com/office/powerpoint/2010/main" val="2459521986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1" name="Google Shape;381;p22"/>
              <p:cNvGraphicFramePr/>
              <p:nvPr>
                <p:extLst>
                  <p:ext uri="{D42A27DB-BD31-4B8C-83A1-F6EECF244321}">
                    <p14:modId xmlns:p14="http://schemas.microsoft.com/office/powerpoint/2010/main" val="2459521986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82" name="Google Shape;382;p22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83" name="Google Shape;383;p22"/>
          <p:cNvCxnSpPr>
            <a:stCxn id="382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84" name="Google Shape;384;p22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390" name="Google Shape;390;p2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391" name="Google Shape;391;p2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3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395" name="Google Shape;395;p2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28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6" name="Google Shape;396;p23"/>
              <p:cNvGraphicFramePr/>
              <p:nvPr>
                <p:extLst>
                  <p:ext uri="{D42A27DB-BD31-4B8C-83A1-F6EECF244321}">
                    <p14:modId xmlns:p14="http://schemas.microsoft.com/office/powerpoint/2010/main" val="37167092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6" name="Google Shape;396;p23"/>
              <p:cNvGraphicFramePr/>
              <p:nvPr>
                <p:extLst>
                  <p:ext uri="{D42A27DB-BD31-4B8C-83A1-F6EECF244321}">
                    <p14:modId xmlns:p14="http://schemas.microsoft.com/office/powerpoint/2010/main" val="37167092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7" name="Google Shape;397;p23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98" name="Google Shape;398;p23"/>
          <p:cNvCxnSpPr>
            <a:stCxn id="39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399" name="Google Shape;399;p23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combinational logic circuit for a given problem statement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build and test the circuit on a breadboard</a:t>
            </a:r>
            <a:endParaRPr/>
          </a:p>
        </p:txBody>
      </p:sp>
      <p:sp>
        <p:nvSpPr>
          <p:cNvPr id="111" name="Google Shape;111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pic>
        <p:nvPicPr>
          <p:cNvPr id="115" name="Google Shape;115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06" name="Google Shape;406;p2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24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10" name="Google Shape;410;p2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29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1" name="Google Shape;411;p24"/>
              <p:cNvGraphicFramePr/>
              <p:nvPr>
                <p:extLst>
                  <p:ext uri="{D42A27DB-BD31-4B8C-83A1-F6EECF244321}">
                    <p14:modId xmlns:p14="http://schemas.microsoft.com/office/powerpoint/2010/main" val="392762041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1" name="Google Shape;411;p24"/>
              <p:cNvGraphicFramePr/>
              <p:nvPr>
                <p:extLst>
                  <p:ext uri="{D42A27DB-BD31-4B8C-83A1-F6EECF244321}">
                    <p14:modId xmlns:p14="http://schemas.microsoft.com/office/powerpoint/2010/main" val="392762041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12" name="Google Shape;412;p24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13" name="Google Shape;413;p24"/>
          <p:cNvCxnSpPr>
            <a:stCxn id="412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14" name="Google Shape;414;p24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20" name="Google Shape;420;p25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21" name="Google Shape;421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5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25" name="Google Shape;425;p2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30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6" name="Google Shape;426;p25"/>
              <p:cNvGraphicFramePr/>
              <p:nvPr>
                <p:extLst>
                  <p:ext uri="{D42A27DB-BD31-4B8C-83A1-F6EECF244321}">
                    <p14:modId xmlns:p14="http://schemas.microsoft.com/office/powerpoint/2010/main" val="107497344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6" name="Google Shape;426;p25"/>
              <p:cNvGraphicFramePr/>
              <p:nvPr>
                <p:extLst>
                  <p:ext uri="{D42A27DB-BD31-4B8C-83A1-F6EECF244321}">
                    <p14:modId xmlns:p14="http://schemas.microsoft.com/office/powerpoint/2010/main" val="107497344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27" name="Google Shape;427;p25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28" name="Google Shape;428;p25"/>
          <p:cNvCxnSpPr>
            <a:stCxn id="42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29" name="Google Shape;429;p2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35" name="Google Shape;435;p26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36" name="Google Shape;436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6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40" name="Google Shape;440;p2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1" name="Google Shape;441;p26"/>
              <p:cNvGraphicFramePr/>
              <p:nvPr>
                <p:extLst>
                  <p:ext uri="{D42A27DB-BD31-4B8C-83A1-F6EECF244321}">
                    <p14:modId xmlns:p14="http://schemas.microsoft.com/office/powerpoint/2010/main" val="1613082029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1" name="Google Shape;441;p26"/>
              <p:cNvGraphicFramePr/>
              <p:nvPr>
                <p:extLst>
                  <p:ext uri="{D42A27DB-BD31-4B8C-83A1-F6EECF244321}">
                    <p14:modId xmlns:p14="http://schemas.microsoft.com/office/powerpoint/2010/main" val="1613082029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 dirty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42" name="Google Shape;442;p26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43" name="Google Shape;443;p26"/>
          <p:cNvCxnSpPr>
            <a:stCxn id="442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44" name="Google Shape;444;p2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50" name="Google Shape;450;p27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51" name="Google Shape;451;p2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27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55" name="Google Shape;455;p2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32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56" name="Google Shape;456;p27"/>
              <p:cNvGraphicFramePr/>
              <p:nvPr>
                <p:extLst>
                  <p:ext uri="{D42A27DB-BD31-4B8C-83A1-F6EECF244321}">
                    <p14:modId xmlns:p14="http://schemas.microsoft.com/office/powerpoint/2010/main" val="107485054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56" name="Google Shape;456;p27"/>
              <p:cNvGraphicFramePr/>
              <p:nvPr>
                <p:extLst>
                  <p:ext uri="{D42A27DB-BD31-4B8C-83A1-F6EECF244321}">
                    <p14:modId xmlns:p14="http://schemas.microsoft.com/office/powerpoint/2010/main" val="107485054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7" name="Google Shape;457;p27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58" name="Google Shape;458;p27"/>
          <p:cNvCxnSpPr>
            <a:stCxn id="45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59" name="Google Shape;459;p27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65" name="Google Shape;465;p2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66" name="Google Shape;466;p2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Google Shape;46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8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70" name="Google Shape;470;p2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33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71" name="Google Shape;471;p28"/>
              <p:cNvGraphicFramePr/>
              <p:nvPr>
                <p:extLst>
                  <p:ext uri="{D42A27DB-BD31-4B8C-83A1-F6EECF244321}">
                    <p14:modId xmlns:p14="http://schemas.microsoft.com/office/powerpoint/2010/main" val="191705241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71" name="Google Shape;471;p28"/>
              <p:cNvGraphicFramePr/>
              <p:nvPr>
                <p:extLst>
                  <p:ext uri="{D42A27DB-BD31-4B8C-83A1-F6EECF244321}">
                    <p14:modId xmlns:p14="http://schemas.microsoft.com/office/powerpoint/2010/main" val="1917052417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2" name="Google Shape;472;p28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73" name="Google Shape;473;p28"/>
          <p:cNvCxnSpPr>
            <a:stCxn id="472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74" name="Google Shape;474;p28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80" name="Google Shape;480;p29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Karnaugh map (K-map) – two-dimensional representation that shows the common characteristics of the inputs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Only one value can change at a time between adjacent rows and columns</a:t>
            </a:r>
            <a:endParaRPr/>
          </a:p>
        </p:txBody>
      </p:sp>
      <p:sp>
        <p:nvSpPr>
          <p:cNvPr id="481" name="Google Shape;481;p2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9"/>
          <p:cNvSpPr/>
          <p:nvPr/>
        </p:nvSpPr>
        <p:spPr>
          <a:xfrm>
            <a:off x="6675818" y="3436579"/>
            <a:ext cx="395523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4: K-map for ATM Example</a:t>
            </a:r>
            <a:endParaRPr/>
          </a:p>
        </p:txBody>
      </p:sp>
      <p:sp>
        <p:nvSpPr>
          <p:cNvPr id="485" name="Google Shape;485;p2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34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6" name="Google Shape;486;p29"/>
              <p:cNvGraphicFramePr/>
              <p:nvPr>
                <p:extLst>
                  <p:ext uri="{D42A27DB-BD31-4B8C-83A1-F6EECF244321}">
                    <p14:modId xmlns:p14="http://schemas.microsoft.com/office/powerpoint/2010/main" val="1999374369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6" name="Google Shape;486;p29"/>
              <p:cNvGraphicFramePr/>
              <p:nvPr>
                <p:extLst>
                  <p:ext uri="{D42A27DB-BD31-4B8C-83A1-F6EECF244321}">
                    <p14:modId xmlns:p14="http://schemas.microsoft.com/office/powerpoint/2010/main" val="1999374369"/>
                  </p:ext>
                </p:extLst>
              </p:nvPr>
            </p:nvGraphicFramePr>
            <p:xfrm>
              <a:off x="6984506" y="3844746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1887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7692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3774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3774" b="-2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1887" b="-12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1887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87" name="Google Shape;487;p29"/>
          <p:cNvSpPr/>
          <p:nvPr/>
        </p:nvSpPr>
        <p:spPr>
          <a:xfrm>
            <a:off x="6410035" y="2911405"/>
            <a:ext cx="4486805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488" name="Google Shape;488;p29"/>
          <p:cNvCxnSpPr>
            <a:stCxn id="487" idx="3"/>
          </p:cNvCxnSpPr>
          <p:nvPr/>
        </p:nvCxnSpPr>
        <p:spPr>
          <a:xfrm flipH="1">
            <a:off x="10782240" y="3096071"/>
            <a:ext cx="114600" cy="1366500"/>
          </a:xfrm>
          <a:prstGeom prst="curvedConnector4">
            <a:avLst>
              <a:gd name="adj1" fmla="val -199476"/>
              <a:gd name="adj2" fmla="val 101128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489" name="Google Shape;489;p29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495" name="Google Shape;495;p30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Boolean equation – mathematical representation of true values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 together 1s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Number of cells in a box must be a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of 2 (1, 2, 4, 8,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Look for the biggest boxes first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Boxes can overlap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equation is determined by constant variable(s) in each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96" name="Google Shape;496;p3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8" name="Google Shape;49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0"/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5: Simplified Boolean Equation </a:t>
            </a:r>
            <a:b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ATM example</a:t>
            </a:r>
            <a:endParaRPr/>
          </a:p>
        </p:txBody>
      </p:sp>
      <p:sp>
        <p:nvSpPr>
          <p:cNvPr id="500" name="Google Shape;500;p3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35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01" name="Google Shape;501;p30"/>
              <p:cNvGraphicFramePr/>
              <p:nvPr>
                <p:extLst>
                  <p:ext uri="{D42A27DB-BD31-4B8C-83A1-F6EECF244321}">
                    <p14:modId xmlns:p14="http://schemas.microsoft.com/office/powerpoint/2010/main" val="1504710256"/>
                  </p:ext>
                </p:extLst>
              </p:nvPr>
            </p:nvGraphicFramePr>
            <p:xfrm>
              <a:off x="7517516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01" name="Google Shape;501;p30"/>
              <p:cNvGraphicFramePr/>
              <p:nvPr>
                <p:extLst>
                  <p:ext uri="{D42A27DB-BD31-4B8C-83A1-F6EECF244321}">
                    <p14:modId xmlns:p14="http://schemas.microsoft.com/office/powerpoint/2010/main" val="1504710256"/>
                  </p:ext>
                </p:extLst>
              </p:nvPr>
            </p:nvGraphicFramePr>
            <p:xfrm>
              <a:off x="7517516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00" t="-6667" r="-30000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3846" t="-6667" r="-20576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98113" t="-6667" r="-1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98113" t="-6667" r="-188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110345" r="-400000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t="-203333" r="-4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02" name="Google Shape;502;p30"/>
          <p:cNvSpPr/>
          <p:nvPr/>
        </p:nvSpPr>
        <p:spPr>
          <a:xfrm>
            <a:off x="8209837" y="4666888"/>
            <a:ext cx="777392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04" name="Google Shape;504;p30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10" name="Google Shape;510;p3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Boolean equation – mathematical representation of true values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 together 1s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Number of cells in a box must be a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of 2 (1, 2, 4, 8,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Look for the biggest boxes first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Boxes can overlap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equation is determined by constant variable(s) in each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1" name="Google Shape;511;p3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31"/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5: Simplified Boolean Equation </a:t>
            </a:r>
            <a:b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ATM example</a:t>
            </a:r>
            <a:endParaRPr/>
          </a:p>
        </p:txBody>
      </p:sp>
      <p:sp>
        <p:nvSpPr>
          <p:cNvPr id="515" name="Google Shape;515;p3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36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6" name="Google Shape;516;p31"/>
              <p:cNvGraphicFramePr/>
              <p:nvPr>
                <p:extLst>
                  <p:ext uri="{D42A27DB-BD31-4B8C-83A1-F6EECF244321}">
                    <p14:modId xmlns:p14="http://schemas.microsoft.com/office/powerpoint/2010/main" val="1815945927"/>
                  </p:ext>
                </p:extLst>
              </p:nvPr>
            </p:nvGraphicFramePr>
            <p:xfrm>
              <a:off x="7523212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6" name="Google Shape;516;p31"/>
              <p:cNvGraphicFramePr/>
              <p:nvPr>
                <p:extLst>
                  <p:ext uri="{D42A27DB-BD31-4B8C-83A1-F6EECF244321}">
                    <p14:modId xmlns:p14="http://schemas.microsoft.com/office/powerpoint/2010/main" val="1815945927"/>
                  </p:ext>
                </p:extLst>
              </p:nvPr>
            </p:nvGraphicFramePr>
            <p:xfrm>
              <a:off x="7523212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1887" t="-6667" r="-30000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5769" t="-6667" r="-20576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00000" t="-6667" r="-1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400000" t="-6667" r="-188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887" t="-110345" r="-400000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887" t="-203333" r="-4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17" name="Google Shape;517;p31"/>
          <p:cNvSpPr/>
          <p:nvPr/>
        </p:nvSpPr>
        <p:spPr>
          <a:xfrm>
            <a:off x="8860670" y="3554368"/>
            <a:ext cx="1339273" cy="7415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31"/>
          <p:cNvSpPr/>
          <p:nvPr/>
        </p:nvSpPr>
        <p:spPr>
          <a:xfrm>
            <a:off x="8209837" y="4666888"/>
            <a:ext cx="1166665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20" name="Google Shape;520;p31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26" name="Google Shape;526;p32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Boolean equation – mathematical representation of true values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 together 1s in the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Number of cells in a box must be a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power of 2 (1, 2, 4, 8,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Look for the biggest boxes first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Boxes can overlap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Simplified equation is determined by constant variable(s) in each box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27" name="Google Shape;527;p3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3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32"/>
          <p:cNvSpPr/>
          <p:nvPr/>
        </p:nvSpPr>
        <p:spPr>
          <a:xfrm>
            <a:off x="6608843" y="2574199"/>
            <a:ext cx="51552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5: Simplified Boolean Equation </a:t>
            </a:r>
            <a:b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for ATM example</a:t>
            </a:r>
            <a:endParaRPr/>
          </a:p>
        </p:txBody>
      </p:sp>
      <p:sp>
        <p:nvSpPr>
          <p:cNvPr id="531" name="Google Shape;531;p3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37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32" name="Google Shape;532;p32"/>
              <p:cNvGraphicFramePr/>
              <p:nvPr>
                <p:extLst>
                  <p:ext uri="{D42A27DB-BD31-4B8C-83A1-F6EECF244321}">
                    <p14:modId xmlns:p14="http://schemas.microsoft.com/office/powerpoint/2010/main" val="878937413"/>
                  </p:ext>
                </p:extLst>
              </p:nvPr>
            </p:nvGraphicFramePr>
            <p:xfrm>
              <a:off x="7523212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𝑾</m:t>
                                </m:r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𝑷𝑾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ar-AE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𝑾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ar-AE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sz="1800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pPr marL="0" marR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oMath>
                            </m:oMathPara>
                          </a14:m>
                          <a:endParaRPr sz="1800" b="1"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32" name="Google Shape;532;p32"/>
              <p:cNvGraphicFramePr/>
              <p:nvPr>
                <p:extLst>
                  <p:ext uri="{D42A27DB-BD31-4B8C-83A1-F6EECF244321}">
                    <p14:modId xmlns:p14="http://schemas.microsoft.com/office/powerpoint/2010/main" val="878937413"/>
                  </p:ext>
                </p:extLst>
              </p:nvPr>
            </p:nvGraphicFramePr>
            <p:xfrm>
              <a:off x="7523212" y="3183411"/>
              <a:ext cx="3337875" cy="1112550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{53EE3C6C-99A7-49A0-8097-39F2607A4BBB}</a:tableStyleId>
                  </a:tblPr>
                  <a:tblGrid>
                    <a:gridCol w="6675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5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50"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1800" b="0">
                            <a:solidFill>
                              <a:schemeClr val="dk1"/>
                            </a:solidFill>
                            <a:latin typeface="Proxima Nova"/>
                            <a:ea typeface="Proxima Nova"/>
                            <a:cs typeface="Proxima Nova"/>
                            <a:sym typeface="Proxima Nova"/>
                          </a:endParaRPr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1887" t="-6667" r="-300000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205769" t="-6667" r="-205769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300000" t="-6667" r="-101887" b="-2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400000" t="-6667" r="-1887" b="-2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887" t="-110345" r="-400000" b="-127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887" t="-203333" r="-400000" b="-2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 algn="ctr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1</a:t>
                          </a:r>
                          <a:endParaRPr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1800" b="0" dirty="0">
                              <a:solidFill>
                                <a:schemeClr val="dk1"/>
                              </a:solidFill>
                              <a:latin typeface="Proxima Nova"/>
                              <a:ea typeface="Proxima Nova"/>
                              <a:cs typeface="Proxima Nova"/>
                              <a:sym typeface="Proxima Nova"/>
                            </a:rPr>
                            <a:t>0</a:t>
                          </a:r>
                          <a:endParaRPr dirty="0"/>
                        </a:p>
                      </a:txBody>
                      <a:tcPr marL="91450" marR="91450" marT="45725" marB="45725">
                        <a:lnL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>
                              <a:alpha val="0"/>
                            </a:srgbClr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>
                          <a:solidFill>
                            <a:schemeClr val="dk1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33" name="Google Shape;533;p32"/>
          <p:cNvSpPr/>
          <p:nvPr/>
        </p:nvSpPr>
        <p:spPr>
          <a:xfrm>
            <a:off x="8860670" y="3554368"/>
            <a:ext cx="1339273" cy="741563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32"/>
          <p:cNvSpPr/>
          <p:nvPr/>
        </p:nvSpPr>
        <p:spPr>
          <a:xfrm>
            <a:off x="9530306" y="3557347"/>
            <a:ext cx="1339273" cy="362104"/>
          </a:xfrm>
          <a:prstGeom prst="rect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32"/>
          <p:cNvSpPr/>
          <p:nvPr/>
        </p:nvSpPr>
        <p:spPr>
          <a:xfrm>
            <a:off x="8209837" y="4666888"/>
            <a:ext cx="1953227" cy="4616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37" name="Google Shape;537;p32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43" name="Google Shape;543;p3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Combinational logic circuit – graphical representation of the simplified Boolean equation</a:t>
            </a:r>
          </a:p>
        </p:txBody>
      </p:sp>
      <p:sp>
        <p:nvSpPr>
          <p:cNvPr id="544" name="Google Shape;544;p3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3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3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38</a:t>
            </a:r>
            <a:endParaRPr dirty="0"/>
          </a:p>
        </p:txBody>
      </p:sp>
      <p:grpSp>
        <p:nvGrpSpPr>
          <p:cNvPr id="548" name="Google Shape;548;p33"/>
          <p:cNvGrpSpPr/>
          <p:nvPr/>
        </p:nvGrpSpPr>
        <p:grpSpPr>
          <a:xfrm>
            <a:off x="1519975" y="2490786"/>
            <a:ext cx="9470915" cy="3596400"/>
            <a:chOff x="1505857" y="2627002"/>
            <a:chExt cx="9470915" cy="3594718"/>
          </a:xfrm>
        </p:grpSpPr>
        <p:grpSp>
          <p:nvGrpSpPr>
            <p:cNvPr id="549" name="Google Shape;549;p33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cxnSp>
            <p:nvCxnSpPr>
              <p:cNvPr id="550" name="Google Shape;550;p33"/>
              <p:cNvCxnSpPr/>
              <p:nvPr/>
            </p:nvCxnSpPr>
            <p:spPr>
              <a:xfrm>
                <a:off x="2485950" y="3119071"/>
                <a:ext cx="3198519" cy="2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33"/>
              <p:cNvCxnSpPr/>
              <p:nvPr/>
            </p:nvCxnSpPr>
            <p:spPr>
              <a:xfrm rot="10800000" flipH="1">
                <a:off x="2495358" y="4135071"/>
                <a:ext cx="2220148" cy="1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52" name="Google Shape;552;p33"/>
              <p:cNvGrpSpPr/>
              <p:nvPr/>
            </p:nvGrpSpPr>
            <p:grpSpPr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553" name="Google Shape;553;p33"/>
                <p:cNvSpPr/>
                <p:nvPr/>
              </p:nvSpPr>
              <p:spPr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33"/>
                <p:cNvSpPr/>
                <p:nvPr/>
              </p:nvSpPr>
              <p:spPr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dk2"/>
                </a:solidFill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55" name="Google Shape;555;p33"/>
              <p:cNvSpPr/>
              <p:nvPr/>
            </p:nvSpPr>
            <p:spPr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56" name="Google Shape;556;p33"/>
              <p:cNvGrpSpPr/>
              <p:nvPr/>
            </p:nvGrpSpPr>
            <p:grpSpPr>
              <a:xfrm>
                <a:off x="4719170" y="4574634"/>
                <a:ext cx="914400" cy="171450"/>
                <a:chOff x="2016" y="2688"/>
                <a:chExt cx="768" cy="144"/>
              </a:xfrm>
            </p:grpSpPr>
            <p:cxnSp>
              <p:nvCxnSpPr>
                <p:cNvPr id="557" name="Google Shape;557;p33"/>
                <p:cNvCxnSpPr/>
                <p:nvPr/>
              </p:nvCxnSpPr>
              <p:spPr>
                <a:xfrm>
                  <a:off x="2016" y="2688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8" name="Google Shape;558;p33"/>
                <p:cNvCxnSpPr/>
                <p:nvPr/>
              </p:nvCxnSpPr>
              <p:spPr>
                <a:xfrm>
                  <a:off x="2016" y="2832"/>
                  <a:ext cx="144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9" name="Google Shape;559;p33"/>
                <p:cNvCxnSpPr/>
                <p:nvPr/>
              </p:nvCxnSpPr>
              <p:spPr>
                <a:xfrm>
                  <a:off x="2544" y="276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60" name="Google Shape;560;p33"/>
              <p:cNvGrpSpPr/>
              <p:nvPr/>
            </p:nvGrpSpPr>
            <p:grpSpPr>
              <a:xfrm>
                <a:off x="5680608" y="3908355"/>
                <a:ext cx="971550" cy="228600"/>
                <a:chOff x="2784" y="2160"/>
                <a:chExt cx="816" cy="192"/>
              </a:xfrm>
            </p:grpSpPr>
            <p:cxnSp>
              <p:nvCxnSpPr>
                <p:cNvPr id="561" name="Google Shape;561;p33"/>
                <p:cNvCxnSpPr/>
                <p:nvPr/>
              </p:nvCxnSpPr>
              <p:spPr>
                <a:xfrm>
                  <a:off x="2784" y="2160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2" name="Google Shape;562;p33"/>
                <p:cNvCxnSpPr/>
                <p:nvPr/>
              </p:nvCxnSpPr>
              <p:spPr>
                <a:xfrm>
                  <a:off x="2784" y="2352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3" name="Google Shape;563;p33"/>
                <p:cNvCxnSpPr/>
                <p:nvPr/>
              </p:nvCxnSpPr>
              <p:spPr>
                <a:xfrm>
                  <a:off x="3360" y="2256"/>
                  <a:ext cx="24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64" name="Google Shape;564;p33"/>
              <p:cNvSpPr/>
              <p:nvPr/>
            </p:nvSpPr>
            <p:spPr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dk2"/>
              </a:solidFill>
              <a:ln w="381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65" name="Google Shape;565;p33"/>
              <p:cNvCxnSpPr>
                <a:cxnSpLocks/>
                <a:stCxn id="553" idx="2"/>
              </p:cNvCxnSpPr>
              <p:nvPr/>
            </p:nvCxnSpPr>
            <p:spPr>
              <a:xfrm flipH="1">
                <a:off x="2523444" y="5199757"/>
                <a:ext cx="779617" cy="7797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66" name="Google Shape;566;p33"/>
              <p:cNvCxnSpPr>
                <a:cxnSpLocks/>
                <a:endCxn id="554" idx="6"/>
              </p:cNvCxnSpPr>
              <p:nvPr/>
            </p:nvCxnSpPr>
            <p:spPr>
              <a:xfrm flipH="1">
                <a:off x="3847574" y="5199757"/>
                <a:ext cx="867932" cy="0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67" name="Google Shape;567;p33"/>
              <p:cNvSpPr/>
              <p:nvPr/>
            </p:nvSpPr>
            <p:spPr>
              <a:xfrm>
                <a:off x="1557975" y="2660106"/>
                <a:ext cx="1023037" cy="923330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68" name="Google Shape;568;p33"/>
              <p:cNvSpPr/>
              <p:nvPr/>
            </p:nvSpPr>
            <p:spPr>
              <a:xfrm>
                <a:off x="1579614" y="3669199"/>
                <a:ext cx="817853" cy="923330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69" name="Google Shape;569;p33"/>
              <p:cNvSpPr/>
              <p:nvPr/>
            </p:nvSpPr>
            <p:spPr>
              <a:xfrm>
                <a:off x="1557975" y="4752525"/>
                <a:ext cx="861133" cy="923330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70" name="Google Shape;570;p33"/>
              <p:cNvSpPr/>
              <p:nvPr/>
            </p:nvSpPr>
            <p:spPr>
              <a:xfrm>
                <a:off x="6827099" y="3539502"/>
                <a:ext cx="4201791" cy="923330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71" name="Google Shape;571;p33"/>
              <p:cNvSpPr/>
              <p:nvPr/>
            </p:nvSpPr>
            <p:spPr>
              <a:xfrm>
                <a:off x="3200914" y="5423827"/>
                <a:ext cx="785792" cy="830997"/>
              </a:xfrm>
              <a:prstGeom prst="rect">
                <a:avLst/>
              </a:pr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  <p:sp>
            <p:nvSpPr>
              <p:cNvPr id="572" name="Google Shape;572;p33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Proxima Nova"/>
                    <a:ea typeface="Proxima Nova"/>
                    <a:cs typeface="Proxima Nova"/>
                    <a:sym typeface="Proxima Nova"/>
                  </a:rPr>
                  <a:t>NOT</a:t>
                </a:r>
                <a:endParaRPr/>
              </a:p>
            </p:txBody>
          </p:sp>
        </p:grpSp>
        <p:sp>
          <p:nvSpPr>
            <p:cNvPr id="573" name="Google Shape;573;p33"/>
            <p:cNvSpPr/>
            <p:nvPr/>
          </p:nvSpPr>
          <p:spPr>
            <a:xfrm>
              <a:off x="4518196" y="5154029"/>
              <a:ext cx="1208985" cy="830997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574" name="Google Shape;574;p33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AND</a:t>
              </a:r>
              <a:endParaRPr/>
            </a:p>
          </p:txBody>
        </p:sp>
        <p:sp>
          <p:nvSpPr>
            <p:cNvPr id="575" name="Google Shape;575;p33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OR</a:t>
              </a:r>
              <a:endParaRPr/>
            </a:p>
          </p:txBody>
        </p:sp>
      </p:grpSp>
      <p:sp>
        <p:nvSpPr>
          <p:cNvPr id="576" name="Google Shape;576;p33"/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Combinational Logic Circuit for ATM Example</a:t>
            </a:r>
            <a:endParaRPr dirty="0"/>
          </a:p>
        </p:txBody>
      </p:sp>
      <p:pic>
        <p:nvPicPr>
          <p:cNvPr id="577" name="Google Shape;577;p33" descr="A picture containing drawing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566;p33">
            <a:extLst>
              <a:ext uri="{FF2B5EF4-FFF2-40B4-BE49-F238E27FC236}">
                <a16:creationId xmlns:a16="http://schemas.microsoft.com/office/drawing/2014/main" id="{20BC1A8B-7EFF-2C32-5B7C-2B26D245B2E8}"/>
              </a:ext>
            </a:extLst>
          </p:cNvPr>
          <p:cNvCxnSpPr>
            <a:cxnSpLocks/>
          </p:cNvCxnSpPr>
          <p:nvPr/>
        </p:nvCxnSpPr>
        <p:spPr>
          <a:xfrm>
            <a:off x="4677506" y="4584184"/>
            <a:ext cx="0" cy="455242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566;p33">
            <a:extLst>
              <a:ext uri="{FF2B5EF4-FFF2-40B4-BE49-F238E27FC236}">
                <a16:creationId xmlns:a16="http://schemas.microsoft.com/office/drawing/2014/main" id="{12211B39-212D-8594-808E-2E9B959C7FA1}"/>
              </a:ext>
            </a:extLst>
          </p:cNvPr>
          <p:cNvCxnSpPr>
            <a:cxnSpLocks/>
          </p:cNvCxnSpPr>
          <p:nvPr/>
        </p:nvCxnSpPr>
        <p:spPr>
          <a:xfrm>
            <a:off x="4677506" y="3950968"/>
            <a:ext cx="0" cy="455242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566;p33">
            <a:extLst>
              <a:ext uri="{FF2B5EF4-FFF2-40B4-BE49-F238E27FC236}">
                <a16:creationId xmlns:a16="http://schemas.microsoft.com/office/drawing/2014/main" id="{642C2FA3-91C1-0A3E-E1EF-76CAF4E6FE02}"/>
              </a:ext>
            </a:extLst>
          </p:cNvPr>
          <p:cNvCxnSpPr>
            <a:cxnSpLocks/>
          </p:cNvCxnSpPr>
          <p:nvPr/>
        </p:nvCxnSpPr>
        <p:spPr>
          <a:xfrm>
            <a:off x="5642608" y="3950968"/>
            <a:ext cx="0" cy="571327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566;p33">
            <a:extLst>
              <a:ext uri="{FF2B5EF4-FFF2-40B4-BE49-F238E27FC236}">
                <a16:creationId xmlns:a16="http://schemas.microsoft.com/office/drawing/2014/main" id="{6F013A18-0BAA-4196-F7A0-D6FFFB3837F3}"/>
              </a:ext>
            </a:extLst>
          </p:cNvPr>
          <p:cNvCxnSpPr>
            <a:cxnSpLocks/>
          </p:cNvCxnSpPr>
          <p:nvPr/>
        </p:nvCxnSpPr>
        <p:spPr>
          <a:xfrm>
            <a:off x="5642608" y="2949966"/>
            <a:ext cx="0" cy="836048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178" name="Google Shape;178;p20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Accessible Designs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Designing an alarm with flashing lights is better for deaf users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Reduces noise pollution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But for visually impaired users, noise alarms are necessary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Be Aware– flashing lights and loud noises can have adverse effects on different people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As socially-aware engineers, what alarm solutions can you think of?</a:t>
            </a:r>
            <a:endParaRPr/>
          </a:p>
        </p:txBody>
      </p:sp>
      <p:sp>
        <p:nvSpPr>
          <p:cNvPr id="179" name="Google Shape;179;p2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</a:t>
            </a:r>
            <a:endParaRPr dirty="0"/>
          </a:p>
        </p:txBody>
      </p:sp>
      <p:pic>
        <p:nvPicPr>
          <p:cNvPr id="183" name="Google Shape;183;p2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/>
          <p:nvPr/>
        </p:nvSpPr>
        <p:spPr>
          <a:xfrm>
            <a:off x="8064766" y="5037422"/>
            <a:ext cx="34246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Flashing Fire Alarm</a:t>
            </a:r>
            <a:endParaRPr dirty="0"/>
          </a:p>
        </p:txBody>
      </p:sp>
      <p:pic>
        <p:nvPicPr>
          <p:cNvPr id="185" name="Google Shape;18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4766" y="2739296"/>
            <a:ext cx="33782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83" name="Google Shape;583;p3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3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3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39</a:t>
            </a:r>
            <a:endParaRPr dirty="0"/>
          </a:p>
        </p:txBody>
      </p:sp>
      <p:sp>
        <p:nvSpPr>
          <p:cNvPr id="587" name="Google Shape;587;p34"/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Minimization of Boolean functions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K-map used to simplify complex Boolean equations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Reduces complexity of logic circuit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Would increase efficiency and decrease cost in implementation</a:t>
            </a:r>
            <a:endParaRPr/>
          </a:p>
        </p:txBody>
      </p:sp>
      <p:pic>
        <p:nvPicPr>
          <p:cNvPr id="588" name="Google Shape;588;p34" descr="8.8 Minterm vs Maxterm Solu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3925" y="2453622"/>
            <a:ext cx="4683034" cy="2194088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34"/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Complex Logic Circuit (Left) vs.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Simplified Logic Circuit (Right)</a:t>
            </a:r>
            <a:endParaRPr dirty="0"/>
          </a:p>
        </p:txBody>
      </p:sp>
      <p:pic>
        <p:nvPicPr>
          <p:cNvPr id="590" name="Google Shape;590;p3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596" name="Google Shape;596;p35"/>
          <p:cNvSpPr txBox="1">
            <a:spLocks noGrp="1"/>
          </p:cNvSpPr>
          <p:nvPr>
            <p:ph type="subTitle" idx="1"/>
          </p:nvPr>
        </p:nvSpPr>
        <p:spPr>
          <a:xfrm>
            <a:off x="818867" y="1923349"/>
            <a:ext cx="10578806" cy="165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Integrated Circuits (ICs) – chips that consist of small assemblies of electronic components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Logic Gate ICs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consist of logic gates that</a:t>
            </a:r>
            <a:r>
              <a:rPr lang="en-US" b="1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can be used to prototype combinational logic circuits on a breadboard</a:t>
            </a:r>
            <a:endParaRPr/>
          </a:p>
        </p:txBody>
      </p:sp>
      <p:sp>
        <p:nvSpPr>
          <p:cNvPr id="597" name="Google Shape;597;p3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p3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Google Shape;59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3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40</a:t>
            </a:r>
            <a:endParaRPr dirty="0"/>
          </a:p>
        </p:txBody>
      </p:sp>
      <p:pic>
        <p:nvPicPr>
          <p:cNvPr id="601" name="Google Shape;601;p3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35"/>
          <p:cNvSpPr/>
          <p:nvPr/>
        </p:nvSpPr>
        <p:spPr>
          <a:xfrm>
            <a:off x="2281824" y="5758974"/>
            <a:ext cx="7419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Diagram of NOT/AND/OR IC Chips</a:t>
            </a:r>
            <a:endParaRPr dirty="0"/>
          </a:p>
        </p:txBody>
      </p:sp>
      <p:pic>
        <p:nvPicPr>
          <p:cNvPr id="603" name="Google Shape;603;p35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5170" y="3460274"/>
            <a:ext cx="6426200" cy="2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609" name="Google Shape;609;p3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3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1" name="Google Shape;61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3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41</a:t>
            </a:r>
            <a:endParaRPr dirty="0"/>
          </a:p>
        </p:txBody>
      </p:sp>
      <p:pic>
        <p:nvPicPr>
          <p:cNvPr id="613" name="Google Shape;613;p3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36"/>
          <p:cNvSpPr/>
          <p:nvPr/>
        </p:nvSpPr>
        <p:spPr>
          <a:xfrm>
            <a:off x="2440846" y="5869020"/>
            <a:ext cx="7419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Diagram of the example ATM circuit</a:t>
            </a:r>
            <a:endParaRPr dirty="0"/>
          </a:p>
        </p:txBody>
      </p:sp>
      <p:grpSp>
        <p:nvGrpSpPr>
          <p:cNvPr id="615" name="Google Shape;615;p36"/>
          <p:cNvGrpSpPr/>
          <p:nvPr/>
        </p:nvGrpSpPr>
        <p:grpSpPr>
          <a:xfrm>
            <a:off x="2562821" y="2023253"/>
            <a:ext cx="6858000" cy="3656402"/>
            <a:chOff x="2562821" y="2229780"/>
            <a:chExt cx="6858000" cy="3656402"/>
          </a:xfrm>
        </p:grpSpPr>
        <p:pic>
          <p:nvPicPr>
            <p:cNvPr id="616" name="Google Shape;616;p36" descr="Char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4425231" y="367370"/>
              <a:ext cx="3133181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36"/>
            <p:cNvSpPr/>
            <p:nvPr/>
          </p:nvSpPr>
          <p:spPr>
            <a:xfrm>
              <a:off x="3031236" y="5362961"/>
              <a:ext cx="704675" cy="5232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2482"/>
                  </a:moveTo>
                  <a:lnTo>
                    <a:pt x="158336" y="-278386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Print (P)</a:t>
              </a: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4060246" y="5358863"/>
              <a:ext cx="964735" cy="5232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2545" y="558"/>
                  </a:moveTo>
                  <a:lnTo>
                    <a:pt x="46607" y="-293778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Withdraw (W)</a:t>
              </a: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5349316" y="5358863"/>
              <a:ext cx="872455" cy="5232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558"/>
                  </a:moveTo>
                  <a:lnTo>
                    <a:pt x="-57653" y="-276461"/>
                  </a:lnTo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Deposit (D)</a:t>
              </a: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5572256" y="3346080"/>
              <a:ext cx="338355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44237" y="230599"/>
                  </a:lnTo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6854574" y="3346081"/>
              <a:ext cx="422246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54400" y="193316"/>
                  </a:lnTo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7903253" y="3346082"/>
              <a:ext cx="794150" cy="30777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  <a:path w="120000" h="120000" fill="none" extrusionOk="0">
                  <a:moveTo>
                    <a:pt x="60458" y="119846"/>
                  </a:moveTo>
                  <a:lnTo>
                    <a:pt x="62098" y="158364"/>
                  </a:lnTo>
                </a:path>
              </a:pathLst>
            </a:custGeom>
            <a:blipFill rotWithShape="1">
              <a:blip r:embed="rId8">
                <a:alphaModFix/>
              </a:blip>
              <a:stretch>
                <a:fillRect r="-16911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/>
          </a:p>
        </p:txBody>
      </p:sp>
      <p:sp>
        <p:nvSpPr>
          <p:cNvPr id="628" name="Google Shape;628;p37"/>
          <p:cNvSpPr txBox="1"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A 7432 IC (4 dual-input OR gates)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A 7408 IC (4 dual-input AND gates)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A 7404 IC (6 single-input NOT gates)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Breadboard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5V Battery Case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LED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220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Ω </a:t>
            </a: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Resistor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Slide Switches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latin typeface="Proxima Nova"/>
                <a:ea typeface="Proxima Nova"/>
                <a:cs typeface="Proxima Nova"/>
                <a:sym typeface="Proxima Nova"/>
              </a:rPr>
              <a:t>Wires</a:t>
            </a:r>
            <a:endParaRPr/>
          </a:p>
        </p:txBody>
      </p:sp>
      <p:sp>
        <p:nvSpPr>
          <p:cNvPr id="629" name="Google Shape;629;p3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3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1" name="Google Shape;63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3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42</a:t>
            </a:r>
            <a:endParaRPr dirty="0"/>
          </a:p>
        </p:txBody>
      </p:sp>
      <p:pic>
        <p:nvPicPr>
          <p:cNvPr id="633" name="Google Shape;633;p3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37249" y="2035042"/>
            <a:ext cx="3659579" cy="2973408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7"/>
          <p:cNvSpPr/>
          <p:nvPr/>
        </p:nvSpPr>
        <p:spPr>
          <a:xfrm>
            <a:off x="7437249" y="5061222"/>
            <a:ext cx="36595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Integrated circuit (IC) chips 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Wikipedia</a:t>
            </a:r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PROBLEM STATEMENT</a:t>
            </a:r>
            <a:endParaRPr/>
          </a:p>
        </p:txBody>
      </p:sp>
      <p:sp>
        <p:nvSpPr>
          <p:cNvPr id="641" name="Google Shape;641;p38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Farmer Georgi has a hen on his 350-acre farm that produces high-quality eggs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To protect the hen from a fox who has been wandering around the farm and his grain, he needs an alarm system</a:t>
            </a:r>
            <a:endParaRPr dirty="0"/>
          </a:p>
        </p:txBody>
      </p:sp>
      <p:sp>
        <p:nvSpPr>
          <p:cNvPr id="642" name="Google Shape;642;p3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3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4" name="Google Shape;64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3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43</a:t>
            </a:r>
            <a:endParaRPr dirty="0"/>
          </a:p>
        </p:txBody>
      </p:sp>
      <p:pic>
        <p:nvPicPr>
          <p:cNvPr id="646" name="Google Shape;646;p38" descr="A herd of cattle grazing on a lush green fiel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9629" y="2437989"/>
            <a:ext cx="3621261" cy="240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38"/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Farmer Georgi’s Farm</a:t>
            </a:r>
            <a:b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Courtesy of ThoughtCo</a:t>
            </a:r>
            <a:endParaRPr dirty="0"/>
          </a:p>
        </p:txBody>
      </p:sp>
      <p:pic>
        <p:nvPicPr>
          <p:cNvPr id="648" name="Google Shape;648;p3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PROBLEM STATEMENT</a:t>
            </a:r>
            <a:endParaRPr/>
          </a:p>
        </p:txBody>
      </p:sp>
      <p:sp>
        <p:nvSpPr>
          <p:cNvPr id="654" name="Google Shape;654;p39"/>
          <p:cNvSpPr txBox="1">
            <a:spLocks noGrp="1"/>
          </p:cNvSpPr>
          <p:nvPr>
            <p:ph type="subTitle" idx="1"/>
          </p:nvPr>
        </p:nvSpPr>
        <p:spPr>
          <a:xfrm>
            <a:off x="818866" y="1923350"/>
            <a:ext cx="10699217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Farmer Georgi has two barns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Think of Barn A as “0” and Barn B as “1” in the truth table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fox, hen, and grain can be in either barn at anytime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Design an alarm system that will sound when: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The fox and hen are in the same barn</a:t>
            </a:r>
            <a:endParaRPr dirty="0"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The hen and grain are in the same barn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55" name="Google Shape;655;p3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7" name="Google Shape;65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3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44</a:t>
            </a:r>
            <a:endParaRPr dirty="0"/>
          </a:p>
        </p:txBody>
      </p:sp>
      <p:pic>
        <p:nvPicPr>
          <p:cNvPr id="659" name="Google Shape;659;p3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665" name="Google Shape;665;p40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I: Formulate the Simplified Boolean Equation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truth table for the alarm system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Boolean equation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 a K-map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Create a simplified Boolean equation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Draw a combinational logic circuit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lphaL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Add a light bulb to represent the alarm</a:t>
            </a:r>
            <a:endParaRPr/>
          </a:p>
        </p:txBody>
      </p:sp>
      <p:sp>
        <p:nvSpPr>
          <p:cNvPr id="666" name="Google Shape;666;p4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4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8" name="Google Shape;66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4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45</a:t>
            </a:r>
            <a:endParaRPr dirty="0"/>
          </a:p>
        </p:txBody>
      </p:sp>
      <p:pic>
        <p:nvPicPr>
          <p:cNvPr id="670" name="Google Shape;670;p40" descr="10-7"/>
          <p:cNvPicPr preferRelativeResize="0"/>
          <p:nvPr/>
        </p:nvPicPr>
        <p:blipFill rotWithShape="1">
          <a:blip r:embed="rId4">
            <a:alphaModFix/>
          </a:blip>
          <a:srcRect t="8620"/>
          <a:stretch/>
        </p:blipFill>
        <p:spPr>
          <a:xfrm>
            <a:off x="7532384" y="2859128"/>
            <a:ext cx="3458506" cy="1643765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40"/>
          <p:cNvSpPr/>
          <p:nvPr/>
        </p:nvSpPr>
        <p:spPr>
          <a:xfrm>
            <a:off x="7751652" y="4526444"/>
            <a:ext cx="301996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IC Chip</a:t>
            </a:r>
            <a:endParaRPr dirty="0"/>
          </a:p>
        </p:txBody>
      </p:sp>
      <p:pic>
        <p:nvPicPr>
          <p:cNvPr id="672" name="Google Shape;672;p4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678" name="Google Shape;678;p41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663894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Part II: Test the IC Chips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Use the Arduino board setup by the TAs to test the NOT/OR/AND IC chips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Arduino program will determine if the IC chips are functional or not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Orient the IC chips properly</a:t>
            </a:r>
            <a:endParaRPr sz="2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79" name="Google Shape;679;p4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4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1" name="Google Shape;68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4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46</a:t>
            </a:r>
            <a:endParaRPr dirty="0"/>
          </a:p>
        </p:txBody>
      </p:sp>
      <p:pic>
        <p:nvPicPr>
          <p:cNvPr id="683" name="Google Shape;683;p4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94547" y="2074032"/>
            <a:ext cx="3778586" cy="3131425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41"/>
          <p:cNvSpPr/>
          <p:nvPr/>
        </p:nvSpPr>
        <p:spPr>
          <a:xfrm>
            <a:off x="7594546" y="5202910"/>
            <a:ext cx="377858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IC chip tester</a:t>
            </a: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691" name="Google Shape;691;p4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4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Google Shape;69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4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47</a:t>
            </a:r>
            <a:endParaRPr dirty="0"/>
          </a:p>
        </p:txBody>
      </p:sp>
      <p:sp>
        <p:nvSpPr>
          <p:cNvPr id="695" name="Google Shape;695;p42"/>
          <p:cNvSpPr/>
          <p:nvPr/>
        </p:nvSpPr>
        <p:spPr>
          <a:xfrm>
            <a:off x="2222715" y="5651784"/>
            <a:ext cx="74199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Diagram of NOT/AND/OR IC Chips</a:t>
            </a:r>
            <a:endParaRPr dirty="0"/>
          </a:p>
        </p:txBody>
      </p:sp>
      <p:pic>
        <p:nvPicPr>
          <p:cNvPr id="696" name="Google Shape;696;p4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42"/>
          <p:cNvSpPr txBox="1"/>
          <p:nvPr/>
        </p:nvSpPr>
        <p:spPr>
          <a:xfrm>
            <a:off x="818867" y="1923350"/>
            <a:ext cx="10581564" cy="406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III: Build the Combinational Logic Circuit</a:t>
            </a:r>
            <a:endParaRPr sz="2400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Build and test the logic circuit on a breadboard</a:t>
            </a:r>
            <a:endParaRPr dirty="0"/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Wire the combinational logic circuit using the IC chips</a:t>
            </a:r>
            <a:endParaRPr dirty="0"/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Power (+5V) and ground the IC chips</a:t>
            </a:r>
            <a:endParaRPr dirty="0"/>
          </a:p>
          <a:p>
            <a: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Orient the IC chips properly</a:t>
            </a:r>
            <a:endParaRPr dirty="0"/>
          </a:p>
          <a:p>
            <a: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8" name="Google Shape;698;p42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2146" y="4056003"/>
            <a:ext cx="4461135" cy="1595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43"/>
          <p:cNvSpPr txBox="1"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704" name="Google Shape;704;p43"/>
          <p:cNvSpPr txBox="1"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Individual lab report: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Explain how k-maps help simplify the circuitry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the truth table, both Boolean equations, and k-map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pictures of the completed logic circuit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Due at 11:59 PM the night before Lab 6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Include pictures of the completed logic circuit</a:t>
            </a:r>
            <a:endParaRPr/>
          </a:p>
        </p:txBody>
      </p:sp>
      <p:sp>
        <p:nvSpPr>
          <p:cNvPr id="705" name="Google Shape;705;p4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4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7" name="Google Shape;70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43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48</a:t>
            </a:r>
            <a:endParaRPr dirty="0"/>
          </a:p>
        </p:txBody>
      </p:sp>
      <p:pic>
        <p:nvPicPr>
          <p:cNvPr id="709" name="Google Shape;709;p4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Digital logic: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Conceptual language behind modern computer systems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Two values of true and false (1 and 0) that lead to complicated decisions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Truth table – shows all the possible input combinations and their associated outputs (example on next slide)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</a:t>
            </a:r>
            <a:endParaRPr dirty="0"/>
          </a:p>
        </p:txBody>
      </p:sp>
      <p:pic>
        <p:nvPicPr>
          <p:cNvPr id="126" name="Google Shape;126;p4" descr="https://sub.allaboutcircuits.com/images/0429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2988" y="2938217"/>
            <a:ext cx="4540267" cy="162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Boolean Circuit Courtesy of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All About Circuits</a:t>
            </a:r>
            <a:endParaRPr dirty="0"/>
          </a:p>
        </p:txBody>
      </p:sp>
      <p:pic>
        <p:nvPicPr>
          <p:cNvPr id="128" name="Google Shape;128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/>
          </a:p>
        </p:txBody>
      </p:sp>
      <p:sp>
        <p:nvSpPr>
          <p:cNvPr id="715" name="Google Shape;715;p44"/>
          <p:cNvSpPr txBox="1"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Take pictures of the completed logic circuit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/>
          </a:p>
        </p:txBody>
      </p:sp>
      <p:sp>
        <p:nvSpPr>
          <p:cNvPr id="716" name="Google Shape;716;p4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4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8" name="Google Shape;71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4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49</a:t>
            </a:r>
            <a:endParaRPr dirty="0"/>
          </a:p>
        </p:txBody>
      </p:sp>
      <p:pic>
        <p:nvPicPr>
          <p:cNvPr id="720" name="Google Shape;720;p4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45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/>
          </a:p>
        </p:txBody>
      </p:sp>
      <p:cxnSp>
        <p:nvCxnSpPr>
          <p:cNvPr id="726" name="Google Shape;726;p45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7" name="Google Shape;727;p4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4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9" name="Google Shape;72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4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5</a:t>
            </a:r>
            <a:endParaRPr dirty="0"/>
          </a:p>
        </p:txBody>
      </p:sp>
      <p:graphicFrame>
        <p:nvGraphicFramePr>
          <p:cNvPr id="140" name="Google Shape;140;p5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41" name="Google Shape;141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52" name="Google Shape;152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6</a:t>
            </a:r>
            <a:endParaRPr dirty="0"/>
          </a:p>
        </p:txBody>
      </p:sp>
      <p:graphicFrame>
        <p:nvGraphicFramePr>
          <p:cNvPr id="153" name="Google Shape;153;p6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54" name="Google Shape;154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65" name="Google Shape;165;p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7</a:t>
            </a:r>
            <a:endParaRPr dirty="0"/>
          </a:p>
        </p:txBody>
      </p:sp>
      <p:graphicFrame>
        <p:nvGraphicFramePr>
          <p:cNvPr id="166" name="Google Shape;166;p7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67" name="Google Shape;167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73" name="Google Shape;173;p8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Think of this example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An ATM has three options: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Print statement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Withdraw money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Deposit money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The ATM will charge a fee when: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Money is withdrawn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statement is printed without depositing money</a:t>
            </a:r>
            <a:endParaRPr/>
          </a:p>
        </p:txBody>
      </p:sp>
      <p:sp>
        <p:nvSpPr>
          <p:cNvPr id="174" name="Google Shape;174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/>
          <p:nvPr/>
        </p:nvSpPr>
        <p:spPr>
          <a:xfrm>
            <a:off x="6026561" y="181714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Truth Table for ATM Example</a:t>
            </a:r>
            <a:endParaRPr/>
          </a:p>
        </p:txBody>
      </p:sp>
      <p:sp>
        <p:nvSpPr>
          <p:cNvPr id="178" name="Google Shape;178;p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8</a:t>
            </a:r>
            <a:endParaRPr dirty="0"/>
          </a:p>
        </p:txBody>
      </p:sp>
      <p:graphicFrame>
        <p:nvGraphicFramePr>
          <p:cNvPr id="179" name="Google Shape;179;p8"/>
          <p:cNvGraphicFramePr/>
          <p:nvPr/>
        </p:nvGraphicFramePr>
        <p:xfrm>
          <a:off x="5886169" y="2183781"/>
          <a:ext cx="5621675" cy="3708500"/>
        </p:xfrm>
        <a:graphic>
          <a:graphicData uri="http://schemas.openxmlformats.org/drawingml/2006/table">
            <a:tbl>
              <a:tblPr firstRow="1" bandRow="1">
                <a:noFill/>
                <a:tableStyleId>{53EE3C6C-99A7-49A0-8097-39F2607A4BBB}</a:tableStyleId>
              </a:tblPr>
              <a:tblGrid>
                <a:gridCol w="135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Inputs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Output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 (Print)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W (Withdraw)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 (Deposit)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 (Charge)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0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0" name="Google Shape;180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2982</Words>
  <Application>Microsoft Macintosh PowerPoint</Application>
  <PresentationFormat>Widescreen</PresentationFormat>
  <Paragraphs>1066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Proxima Nova</vt:lpstr>
      <vt:lpstr>Arial</vt:lpstr>
      <vt:lpstr>Montserrat Medium</vt:lpstr>
      <vt:lpstr>Calibri</vt:lpstr>
      <vt:lpstr>Cambria Math</vt:lpstr>
      <vt:lpstr>Office Theme</vt:lpstr>
      <vt:lpstr>INTRODUCTION TO DIGITAL LOGIC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PROBLEM STATEMENT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DIGITAL LOGIC</dc:title>
  <dc:creator>Amanda Zhou</dc:creator>
  <cp:lastModifiedBy>General Engineering</cp:lastModifiedBy>
  <cp:revision>9</cp:revision>
  <dcterms:created xsi:type="dcterms:W3CDTF">2019-06-25T23:10:16Z</dcterms:created>
  <dcterms:modified xsi:type="dcterms:W3CDTF">2023-09-08T02:53:51Z</dcterms:modified>
</cp:coreProperties>
</file>