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302" r:id="rId23"/>
    <p:sldId id="303" r:id="rId24"/>
    <p:sldId id="304" r:id="rId25"/>
    <p:sldId id="305" r:id="rId26"/>
    <p:sldId id="30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307" r:id="rId49"/>
    <p:sldId id="298" r:id="rId50"/>
    <p:sldId id="299" r:id="rId51"/>
    <p:sldId id="300" r:id="rId52"/>
  </p:sldIdLst>
  <p:sldSz cx="12192000" cy="6858000"/>
  <p:notesSz cx="6858000" cy="91440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ambria Math" panose="02040503050406030204" pitchFamily="18" charset="0"/>
      <p:regular r:id="rId58"/>
    </p:embeddedFont>
    <p:embeddedFont>
      <p:font typeface="Montserrat Medium" panose="020F0502020204030204" pitchFamily="34" charset="0"/>
      <p:regular r:id="rId59"/>
      <p:bold r:id="rId60"/>
      <p:italic r:id="rId61"/>
      <p:boldItalic r:id="rId62"/>
    </p:embeddedFont>
    <p:embeddedFont>
      <p:font typeface="Proxima Nova" panose="020F0502020204030204" pitchFamily="34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7" roundtripDataSignature="AMtx7miRK0pCJ7M7pR4IBMUd9UOOLbZz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EE3C6C-99A7-49A0-8097-39F2607A4BBB}">
  <a:tblStyle styleId="{53EE3C6C-99A7-49A0-8097-39F2607A4BB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31"/>
    <p:restoredTop sz="90994"/>
  </p:normalViewPr>
  <p:slideViewPr>
    <p:cSldViewPr snapToGrid="0">
      <p:cViewPr varScale="1">
        <p:scale>
          <a:sx n="95" d="100"/>
          <a:sy n="95" d="100"/>
        </p:scale>
        <p:origin x="21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0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8502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0760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7083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3198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55789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7" name="Google Shape;38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3661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5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5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5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2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5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6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295000" y="1803816"/>
            <a:ext cx="960199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INTRODUCTION TO DIGITAL LOGIC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4701506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EG1004  |  LAB 5</a:t>
            </a:r>
            <a:endParaRPr/>
          </a:p>
        </p:txBody>
      </p:sp>
      <p:cxnSp>
        <p:nvCxnSpPr>
          <p:cNvPr id="86" name="Google Shape;86;p1"/>
          <p:cNvCxnSpPr/>
          <p:nvPr/>
        </p:nvCxnSpPr>
        <p:spPr>
          <a:xfrm>
            <a:off x="4193177" y="4383418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772553-7BAA-F565-E7C7-A3ADDCDE7F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99" name="Google Shape;199;p10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200" name="Google Shape;200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0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204" name="Google Shape;204;p1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9</a:t>
            </a:r>
            <a:endParaRPr dirty="0"/>
          </a:p>
        </p:txBody>
      </p:sp>
      <p:graphicFrame>
        <p:nvGraphicFramePr>
          <p:cNvPr id="205" name="Google Shape;205;p10"/>
          <p:cNvGraphicFramePr/>
          <p:nvPr>
            <p:extLst>
              <p:ext uri="{D42A27DB-BD31-4B8C-83A1-F6EECF244321}">
                <p14:modId xmlns:p14="http://schemas.microsoft.com/office/powerpoint/2010/main" val="2083743566"/>
              </p:ext>
            </p:extLst>
          </p:nvPr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06" name="Google Shape;206;p1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EEFAAB-7EAD-D5B9-715E-31BB5BCB3A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12" name="Google Shape;212;p11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213" name="Google Shape;213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217" name="Google Shape;217;p1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10</a:t>
            </a:r>
            <a:endParaRPr dirty="0"/>
          </a:p>
        </p:txBody>
      </p:sp>
      <p:graphicFrame>
        <p:nvGraphicFramePr>
          <p:cNvPr id="218" name="Google Shape;218;p11"/>
          <p:cNvGraphicFramePr/>
          <p:nvPr>
            <p:extLst>
              <p:ext uri="{D42A27DB-BD31-4B8C-83A1-F6EECF244321}">
                <p14:modId xmlns:p14="http://schemas.microsoft.com/office/powerpoint/2010/main" val="2815638974"/>
              </p:ext>
            </p:extLst>
          </p:nvPr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19" name="Google Shape;219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DB5D94-E70C-AE1D-C632-29CAEC7478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25" name="Google Shape;225;p12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226" name="Google Shape;226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2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230" name="Google Shape;230;p12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11</a:t>
            </a:r>
            <a:endParaRPr dirty="0"/>
          </a:p>
        </p:txBody>
      </p:sp>
      <p:graphicFrame>
        <p:nvGraphicFramePr>
          <p:cNvPr id="231" name="Google Shape;231;p12"/>
          <p:cNvGraphicFramePr/>
          <p:nvPr>
            <p:extLst>
              <p:ext uri="{D42A27DB-BD31-4B8C-83A1-F6EECF244321}">
                <p14:modId xmlns:p14="http://schemas.microsoft.com/office/powerpoint/2010/main" val="1135459002"/>
              </p:ext>
            </p:extLst>
          </p:nvPr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32" name="Google Shape;232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49454E-7A55-1822-6627-CCB9B03C0C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239" name="Google Shape;239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3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243" name="Google Shape;243;p13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12</a:t>
            </a:r>
            <a:endParaRPr dirty="0"/>
          </a:p>
        </p:txBody>
      </p:sp>
      <p:graphicFrame>
        <p:nvGraphicFramePr>
          <p:cNvPr id="244" name="Google Shape;244;p13"/>
          <p:cNvGraphicFramePr/>
          <p:nvPr>
            <p:extLst>
              <p:ext uri="{D42A27DB-BD31-4B8C-83A1-F6EECF244321}">
                <p14:modId xmlns:p14="http://schemas.microsoft.com/office/powerpoint/2010/main" val="1232778002"/>
              </p:ext>
            </p:extLst>
          </p:nvPr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45" name="Google Shape;245;p1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06E415-B7D3-6FFB-F443-3D56A4B5DE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51" name="Google Shape;251;p14"/>
          <p:cNvSpPr txBox="1">
            <a:spLocks noGrp="1"/>
          </p:cNvSpPr>
          <p:nvPr>
            <p:ph type="subTitle" idx="1"/>
          </p:nvPr>
        </p:nvSpPr>
        <p:spPr>
          <a:xfrm>
            <a:off x="6470572" y="1923350"/>
            <a:ext cx="52771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Logic gates: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NOT gate – inverts the input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AND gate – both inputs must be true for the output to be true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OR gate – if either input is true the output will be true</a:t>
            </a:r>
            <a:endParaRPr/>
          </a:p>
        </p:txBody>
      </p:sp>
      <p:sp>
        <p:nvSpPr>
          <p:cNvPr id="252" name="Google Shape;252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4"/>
          <p:cNvSpPr/>
          <p:nvPr/>
        </p:nvSpPr>
        <p:spPr>
          <a:xfrm>
            <a:off x="564107" y="2579813"/>
            <a:ext cx="56216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2: Logic Gates</a:t>
            </a:r>
            <a:endParaRPr/>
          </a:p>
        </p:txBody>
      </p:sp>
      <p:sp>
        <p:nvSpPr>
          <p:cNvPr id="256" name="Google Shape;256;p14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13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57" name="Google Shape;257;p14"/>
              <p:cNvGraphicFramePr/>
              <p:nvPr>
                <p:extLst>
                  <p:ext uri="{D42A27DB-BD31-4B8C-83A1-F6EECF244321}">
                    <p14:modId xmlns:p14="http://schemas.microsoft.com/office/powerpoint/2010/main" val="2299071353"/>
                  </p:ext>
                </p:extLst>
              </p:nvPr>
            </p:nvGraphicFramePr>
            <p:xfrm>
              <a:off x="564107" y="2929302"/>
              <a:ext cx="5621675" cy="220559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13546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76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46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46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NOT</a:t>
                          </a:r>
                          <a:endParaRPr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AND</a:t>
                          </a:r>
                          <a:endParaRPr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 dirty="0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OR</a:t>
                          </a:r>
                          <a:endParaRPr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380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Symbol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75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Arithmetic Operation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b="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sz="1800" b="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# of Inputs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2+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2+</a:t>
                          </a:r>
                          <a:endParaRPr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57" name="Google Shape;257;p14"/>
              <p:cNvGraphicFramePr/>
              <p:nvPr>
                <p:extLst>
                  <p:ext uri="{D42A27DB-BD31-4B8C-83A1-F6EECF244321}">
                    <p14:modId xmlns:p14="http://schemas.microsoft.com/office/powerpoint/2010/main" val="2299071353"/>
                  </p:ext>
                </p:extLst>
              </p:nvPr>
            </p:nvGraphicFramePr>
            <p:xfrm>
              <a:off x="564107" y="2929302"/>
              <a:ext cx="5621675" cy="220559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13546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76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46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46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NOT</a:t>
                          </a:r>
                          <a:endParaRPr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AND</a:t>
                          </a:r>
                          <a:endParaRPr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 dirty="0">
                              <a:solidFill>
                                <a:schemeClr val="bg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OR</a:t>
                          </a:r>
                          <a:endParaRPr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380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Symbol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9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Arithmetic Operation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87805" t="-190196" r="-174797" b="-7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15888" t="-190196" r="-100935" b="-7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15888" t="-190196" r="-935" b="-7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# of Inputs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2+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2+</a:t>
                          </a:r>
                          <a:endParaRPr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58" name="Google Shape;258;p14"/>
          <p:cNvPicPr preferRelativeResize="0"/>
          <p:nvPr/>
        </p:nvPicPr>
        <p:blipFill rotWithShape="1">
          <a:blip r:embed="rId5">
            <a:alphaModFix/>
          </a:blip>
          <a:srcRect l="65873" t="8036" r="6605" b="37230"/>
          <a:stretch/>
        </p:blipFill>
        <p:spPr>
          <a:xfrm>
            <a:off x="2094916" y="3339057"/>
            <a:ext cx="1200727" cy="646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4"/>
          <p:cNvPicPr preferRelativeResize="0"/>
          <p:nvPr/>
        </p:nvPicPr>
        <p:blipFill rotWithShape="1">
          <a:blip r:embed="rId5">
            <a:alphaModFix/>
          </a:blip>
          <a:srcRect l="7388" t="7570" r="64456" b="36828"/>
          <a:stretch/>
        </p:blipFill>
        <p:spPr>
          <a:xfrm>
            <a:off x="3539975" y="3353816"/>
            <a:ext cx="1228436" cy="65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4"/>
          <p:cNvPicPr preferRelativeResize="0"/>
          <p:nvPr/>
        </p:nvPicPr>
        <p:blipFill rotWithShape="1">
          <a:blip r:embed="rId5">
            <a:alphaModFix/>
          </a:blip>
          <a:srcRect l="39924" t="9037" r="37848" b="38576"/>
          <a:stretch/>
        </p:blipFill>
        <p:spPr>
          <a:xfrm>
            <a:off x="4990317" y="3362850"/>
            <a:ext cx="969818" cy="618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4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769FB5-DDAC-BAF1-285A-F3BE5E5371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67" name="Google Shape;267;p15"/>
          <p:cNvSpPr txBox="1">
            <a:spLocks noGrp="1"/>
          </p:cNvSpPr>
          <p:nvPr>
            <p:ph type="subTitle" idx="1"/>
          </p:nvPr>
        </p:nvSpPr>
        <p:spPr>
          <a:xfrm>
            <a:off x="6507516" y="1923350"/>
            <a:ext cx="5277133" cy="39178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7" r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268" name="Google Shape;268;p1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5"/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/>
          </a:p>
        </p:txBody>
      </p:sp>
      <p:sp>
        <p:nvSpPr>
          <p:cNvPr id="272" name="Google Shape;272;p1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14</a:t>
            </a:r>
            <a:endParaRPr dirty="0"/>
          </a:p>
        </p:txBody>
      </p:sp>
      <p:graphicFrame>
        <p:nvGraphicFramePr>
          <p:cNvPr id="273" name="Google Shape;273;p15"/>
          <p:cNvGraphicFramePr/>
          <p:nvPr>
            <p:extLst>
              <p:ext uri="{D42A27DB-BD31-4B8C-83A1-F6EECF244321}">
                <p14:modId xmlns:p14="http://schemas.microsoft.com/office/powerpoint/2010/main" val="2661861471"/>
              </p:ext>
            </p:extLst>
          </p:nvPr>
        </p:nvGraphicFramePr>
        <p:xfrm>
          <a:off x="644120" y="2213944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74" name="Google Shape;274;p1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0CC919-6685-9471-7440-DC5E66589A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80" name="Google Shape;280;p16"/>
          <p:cNvSpPr txBox="1">
            <a:spLocks noGrp="1"/>
          </p:cNvSpPr>
          <p:nvPr>
            <p:ph type="subTitle" idx="1"/>
          </p:nvPr>
        </p:nvSpPr>
        <p:spPr>
          <a:xfrm>
            <a:off x="6507516" y="1923350"/>
            <a:ext cx="5277133" cy="39178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7" r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281" name="Google Shape;281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6"/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/>
          </a:p>
        </p:txBody>
      </p:sp>
      <p:sp>
        <p:nvSpPr>
          <p:cNvPr id="285" name="Google Shape;285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 dirty="0"/>
          </a:p>
        </p:txBody>
      </p:sp>
      <p:graphicFrame>
        <p:nvGraphicFramePr>
          <p:cNvPr id="286" name="Google Shape;286;p16"/>
          <p:cNvGraphicFramePr/>
          <p:nvPr>
            <p:extLst>
              <p:ext uri="{D42A27DB-BD31-4B8C-83A1-F6EECF244321}">
                <p14:modId xmlns:p14="http://schemas.microsoft.com/office/powerpoint/2010/main" val="2237237645"/>
              </p:ext>
            </p:extLst>
          </p:nvPr>
        </p:nvGraphicFramePr>
        <p:xfrm>
          <a:off x="644120" y="2213944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7" name="Google Shape;287;p16"/>
          <p:cNvSpPr/>
          <p:nvPr/>
        </p:nvSpPr>
        <p:spPr>
          <a:xfrm>
            <a:off x="644120" y="3746246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16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9660FA-D041-6582-29D6-33F852AD2E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subTitle" idx="1"/>
          </p:nvPr>
        </p:nvSpPr>
        <p:spPr>
          <a:xfrm>
            <a:off x="6507516" y="1923350"/>
            <a:ext cx="5277133" cy="39178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7" r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295" name="Google Shape;295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7"/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/>
          </a:p>
        </p:txBody>
      </p:sp>
      <p:sp>
        <p:nvSpPr>
          <p:cNvPr id="299" name="Google Shape;299;p17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16</a:t>
            </a:r>
            <a:endParaRPr dirty="0"/>
          </a:p>
        </p:txBody>
      </p:sp>
      <p:graphicFrame>
        <p:nvGraphicFramePr>
          <p:cNvPr id="300" name="Google Shape;300;p17"/>
          <p:cNvGraphicFramePr/>
          <p:nvPr>
            <p:extLst>
              <p:ext uri="{D42A27DB-BD31-4B8C-83A1-F6EECF244321}">
                <p14:modId xmlns:p14="http://schemas.microsoft.com/office/powerpoint/2010/main" val="2606677367"/>
              </p:ext>
            </p:extLst>
          </p:nvPr>
        </p:nvGraphicFramePr>
        <p:xfrm>
          <a:off x="644120" y="2213944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01" name="Google Shape;301;p17"/>
          <p:cNvSpPr/>
          <p:nvPr/>
        </p:nvSpPr>
        <p:spPr>
          <a:xfrm>
            <a:off x="644120" y="3746246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7"/>
          <p:cNvSpPr/>
          <p:nvPr/>
        </p:nvSpPr>
        <p:spPr>
          <a:xfrm>
            <a:off x="644120" y="4131041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1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9DEC4B-6833-04F4-F80C-64C4AAC646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1"/>
          </p:nvPr>
        </p:nvSpPr>
        <p:spPr>
          <a:xfrm>
            <a:off x="6507516" y="1923350"/>
            <a:ext cx="5277133" cy="39178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7" r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310" name="Google Shape;310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8"/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/>
          </a:p>
        </p:txBody>
      </p:sp>
      <p:sp>
        <p:nvSpPr>
          <p:cNvPr id="314" name="Google Shape;314;p1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17</a:t>
            </a:r>
            <a:endParaRPr dirty="0"/>
          </a:p>
        </p:txBody>
      </p:sp>
      <p:graphicFrame>
        <p:nvGraphicFramePr>
          <p:cNvPr id="315" name="Google Shape;315;p18"/>
          <p:cNvGraphicFramePr/>
          <p:nvPr>
            <p:extLst>
              <p:ext uri="{D42A27DB-BD31-4B8C-83A1-F6EECF244321}">
                <p14:modId xmlns:p14="http://schemas.microsoft.com/office/powerpoint/2010/main" val="4159123263"/>
              </p:ext>
            </p:extLst>
          </p:nvPr>
        </p:nvGraphicFramePr>
        <p:xfrm>
          <a:off x="644120" y="2213944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16" name="Google Shape;316;p18"/>
          <p:cNvSpPr/>
          <p:nvPr/>
        </p:nvSpPr>
        <p:spPr>
          <a:xfrm>
            <a:off x="644120" y="3746246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644120" y="4131041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8"/>
          <p:cNvSpPr/>
          <p:nvPr/>
        </p:nvSpPr>
        <p:spPr>
          <a:xfrm>
            <a:off x="644119" y="4487107"/>
            <a:ext cx="5621656" cy="301155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1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1E317A-5AC7-5D14-870F-D5FD8CB8ED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25" name="Google Shape;325;p19"/>
          <p:cNvSpPr txBox="1">
            <a:spLocks noGrp="1"/>
          </p:cNvSpPr>
          <p:nvPr>
            <p:ph type="subTitle" idx="1"/>
          </p:nvPr>
        </p:nvSpPr>
        <p:spPr>
          <a:xfrm>
            <a:off x="6507516" y="1923350"/>
            <a:ext cx="5277133" cy="39178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7" r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 </a:t>
            </a:r>
            <a:endParaRPr dirty="0"/>
          </a:p>
        </p:txBody>
      </p:sp>
      <p:sp>
        <p:nvSpPr>
          <p:cNvPr id="326" name="Google Shape;326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9"/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/>
          </a:p>
        </p:txBody>
      </p:sp>
      <p:sp>
        <p:nvSpPr>
          <p:cNvPr id="330" name="Google Shape;330;p1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18</a:t>
            </a:r>
            <a:endParaRPr dirty="0"/>
          </a:p>
        </p:txBody>
      </p:sp>
      <p:graphicFrame>
        <p:nvGraphicFramePr>
          <p:cNvPr id="331" name="Google Shape;331;p19"/>
          <p:cNvGraphicFramePr/>
          <p:nvPr>
            <p:extLst>
              <p:ext uri="{D42A27DB-BD31-4B8C-83A1-F6EECF244321}">
                <p14:modId xmlns:p14="http://schemas.microsoft.com/office/powerpoint/2010/main" val="221144445"/>
              </p:ext>
            </p:extLst>
          </p:nvPr>
        </p:nvGraphicFramePr>
        <p:xfrm>
          <a:off x="644120" y="2213944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32" name="Google Shape;332;p19"/>
          <p:cNvSpPr/>
          <p:nvPr/>
        </p:nvSpPr>
        <p:spPr>
          <a:xfrm>
            <a:off x="644120" y="3746246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644120" y="4131041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9"/>
          <p:cNvSpPr/>
          <p:nvPr/>
        </p:nvSpPr>
        <p:spPr>
          <a:xfrm>
            <a:off x="644119" y="4487107"/>
            <a:ext cx="5621656" cy="301155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9"/>
          <p:cNvSpPr/>
          <p:nvPr/>
        </p:nvSpPr>
        <p:spPr>
          <a:xfrm>
            <a:off x="644119" y="5252240"/>
            <a:ext cx="5621656" cy="301155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Google Shape;336;p19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0DD1D5-A732-5F52-9EBC-CA70DD686B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OVERVIEW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IDBE Implementation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 dirty="0"/>
          </a:p>
        </p:txBody>
      </p:sp>
      <p:cxnSp>
        <p:nvCxnSpPr>
          <p:cNvPr id="97" name="Google Shape;97;p2"/>
          <p:cNvCxnSpPr/>
          <p:nvPr/>
        </p:nvCxnSpPr>
        <p:spPr>
          <a:xfrm>
            <a:off x="931362" y="2808514"/>
            <a:ext cx="0" cy="2312126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6135845" y="5237713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Semiconductor Courtesy of Scoop.it</a:t>
            </a:r>
            <a:endParaRPr/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6768" y="2526654"/>
            <a:ext cx="4813368" cy="271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E8A0F-2373-7F80-6C47-33D6AB2367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42" name="Google Shape;342;p20"/>
          <p:cNvSpPr txBox="1">
            <a:spLocks noGrp="1"/>
          </p:cNvSpPr>
          <p:nvPr>
            <p:ph type="subTitle" idx="1"/>
          </p:nvPr>
        </p:nvSpPr>
        <p:spPr>
          <a:xfrm>
            <a:off x="6507516" y="1923350"/>
            <a:ext cx="5277133" cy="39178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7" r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 </a:t>
            </a:r>
            <a:endParaRPr dirty="0"/>
          </a:p>
        </p:txBody>
      </p:sp>
      <p:sp>
        <p:nvSpPr>
          <p:cNvPr id="343" name="Google Shape;343;p2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0"/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/>
          </a:p>
        </p:txBody>
      </p:sp>
      <p:sp>
        <p:nvSpPr>
          <p:cNvPr id="347" name="Google Shape;347;p2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19</a:t>
            </a:r>
            <a:endParaRPr dirty="0"/>
          </a:p>
        </p:txBody>
      </p:sp>
      <p:graphicFrame>
        <p:nvGraphicFramePr>
          <p:cNvPr id="348" name="Google Shape;348;p20"/>
          <p:cNvGraphicFramePr/>
          <p:nvPr>
            <p:extLst>
              <p:ext uri="{D42A27DB-BD31-4B8C-83A1-F6EECF244321}">
                <p14:modId xmlns:p14="http://schemas.microsoft.com/office/powerpoint/2010/main" val="1989865657"/>
              </p:ext>
            </p:extLst>
          </p:nvPr>
        </p:nvGraphicFramePr>
        <p:xfrm>
          <a:off x="644120" y="2213944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49" name="Google Shape;349;p20"/>
          <p:cNvSpPr/>
          <p:nvPr/>
        </p:nvSpPr>
        <p:spPr>
          <a:xfrm>
            <a:off x="644120" y="3746246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0"/>
          <p:cNvSpPr/>
          <p:nvPr/>
        </p:nvSpPr>
        <p:spPr>
          <a:xfrm>
            <a:off x="644120" y="4131041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0"/>
          <p:cNvSpPr/>
          <p:nvPr/>
        </p:nvSpPr>
        <p:spPr>
          <a:xfrm>
            <a:off x="644119" y="4487107"/>
            <a:ext cx="5621656" cy="301155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0"/>
          <p:cNvSpPr/>
          <p:nvPr/>
        </p:nvSpPr>
        <p:spPr>
          <a:xfrm>
            <a:off x="644119" y="5257788"/>
            <a:ext cx="5621656" cy="301155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0"/>
          <p:cNvSpPr/>
          <p:nvPr/>
        </p:nvSpPr>
        <p:spPr>
          <a:xfrm>
            <a:off x="644119" y="5608306"/>
            <a:ext cx="5621656" cy="301155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2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1C6DEA-CCBC-6A8B-B3F5-96B8B66DE2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1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65" name="Google Shape;365;p2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20</a:t>
            </a:r>
            <a:endParaRPr dirty="0"/>
          </a:p>
        </p:txBody>
      </p:sp>
      <p:graphicFrame>
        <p:nvGraphicFramePr>
          <p:cNvPr id="366" name="Google Shape;366;p21"/>
          <p:cNvGraphicFramePr/>
          <p:nvPr>
            <p:extLst>
              <p:ext uri="{D42A27DB-BD31-4B8C-83A1-F6EECF244321}">
                <p14:modId xmlns:p14="http://schemas.microsoft.com/office/powerpoint/2010/main" val="1724757393"/>
              </p:ext>
            </p:extLst>
          </p:nvPr>
        </p:nvGraphicFramePr>
        <p:xfrm>
          <a:off x="6984506" y="3844746"/>
          <a:ext cx="3337875" cy="111255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66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AE"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7" name="Google Shape;367;p21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68" name="Google Shape;368;p21"/>
          <p:cNvCxnSpPr>
            <a:stCxn id="36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69" name="Google Shape;369;p2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54003F-A9F2-4046-AFD1-0A2C497558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1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65" name="Google Shape;365;p2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21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1176022586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1176022586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7" name="Google Shape;367;p21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68" name="Google Shape;368;p21"/>
          <p:cNvCxnSpPr>
            <a:stCxn id="36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69" name="Google Shape;369;p2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0C3BD5-CC01-5692-A721-90222538E3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38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1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65" name="Google Shape;365;p2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22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355928275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355928275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7" name="Google Shape;367;p21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68" name="Google Shape;368;p21"/>
          <p:cNvCxnSpPr>
            <a:stCxn id="36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69" name="Google Shape;369;p2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B2CE80-42B7-719E-FF78-ABCD8E8C86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71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1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65" name="Google Shape;365;p2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23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2750915914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2750915914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7" name="Google Shape;367;p21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68" name="Google Shape;368;p21"/>
          <p:cNvCxnSpPr>
            <a:stCxn id="36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69" name="Google Shape;369;p2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A063E1-B724-9353-93F4-92B4E6FD65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07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1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65" name="Google Shape;365;p2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24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3314643744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3314643744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7" name="Google Shape;367;p21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68" name="Google Shape;368;p21"/>
          <p:cNvCxnSpPr>
            <a:stCxn id="36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69" name="Google Shape;369;p2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10A8E0-051D-A0A8-E0BA-D83E7C34B2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78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1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65" name="Google Shape;365;p2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25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2784145387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2784145387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7" name="Google Shape;367;p21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68" name="Google Shape;368;p21"/>
          <p:cNvCxnSpPr>
            <a:stCxn id="36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69" name="Google Shape;369;p2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5586F8-A1AC-A722-D584-249D785B50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4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75" name="Google Shape;375;p22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76" name="Google Shape;376;p2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2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80" name="Google Shape;380;p22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26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81" name="Google Shape;381;p22"/>
              <p:cNvGraphicFramePr/>
              <p:nvPr>
                <p:extLst>
                  <p:ext uri="{D42A27DB-BD31-4B8C-83A1-F6EECF244321}">
                    <p14:modId xmlns:p14="http://schemas.microsoft.com/office/powerpoint/2010/main" val="578620667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81" name="Google Shape;381;p22"/>
              <p:cNvGraphicFramePr/>
              <p:nvPr>
                <p:extLst>
                  <p:ext uri="{D42A27DB-BD31-4B8C-83A1-F6EECF244321}">
                    <p14:modId xmlns:p14="http://schemas.microsoft.com/office/powerpoint/2010/main" val="578620667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82" name="Google Shape;382;p22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83" name="Google Shape;383;p22"/>
          <p:cNvCxnSpPr>
            <a:stCxn id="382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84" name="Google Shape;384;p22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6B99D3-C927-C5ED-BFBE-351A4A0AA0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90" name="Google Shape;390;p2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91" name="Google Shape;391;p2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3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95" name="Google Shape;395;p23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27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96" name="Google Shape;396;p23"/>
              <p:cNvGraphicFramePr/>
              <p:nvPr>
                <p:extLst>
                  <p:ext uri="{D42A27DB-BD31-4B8C-83A1-F6EECF244321}">
                    <p14:modId xmlns:p14="http://schemas.microsoft.com/office/powerpoint/2010/main" val="717777966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96" name="Google Shape;396;p23"/>
              <p:cNvGraphicFramePr/>
              <p:nvPr>
                <p:extLst>
                  <p:ext uri="{D42A27DB-BD31-4B8C-83A1-F6EECF244321}">
                    <p14:modId xmlns:p14="http://schemas.microsoft.com/office/powerpoint/2010/main" val="717777966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97" name="Google Shape;397;p23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98" name="Google Shape;398;p23"/>
          <p:cNvCxnSpPr>
            <a:stCxn id="39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99" name="Google Shape;399;p23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78FE77-D165-16D1-C0FE-C9EA3CE27B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405" name="Google Shape;405;p24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406" name="Google Shape;406;p2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4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410" name="Google Shape;410;p24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28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11" name="Google Shape;411;p24"/>
              <p:cNvGraphicFramePr/>
              <p:nvPr>
                <p:extLst>
                  <p:ext uri="{D42A27DB-BD31-4B8C-83A1-F6EECF244321}">
                    <p14:modId xmlns:p14="http://schemas.microsoft.com/office/powerpoint/2010/main" val="1635599436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11" name="Google Shape;411;p24"/>
              <p:cNvGraphicFramePr/>
              <p:nvPr>
                <p:extLst>
                  <p:ext uri="{D42A27DB-BD31-4B8C-83A1-F6EECF244321}">
                    <p14:modId xmlns:p14="http://schemas.microsoft.com/office/powerpoint/2010/main" val="1635599436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12" name="Google Shape;412;p24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13" name="Google Shape;413;p24"/>
          <p:cNvCxnSpPr>
            <a:stCxn id="412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14" name="Google Shape;414;p24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82F028-28BB-6B10-A192-9C0B05ADEB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OBJECTIVE</a:t>
            </a:r>
            <a:endParaRPr/>
          </a:p>
        </p:txBody>
      </p:sp>
      <p:sp>
        <p:nvSpPr>
          <p:cNvPr id="110" name="Google Shape;110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 combinational logic circuit for a given problem statement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build and test the circuit on a breadboard</a:t>
            </a: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pic>
        <p:nvPicPr>
          <p:cNvPr id="115" name="Google Shape;115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1582A3-7817-2D2D-2038-88CEE475AA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420" name="Google Shape;420;p25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421" name="Google Shape;421;p2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3" name="Google Shape;42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25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425" name="Google Shape;425;p2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29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26" name="Google Shape;426;p25"/>
              <p:cNvGraphicFramePr/>
              <p:nvPr>
                <p:extLst>
                  <p:ext uri="{D42A27DB-BD31-4B8C-83A1-F6EECF244321}">
                    <p14:modId xmlns:p14="http://schemas.microsoft.com/office/powerpoint/2010/main" val="3005803285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26" name="Google Shape;426;p25"/>
              <p:cNvGraphicFramePr/>
              <p:nvPr>
                <p:extLst>
                  <p:ext uri="{D42A27DB-BD31-4B8C-83A1-F6EECF244321}">
                    <p14:modId xmlns:p14="http://schemas.microsoft.com/office/powerpoint/2010/main" val="3005803285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27" name="Google Shape;427;p25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28" name="Google Shape;428;p25"/>
          <p:cNvCxnSpPr>
            <a:stCxn id="42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29" name="Google Shape;429;p25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4F1CC8-6B69-190F-8231-9E2AAD1F19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435" name="Google Shape;435;p26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436" name="Google Shape;436;p2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8" name="Google Shape;43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6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440" name="Google Shape;440;p2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30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41" name="Google Shape;441;p26"/>
              <p:cNvGraphicFramePr/>
              <p:nvPr>
                <p:extLst>
                  <p:ext uri="{D42A27DB-BD31-4B8C-83A1-F6EECF244321}">
                    <p14:modId xmlns:p14="http://schemas.microsoft.com/office/powerpoint/2010/main" val="1171364907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41" name="Google Shape;441;p26"/>
              <p:cNvGraphicFramePr/>
              <p:nvPr>
                <p:extLst>
                  <p:ext uri="{D42A27DB-BD31-4B8C-83A1-F6EECF244321}">
                    <p14:modId xmlns:p14="http://schemas.microsoft.com/office/powerpoint/2010/main" val="1171364907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42" name="Google Shape;442;p26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43" name="Google Shape;443;p26"/>
          <p:cNvCxnSpPr>
            <a:stCxn id="442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44" name="Google Shape;444;p26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A1CFA6-AF00-3109-217D-92FFF90207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450" name="Google Shape;450;p27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451" name="Google Shape;451;p2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7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455" name="Google Shape;455;p27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31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56" name="Google Shape;456;p27"/>
              <p:cNvGraphicFramePr/>
              <p:nvPr>
                <p:extLst>
                  <p:ext uri="{D42A27DB-BD31-4B8C-83A1-F6EECF244321}">
                    <p14:modId xmlns:p14="http://schemas.microsoft.com/office/powerpoint/2010/main" val="864233803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56" name="Google Shape;456;p27"/>
              <p:cNvGraphicFramePr/>
              <p:nvPr>
                <p:extLst>
                  <p:ext uri="{D42A27DB-BD31-4B8C-83A1-F6EECF244321}">
                    <p14:modId xmlns:p14="http://schemas.microsoft.com/office/powerpoint/2010/main" val="864233803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7" name="Google Shape;457;p27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58" name="Google Shape;458;p27"/>
          <p:cNvCxnSpPr>
            <a:stCxn id="45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59" name="Google Shape;459;p27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FE4902-4362-B8AC-A42E-81D1EC39EA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465" name="Google Shape;465;p28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466" name="Google Shape;466;p2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8" name="Google Shape;46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28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470" name="Google Shape;470;p2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32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71" name="Google Shape;471;p28"/>
              <p:cNvGraphicFramePr/>
              <p:nvPr>
                <p:extLst>
                  <p:ext uri="{D42A27DB-BD31-4B8C-83A1-F6EECF244321}">
                    <p14:modId xmlns:p14="http://schemas.microsoft.com/office/powerpoint/2010/main" val="1229903902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71" name="Google Shape;471;p28"/>
              <p:cNvGraphicFramePr/>
              <p:nvPr>
                <p:extLst>
                  <p:ext uri="{D42A27DB-BD31-4B8C-83A1-F6EECF244321}">
                    <p14:modId xmlns:p14="http://schemas.microsoft.com/office/powerpoint/2010/main" val="1229903902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72" name="Google Shape;472;p28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73" name="Google Shape;473;p28"/>
          <p:cNvCxnSpPr>
            <a:stCxn id="472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74" name="Google Shape;474;p28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677DB2-0619-136A-5D1E-13D8C5F41B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480" name="Google Shape;480;p29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481" name="Google Shape;481;p2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3" name="Google Shape;48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9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485" name="Google Shape;485;p2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33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86" name="Google Shape;486;p29"/>
              <p:cNvGraphicFramePr/>
              <p:nvPr>
                <p:extLst>
                  <p:ext uri="{D42A27DB-BD31-4B8C-83A1-F6EECF244321}">
                    <p14:modId xmlns:p14="http://schemas.microsoft.com/office/powerpoint/2010/main" val="2315562365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86" name="Google Shape;486;p29"/>
              <p:cNvGraphicFramePr/>
              <p:nvPr>
                <p:extLst>
                  <p:ext uri="{D42A27DB-BD31-4B8C-83A1-F6EECF244321}">
                    <p14:modId xmlns:p14="http://schemas.microsoft.com/office/powerpoint/2010/main" val="2315562365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87" name="Google Shape;487;p29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88" name="Google Shape;488;p29"/>
          <p:cNvCxnSpPr>
            <a:stCxn id="48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89" name="Google Shape;489;p29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B6A745-72FE-DCD3-FB6E-49FD9F93B1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495" name="Google Shape;495;p30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Boolean equation – mathematical representation of true values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 together 1s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Number of cells in a box must be a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power of 2 (1, 2, 4, 8, etc.)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Look for the biggest boxes first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Boxes can overlap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equation is determined by constant variable(s) in each box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96" name="Google Shape;496;p3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8" name="Google Shape;49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30"/>
          <p:cNvSpPr/>
          <p:nvPr/>
        </p:nvSpPr>
        <p:spPr>
          <a:xfrm>
            <a:off x="6608843" y="2574199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5: Simplified Boolean Equation </a:t>
            </a:r>
            <a:b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for ATM example</a:t>
            </a:r>
            <a:endParaRPr/>
          </a:p>
        </p:txBody>
      </p:sp>
      <p:sp>
        <p:nvSpPr>
          <p:cNvPr id="500" name="Google Shape;500;p3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34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01" name="Google Shape;501;p30"/>
              <p:cNvGraphicFramePr/>
              <p:nvPr>
                <p:extLst>
                  <p:ext uri="{D42A27DB-BD31-4B8C-83A1-F6EECF244321}">
                    <p14:modId xmlns:p14="http://schemas.microsoft.com/office/powerpoint/2010/main" val="3707169722"/>
                  </p:ext>
                </p:extLst>
              </p:nvPr>
            </p:nvGraphicFramePr>
            <p:xfrm>
              <a:off x="7517516" y="3183411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01" name="Google Shape;501;p30"/>
              <p:cNvGraphicFramePr/>
              <p:nvPr>
                <p:extLst>
                  <p:ext uri="{D42A27DB-BD31-4B8C-83A1-F6EECF244321}">
                    <p14:modId xmlns:p14="http://schemas.microsoft.com/office/powerpoint/2010/main" val="3707169722"/>
                  </p:ext>
                </p:extLst>
              </p:nvPr>
            </p:nvGraphicFramePr>
            <p:xfrm>
              <a:off x="7517516" y="3183411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0000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5769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1887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1887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0000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000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02" name="Google Shape;502;p30"/>
          <p:cNvSpPr/>
          <p:nvPr/>
        </p:nvSpPr>
        <p:spPr>
          <a:xfrm>
            <a:off x="8209837" y="4666888"/>
            <a:ext cx="777392" cy="4616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504" name="Google Shape;504;p30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6E7E18-A2EC-F23F-EDD3-80118EA74A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510" name="Google Shape;510;p3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Boolean equation – mathematical representation of true values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 together 1s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Number of cells in a box must be a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power of 2 (1, 2, 4, 8, etc.)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Look for the biggest boxes first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Boxes can overlap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equation is determined by constant variable(s) in each box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1" name="Google Shape;511;p3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" name="Google Shape;51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31"/>
          <p:cNvSpPr/>
          <p:nvPr/>
        </p:nvSpPr>
        <p:spPr>
          <a:xfrm>
            <a:off x="6608843" y="2574199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5: Simplified Boolean Equation </a:t>
            </a:r>
            <a:b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for ATM example</a:t>
            </a:r>
            <a:endParaRPr/>
          </a:p>
        </p:txBody>
      </p:sp>
      <p:sp>
        <p:nvSpPr>
          <p:cNvPr id="515" name="Google Shape;515;p3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35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16" name="Google Shape;516;p31"/>
              <p:cNvGraphicFramePr/>
              <p:nvPr>
                <p:extLst>
                  <p:ext uri="{D42A27DB-BD31-4B8C-83A1-F6EECF244321}">
                    <p14:modId xmlns:p14="http://schemas.microsoft.com/office/powerpoint/2010/main" val="1174080907"/>
                  </p:ext>
                </p:extLst>
              </p:nvPr>
            </p:nvGraphicFramePr>
            <p:xfrm>
              <a:off x="7523212" y="3183411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16" name="Google Shape;516;p31"/>
              <p:cNvGraphicFramePr/>
              <p:nvPr>
                <p:extLst>
                  <p:ext uri="{D42A27DB-BD31-4B8C-83A1-F6EECF244321}">
                    <p14:modId xmlns:p14="http://schemas.microsoft.com/office/powerpoint/2010/main" val="1174080907"/>
                  </p:ext>
                </p:extLst>
              </p:nvPr>
            </p:nvGraphicFramePr>
            <p:xfrm>
              <a:off x="7523212" y="3183411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1887" t="-6667" r="-300000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5769" t="-6667" r="-205769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00000" t="-6667" r="-101887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400000" t="-6667" r="-1887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887" t="-110345" r="-400000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887" t="-203333" r="-40000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17" name="Google Shape;517;p31"/>
          <p:cNvSpPr/>
          <p:nvPr/>
        </p:nvSpPr>
        <p:spPr>
          <a:xfrm>
            <a:off x="8860670" y="3554368"/>
            <a:ext cx="1339273" cy="74156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1"/>
          <p:cNvSpPr/>
          <p:nvPr/>
        </p:nvSpPr>
        <p:spPr>
          <a:xfrm>
            <a:off x="8209837" y="4666888"/>
            <a:ext cx="1166665" cy="4616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520" name="Google Shape;520;p3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385D32-FC6A-91BA-9AA2-5193153482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526" name="Google Shape;526;p32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Boolean equation – mathematical representation of true values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 together 1s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Number of cells in a box must be a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power of 2 (1, 2, 4, 8, etc.)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Look for the biggest boxes first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Boxes can overlap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equation is determined by constant variable(s) in each box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7" name="Google Shape;527;p3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9" name="Google Shape;52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32"/>
          <p:cNvSpPr/>
          <p:nvPr/>
        </p:nvSpPr>
        <p:spPr>
          <a:xfrm>
            <a:off x="6608843" y="2574199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5: Simplified Boolean Equation </a:t>
            </a:r>
            <a:b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for ATM example</a:t>
            </a:r>
            <a:endParaRPr/>
          </a:p>
        </p:txBody>
      </p:sp>
      <p:sp>
        <p:nvSpPr>
          <p:cNvPr id="531" name="Google Shape;531;p32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36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32" name="Google Shape;532;p32"/>
              <p:cNvGraphicFramePr/>
              <p:nvPr>
                <p:extLst>
                  <p:ext uri="{D42A27DB-BD31-4B8C-83A1-F6EECF244321}">
                    <p14:modId xmlns:p14="http://schemas.microsoft.com/office/powerpoint/2010/main" val="1672004668"/>
                  </p:ext>
                </p:extLst>
              </p:nvPr>
            </p:nvGraphicFramePr>
            <p:xfrm>
              <a:off x="7523212" y="3183411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32" name="Google Shape;532;p32"/>
              <p:cNvGraphicFramePr/>
              <p:nvPr>
                <p:extLst>
                  <p:ext uri="{D42A27DB-BD31-4B8C-83A1-F6EECF244321}">
                    <p14:modId xmlns:p14="http://schemas.microsoft.com/office/powerpoint/2010/main" val="1672004668"/>
                  </p:ext>
                </p:extLst>
              </p:nvPr>
            </p:nvGraphicFramePr>
            <p:xfrm>
              <a:off x="7523212" y="3183411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bg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1887" t="-6667" r="-300000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5769" t="-6667" r="-205769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00000" t="-6667" r="-101887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400000" t="-6667" r="-1887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887" t="-110345" r="-400000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887" t="-203333" r="-40000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33" name="Google Shape;533;p32"/>
          <p:cNvSpPr/>
          <p:nvPr/>
        </p:nvSpPr>
        <p:spPr>
          <a:xfrm>
            <a:off x="8860670" y="3554368"/>
            <a:ext cx="1339273" cy="74156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2"/>
          <p:cNvSpPr/>
          <p:nvPr/>
        </p:nvSpPr>
        <p:spPr>
          <a:xfrm>
            <a:off x="9530306" y="3557347"/>
            <a:ext cx="1339273" cy="362104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2"/>
          <p:cNvSpPr/>
          <p:nvPr/>
        </p:nvSpPr>
        <p:spPr>
          <a:xfrm>
            <a:off x="8209837" y="4666888"/>
            <a:ext cx="1953227" cy="4616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537" name="Google Shape;537;p32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AE74EA-2315-201B-1C13-B797E9976A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543" name="Google Shape;543;p3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78806" cy="90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Combinational logic circuit – graphical representation of the simplified Boolean equation</a:t>
            </a:r>
          </a:p>
        </p:txBody>
      </p:sp>
      <p:sp>
        <p:nvSpPr>
          <p:cNvPr id="544" name="Google Shape;544;p3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6" name="Google Shape;54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33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37</a:t>
            </a:r>
            <a:endParaRPr dirty="0"/>
          </a:p>
        </p:txBody>
      </p:sp>
      <p:grpSp>
        <p:nvGrpSpPr>
          <p:cNvPr id="548" name="Google Shape;548;p33"/>
          <p:cNvGrpSpPr/>
          <p:nvPr/>
        </p:nvGrpSpPr>
        <p:grpSpPr>
          <a:xfrm>
            <a:off x="1519975" y="2490786"/>
            <a:ext cx="9470915" cy="3596400"/>
            <a:chOff x="1505857" y="2627002"/>
            <a:chExt cx="9470915" cy="3594718"/>
          </a:xfrm>
        </p:grpSpPr>
        <p:grpSp>
          <p:nvGrpSpPr>
            <p:cNvPr id="549" name="Google Shape;549;p33"/>
            <p:cNvGrpSpPr/>
            <p:nvPr/>
          </p:nvGrpSpPr>
          <p:grpSpPr>
            <a:xfrm>
              <a:off x="1505857" y="2627002"/>
              <a:ext cx="9470915" cy="3594718"/>
              <a:chOff x="1557975" y="2660106"/>
              <a:chExt cx="9470915" cy="3594718"/>
            </a:xfrm>
          </p:grpSpPr>
          <p:cxnSp>
            <p:nvCxnSpPr>
              <p:cNvPr id="550" name="Google Shape;550;p33"/>
              <p:cNvCxnSpPr/>
              <p:nvPr/>
            </p:nvCxnSpPr>
            <p:spPr>
              <a:xfrm>
                <a:off x="2485950" y="3119071"/>
                <a:ext cx="3198519" cy="2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33"/>
              <p:cNvCxnSpPr/>
              <p:nvPr/>
            </p:nvCxnSpPr>
            <p:spPr>
              <a:xfrm rot="10800000" flipH="1">
                <a:off x="2495358" y="4135071"/>
                <a:ext cx="2220148" cy="1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552" name="Google Shape;552;p33"/>
              <p:cNvGrpSpPr/>
              <p:nvPr/>
            </p:nvGrpSpPr>
            <p:grpSpPr>
              <a:xfrm>
                <a:off x="3303061" y="4971157"/>
                <a:ext cx="544513" cy="457200"/>
                <a:chOff x="1355" y="2784"/>
                <a:chExt cx="458" cy="384"/>
              </a:xfrm>
            </p:grpSpPr>
            <p:sp>
              <p:nvSpPr>
                <p:cNvPr id="553" name="Google Shape;553;p33"/>
                <p:cNvSpPr/>
                <p:nvPr/>
              </p:nvSpPr>
              <p:spPr>
                <a:xfrm rot="5400000" flipH="1">
                  <a:off x="1331" y="2808"/>
                  <a:ext cx="384" cy="336"/>
                </a:xfrm>
                <a:prstGeom prst="flowChartExtract">
                  <a:avLst/>
                </a:prstGeom>
                <a:solidFill>
                  <a:schemeClr val="dk2"/>
                </a:solidFill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Google Shape;554;p33"/>
                <p:cNvSpPr/>
                <p:nvPr/>
              </p:nvSpPr>
              <p:spPr>
                <a:xfrm>
                  <a:off x="1717" y="2928"/>
                  <a:ext cx="96" cy="96"/>
                </a:xfrm>
                <a:prstGeom prst="flowChartConnector">
                  <a:avLst/>
                </a:prstGeom>
                <a:solidFill>
                  <a:schemeClr val="dk2"/>
                </a:solidFill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55" name="Google Shape;555;p33"/>
              <p:cNvSpPr/>
              <p:nvPr/>
            </p:nvSpPr>
            <p:spPr>
              <a:xfrm>
                <a:off x="4900027" y="4440813"/>
                <a:ext cx="457200" cy="514350"/>
              </a:xfrm>
              <a:prstGeom prst="flowChartDelay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56" name="Google Shape;556;p33"/>
              <p:cNvGrpSpPr/>
              <p:nvPr/>
            </p:nvGrpSpPr>
            <p:grpSpPr>
              <a:xfrm>
                <a:off x="4719170" y="4574634"/>
                <a:ext cx="914400" cy="171450"/>
                <a:chOff x="2016" y="2688"/>
                <a:chExt cx="768" cy="144"/>
              </a:xfrm>
            </p:grpSpPr>
            <p:cxnSp>
              <p:nvCxnSpPr>
                <p:cNvPr id="557" name="Google Shape;557;p33"/>
                <p:cNvCxnSpPr/>
                <p:nvPr/>
              </p:nvCxnSpPr>
              <p:spPr>
                <a:xfrm>
                  <a:off x="2016" y="2688"/>
                  <a:ext cx="144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8" name="Google Shape;558;p33"/>
                <p:cNvCxnSpPr/>
                <p:nvPr/>
              </p:nvCxnSpPr>
              <p:spPr>
                <a:xfrm>
                  <a:off x="2016" y="2832"/>
                  <a:ext cx="144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9" name="Google Shape;559;p33"/>
                <p:cNvCxnSpPr/>
                <p:nvPr/>
              </p:nvCxnSpPr>
              <p:spPr>
                <a:xfrm>
                  <a:off x="2544" y="2762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60" name="Google Shape;560;p33"/>
              <p:cNvGrpSpPr/>
              <p:nvPr/>
            </p:nvGrpSpPr>
            <p:grpSpPr>
              <a:xfrm>
                <a:off x="5680608" y="3908355"/>
                <a:ext cx="971550" cy="228600"/>
                <a:chOff x="2784" y="2160"/>
                <a:chExt cx="816" cy="192"/>
              </a:xfrm>
            </p:grpSpPr>
            <p:cxnSp>
              <p:nvCxnSpPr>
                <p:cNvPr id="561" name="Google Shape;561;p33"/>
                <p:cNvCxnSpPr/>
                <p:nvPr/>
              </p:nvCxnSpPr>
              <p:spPr>
                <a:xfrm>
                  <a:off x="2784" y="2160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2" name="Google Shape;562;p33"/>
                <p:cNvCxnSpPr/>
                <p:nvPr/>
              </p:nvCxnSpPr>
              <p:spPr>
                <a:xfrm>
                  <a:off x="2784" y="2352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3" name="Google Shape;563;p33"/>
                <p:cNvCxnSpPr/>
                <p:nvPr/>
              </p:nvCxnSpPr>
              <p:spPr>
                <a:xfrm>
                  <a:off x="3360" y="2256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564" name="Google Shape;564;p33"/>
              <p:cNvSpPr/>
              <p:nvPr/>
            </p:nvSpPr>
            <p:spPr>
              <a:xfrm flipH="1">
                <a:off x="5917909" y="3765833"/>
                <a:ext cx="514350" cy="457200"/>
              </a:xfrm>
              <a:prstGeom prst="flowChartOnlineStorage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65" name="Google Shape;565;p33"/>
              <p:cNvCxnSpPr>
                <a:cxnSpLocks/>
                <a:stCxn id="553" idx="2"/>
              </p:cNvCxnSpPr>
              <p:nvPr/>
            </p:nvCxnSpPr>
            <p:spPr>
              <a:xfrm flipH="1">
                <a:off x="2523444" y="5199757"/>
                <a:ext cx="779617" cy="7797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6" name="Google Shape;566;p33"/>
              <p:cNvCxnSpPr>
                <a:cxnSpLocks/>
                <a:endCxn id="554" idx="6"/>
              </p:cNvCxnSpPr>
              <p:nvPr/>
            </p:nvCxnSpPr>
            <p:spPr>
              <a:xfrm flipH="1">
                <a:off x="3847574" y="5199757"/>
                <a:ext cx="867932" cy="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67" name="Google Shape;567;p33"/>
              <p:cNvSpPr/>
              <p:nvPr/>
            </p:nvSpPr>
            <p:spPr>
              <a:xfrm>
                <a:off x="1557975" y="2660106"/>
                <a:ext cx="1023037" cy="92333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568" name="Google Shape;568;p33"/>
              <p:cNvSpPr/>
              <p:nvPr/>
            </p:nvSpPr>
            <p:spPr>
              <a:xfrm>
                <a:off x="1579614" y="3669199"/>
                <a:ext cx="817853" cy="92333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569" name="Google Shape;569;p33"/>
              <p:cNvSpPr/>
              <p:nvPr/>
            </p:nvSpPr>
            <p:spPr>
              <a:xfrm>
                <a:off x="1557975" y="4752525"/>
                <a:ext cx="861133" cy="92333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570" name="Google Shape;570;p33"/>
              <p:cNvSpPr/>
              <p:nvPr/>
            </p:nvSpPr>
            <p:spPr>
              <a:xfrm>
                <a:off x="6827099" y="3539502"/>
                <a:ext cx="4201791" cy="92333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571" name="Google Shape;571;p33"/>
              <p:cNvSpPr/>
              <p:nvPr/>
            </p:nvSpPr>
            <p:spPr>
              <a:xfrm>
                <a:off x="3200914" y="5423827"/>
                <a:ext cx="785792" cy="830997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572" name="Google Shape;572;p33"/>
              <p:cNvSpPr txBox="1"/>
              <p:nvPr/>
            </p:nvSpPr>
            <p:spPr>
              <a:xfrm>
                <a:off x="3216414" y="4623001"/>
                <a:ext cx="61148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Proxima Nova"/>
                    <a:ea typeface="Proxima Nova"/>
                    <a:cs typeface="Proxima Nova"/>
                    <a:sym typeface="Proxima Nova"/>
                  </a:rPr>
                  <a:t>NOT</a:t>
                </a:r>
                <a:endParaRPr/>
              </a:p>
            </p:txBody>
          </p:sp>
        </p:grpSp>
        <p:sp>
          <p:nvSpPr>
            <p:cNvPr id="573" name="Google Shape;573;p33"/>
            <p:cNvSpPr/>
            <p:nvPr/>
          </p:nvSpPr>
          <p:spPr>
            <a:xfrm>
              <a:off x="4518196" y="5154029"/>
              <a:ext cx="1208985" cy="830997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574" name="Google Shape;574;p33"/>
            <p:cNvSpPr txBox="1"/>
            <p:nvPr/>
          </p:nvSpPr>
          <p:spPr>
            <a:xfrm>
              <a:off x="4770768" y="4005565"/>
              <a:ext cx="6114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</a:t>
              </a:r>
              <a:endParaRPr/>
            </a:p>
          </p:txBody>
        </p:sp>
        <p:sp>
          <p:nvSpPr>
            <p:cNvPr id="575" name="Google Shape;575;p33"/>
            <p:cNvSpPr txBox="1"/>
            <p:nvPr/>
          </p:nvSpPr>
          <p:spPr>
            <a:xfrm>
              <a:off x="5817225" y="3302634"/>
              <a:ext cx="6114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OR</a:t>
              </a:r>
              <a:endParaRPr/>
            </a:p>
          </p:txBody>
        </p:sp>
      </p:grpSp>
      <p:sp>
        <p:nvSpPr>
          <p:cNvPr id="576" name="Google Shape;576;p33"/>
          <p:cNvSpPr/>
          <p:nvPr/>
        </p:nvSpPr>
        <p:spPr>
          <a:xfrm>
            <a:off x="1519975" y="5900605"/>
            <a:ext cx="916167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Combinational Logic Circuit for ATM Example</a:t>
            </a:r>
            <a:endParaRPr dirty="0"/>
          </a:p>
        </p:txBody>
      </p:sp>
      <p:pic>
        <p:nvPicPr>
          <p:cNvPr id="577" name="Google Shape;577;p33" descr="A picture containing drawing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566;p33">
            <a:extLst>
              <a:ext uri="{FF2B5EF4-FFF2-40B4-BE49-F238E27FC236}">
                <a16:creationId xmlns:a16="http://schemas.microsoft.com/office/drawing/2014/main" id="{20BC1A8B-7EFF-2C32-5B7C-2B26D245B2E8}"/>
              </a:ext>
            </a:extLst>
          </p:cNvPr>
          <p:cNvCxnSpPr>
            <a:cxnSpLocks/>
          </p:cNvCxnSpPr>
          <p:nvPr/>
        </p:nvCxnSpPr>
        <p:spPr>
          <a:xfrm>
            <a:off x="4677506" y="4584184"/>
            <a:ext cx="0" cy="455242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566;p33">
            <a:extLst>
              <a:ext uri="{FF2B5EF4-FFF2-40B4-BE49-F238E27FC236}">
                <a16:creationId xmlns:a16="http://schemas.microsoft.com/office/drawing/2014/main" id="{12211B39-212D-8594-808E-2E9B959C7FA1}"/>
              </a:ext>
            </a:extLst>
          </p:cNvPr>
          <p:cNvCxnSpPr>
            <a:cxnSpLocks/>
          </p:cNvCxnSpPr>
          <p:nvPr/>
        </p:nvCxnSpPr>
        <p:spPr>
          <a:xfrm>
            <a:off x="4677506" y="3950968"/>
            <a:ext cx="0" cy="455242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566;p33">
            <a:extLst>
              <a:ext uri="{FF2B5EF4-FFF2-40B4-BE49-F238E27FC236}">
                <a16:creationId xmlns:a16="http://schemas.microsoft.com/office/drawing/2014/main" id="{642C2FA3-91C1-0A3E-E1EF-76CAF4E6FE02}"/>
              </a:ext>
            </a:extLst>
          </p:cNvPr>
          <p:cNvCxnSpPr>
            <a:cxnSpLocks/>
          </p:cNvCxnSpPr>
          <p:nvPr/>
        </p:nvCxnSpPr>
        <p:spPr>
          <a:xfrm>
            <a:off x="5642608" y="3950968"/>
            <a:ext cx="0" cy="571327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566;p33">
            <a:extLst>
              <a:ext uri="{FF2B5EF4-FFF2-40B4-BE49-F238E27FC236}">
                <a16:creationId xmlns:a16="http://schemas.microsoft.com/office/drawing/2014/main" id="{6F013A18-0BAA-4196-F7A0-D6FFFB3837F3}"/>
              </a:ext>
            </a:extLst>
          </p:cNvPr>
          <p:cNvCxnSpPr>
            <a:cxnSpLocks/>
          </p:cNvCxnSpPr>
          <p:nvPr/>
        </p:nvCxnSpPr>
        <p:spPr>
          <a:xfrm>
            <a:off x="5642608" y="2949966"/>
            <a:ext cx="0" cy="836048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916BEE-1E2B-E0FF-ECC8-4DE91214B4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583" name="Google Shape;583;p3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5" name="Google Shape;58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34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38</a:t>
            </a:r>
            <a:endParaRPr dirty="0"/>
          </a:p>
        </p:txBody>
      </p:sp>
      <p:sp>
        <p:nvSpPr>
          <p:cNvPr id="587" name="Google Shape;587;p34"/>
          <p:cNvSpPr/>
          <p:nvPr/>
        </p:nvSpPr>
        <p:spPr>
          <a:xfrm>
            <a:off x="564107" y="2775422"/>
            <a:ext cx="567340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Minimization of Boolean functions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K-map used to simplify complex Boolean equations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Reduces complexity of logic circuit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Would increase efficiency and decrease cost in implementation</a:t>
            </a:r>
            <a:endParaRPr/>
          </a:p>
        </p:txBody>
      </p:sp>
      <p:pic>
        <p:nvPicPr>
          <p:cNvPr id="588" name="Google Shape;588;p34" descr="8.8 Minterm vs Maxterm Solu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3925" y="2453622"/>
            <a:ext cx="4683034" cy="2194088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34"/>
          <p:cNvSpPr txBox="1"/>
          <p:nvPr/>
        </p:nvSpPr>
        <p:spPr>
          <a:xfrm>
            <a:off x="6622991" y="4676773"/>
            <a:ext cx="50049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Complex Logic Circuit (Left) vs.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Simplified Logic Circuit (Right)</a:t>
            </a:r>
            <a:endParaRPr dirty="0"/>
          </a:p>
        </p:txBody>
      </p:sp>
      <p:pic>
        <p:nvPicPr>
          <p:cNvPr id="590" name="Google Shape;590;p3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B0EC59-334F-1DB5-20FC-8AD44F97E8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subTitle" idx="1"/>
          </p:nvPr>
        </p:nvSpPr>
        <p:spPr>
          <a:xfrm>
            <a:off x="689563" y="1923350"/>
            <a:ext cx="5997569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Digital logic: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Conceptual language behind modern computer systems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Two values of true and false (1 and 0) that lead to complicated decisions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Truth table – shows all the possible input combinations and their associated outputs (example on next slide)</a:t>
            </a: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/>
          <p:nvPr/>
        </p:nvSpPr>
        <p:spPr>
          <a:xfrm>
            <a:off x="11004337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</a:t>
            </a:r>
            <a:endParaRPr dirty="0"/>
          </a:p>
        </p:txBody>
      </p:sp>
      <p:pic>
        <p:nvPicPr>
          <p:cNvPr id="126" name="Google Shape;126;p4" descr="https://sub.allaboutcircuits.com/images/0429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2988" y="2938217"/>
            <a:ext cx="4540267" cy="16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/>
          <p:nvPr/>
        </p:nvSpPr>
        <p:spPr>
          <a:xfrm>
            <a:off x="6816436" y="4616358"/>
            <a:ext cx="48133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Boolean Circuit Courtesy of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All About Circuits</a:t>
            </a:r>
            <a:endParaRPr dirty="0"/>
          </a:p>
        </p:txBody>
      </p:sp>
      <p:pic>
        <p:nvPicPr>
          <p:cNvPr id="128" name="Google Shape;128;p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1F082C-B5CB-9367-97C9-72B2D8270C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596" name="Google Shape;596;p35"/>
          <p:cNvSpPr txBox="1">
            <a:spLocks noGrp="1"/>
          </p:cNvSpPr>
          <p:nvPr>
            <p:ph type="subTitle" idx="1"/>
          </p:nvPr>
        </p:nvSpPr>
        <p:spPr>
          <a:xfrm>
            <a:off x="818867" y="1923349"/>
            <a:ext cx="10578806" cy="165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Integrated Circuits (ICs) – chips that consist of small assemblies of electronic components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Logic Gate ICs 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consist of logic gates that</a:t>
            </a: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can be used to prototype combinational logic circuits on a breadboard</a:t>
            </a:r>
            <a:endParaRPr/>
          </a:p>
        </p:txBody>
      </p:sp>
      <p:sp>
        <p:nvSpPr>
          <p:cNvPr id="597" name="Google Shape;597;p3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9" name="Google Shape;59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3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39</a:t>
            </a:r>
            <a:endParaRPr dirty="0"/>
          </a:p>
        </p:txBody>
      </p:sp>
      <p:pic>
        <p:nvPicPr>
          <p:cNvPr id="601" name="Google Shape;601;p3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35"/>
          <p:cNvSpPr/>
          <p:nvPr/>
        </p:nvSpPr>
        <p:spPr>
          <a:xfrm>
            <a:off x="2281824" y="5758974"/>
            <a:ext cx="74199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Diagram of NOT/AND/OR IC Chips</a:t>
            </a:r>
            <a:endParaRPr dirty="0"/>
          </a:p>
        </p:txBody>
      </p:sp>
      <p:pic>
        <p:nvPicPr>
          <p:cNvPr id="603" name="Google Shape;603;p35" descr="Diagra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5170" y="3460274"/>
            <a:ext cx="6426200" cy="22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75353-0C1D-35C1-ED6B-A76A7BB771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609" name="Google Shape;609;p3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1" name="Google Shape;61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3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40</a:t>
            </a:r>
            <a:endParaRPr dirty="0"/>
          </a:p>
        </p:txBody>
      </p:sp>
      <p:pic>
        <p:nvPicPr>
          <p:cNvPr id="613" name="Google Shape;613;p3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36"/>
          <p:cNvSpPr/>
          <p:nvPr/>
        </p:nvSpPr>
        <p:spPr>
          <a:xfrm>
            <a:off x="2440846" y="5869020"/>
            <a:ext cx="74199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Diagram of the example ATM circuit</a:t>
            </a:r>
            <a:endParaRPr dirty="0"/>
          </a:p>
        </p:txBody>
      </p:sp>
      <p:grpSp>
        <p:nvGrpSpPr>
          <p:cNvPr id="615" name="Google Shape;615;p36"/>
          <p:cNvGrpSpPr/>
          <p:nvPr/>
        </p:nvGrpSpPr>
        <p:grpSpPr>
          <a:xfrm>
            <a:off x="2562821" y="2023253"/>
            <a:ext cx="6858000" cy="3656402"/>
            <a:chOff x="2562821" y="2229780"/>
            <a:chExt cx="6858000" cy="3656402"/>
          </a:xfrm>
        </p:grpSpPr>
        <p:pic>
          <p:nvPicPr>
            <p:cNvPr id="616" name="Google Shape;616;p36" descr="Chart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4425231" y="367370"/>
              <a:ext cx="313318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36"/>
            <p:cNvSpPr/>
            <p:nvPr/>
          </p:nvSpPr>
          <p:spPr>
            <a:xfrm>
              <a:off x="3031236" y="5362961"/>
              <a:ext cx="704675" cy="5232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2482"/>
                  </a:moveTo>
                  <a:lnTo>
                    <a:pt x="158336" y="-278386"/>
                  </a:lnTo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Print (P)</a:t>
              </a: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4060246" y="5358863"/>
              <a:ext cx="964735" cy="5232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2545" y="558"/>
                  </a:moveTo>
                  <a:lnTo>
                    <a:pt x="46607" y="-293778"/>
                  </a:lnTo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Withdraw (W)</a:t>
              </a: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5349316" y="5358863"/>
              <a:ext cx="872455" cy="5232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558"/>
                  </a:moveTo>
                  <a:lnTo>
                    <a:pt x="-57653" y="-276461"/>
                  </a:lnTo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Deposit (D)</a:t>
              </a: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5572256" y="3346080"/>
              <a:ext cx="338355" cy="3077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119846"/>
                  </a:moveTo>
                  <a:lnTo>
                    <a:pt x="44237" y="230599"/>
                  </a:lnTo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6854574" y="3346081"/>
              <a:ext cx="422246" cy="3077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119846"/>
                  </a:moveTo>
                  <a:lnTo>
                    <a:pt x="54400" y="193316"/>
                  </a:lnTo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7903253" y="3346082"/>
              <a:ext cx="794150" cy="3077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119846"/>
                  </a:moveTo>
                  <a:lnTo>
                    <a:pt x="62098" y="158364"/>
                  </a:lnTo>
                </a:path>
              </a:pathLst>
            </a:custGeom>
            <a:blipFill rotWithShape="1">
              <a:blip r:embed="rId8">
                <a:alphaModFix/>
              </a:blip>
              <a:stretch>
                <a:fillRect r="-1691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6B21B6-B964-7B7E-CFA7-E2E461F084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MATERIALS</a:t>
            </a:r>
            <a:endParaRPr/>
          </a:p>
        </p:txBody>
      </p:sp>
      <p:sp>
        <p:nvSpPr>
          <p:cNvPr id="628" name="Google Shape;628;p37"/>
          <p:cNvSpPr txBox="1">
            <a:spLocks noGrp="1"/>
          </p:cNvSpPr>
          <p:nvPr>
            <p:ph type="subTitle" idx="1"/>
          </p:nvPr>
        </p:nvSpPr>
        <p:spPr>
          <a:xfrm>
            <a:off x="818867" y="1715699"/>
            <a:ext cx="10581564" cy="4333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A 7432 IC (4 dual-input OR gates)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A 7408 IC (4 dual-input AND gates)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A 7404 IC (6 single-input NOT gates)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Breadboard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5V Battery Case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LED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220 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Ω </a:t>
            </a: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Resistor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Slide Switches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Wires</a:t>
            </a:r>
            <a:endParaRPr/>
          </a:p>
        </p:txBody>
      </p:sp>
      <p:sp>
        <p:nvSpPr>
          <p:cNvPr id="629" name="Google Shape;629;p3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1" name="Google Shape;63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37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41</a:t>
            </a:r>
            <a:endParaRPr dirty="0"/>
          </a:p>
        </p:txBody>
      </p:sp>
      <p:pic>
        <p:nvPicPr>
          <p:cNvPr id="633" name="Google Shape;633;p3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7249" y="2035042"/>
            <a:ext cx="3659579" cy="2973408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7"/>
          <p:cNvSpPr/>
          <p:nvPr/>
        </p:nvSpPr>
        <p:spPr>
          <a:xfrm>
            <a:off x="7437249" y="5061222"/>
            <a:ext cx="36595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Integrated circuit (IC) chips </a:t>
            </a:r>
            <a:b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Wikipedia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CEC3C0-77A3-4690-9C89-5304BF04FA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PROBLEM STATEMENT</a:t>
            </a:r>
            <a:endParaRPr/>
          </a:p>
        </p:txBody>
      </p:sp>
      <p:sp>
        <p:nvSpPr>
          <p:cNvPr id="641" name="Google Shape;641;p38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00647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Farmer Georgi has a hen on his 350-acre farm that produces high-quality eggs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To protect the hen from a fox who has been wandering around the farm and his grain, he needs an alarm system</a:t>
            </a:r>
            <a:endParaRPr dirty="0"/>
          </a:p>
        </p:txBody>
      </p:sp>
      <p:sp>
        <p:nvSpPr>
          <p:cNvPr id="642" name="Google Shape;642;p3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3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4" name="Google Shape;64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3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42</a:t>
            </a:r>
            <a:endParaRPr dirty="0"/>
          </a:p>
        </p:txBody>
      </p:sp>
      <p:pic>
        <p:nvPicPr>
          <p:cNvPr id="646" name="Google Shape;646;p38" descr="A herd of cattle grazing on a lush green fiel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9629" y="2437989"/>
            <a:ext cx="3621261" cy="2409459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38"/>
          <p:cNvSpPr/>
          <p:nvPr/>
        </p:nvSpPr>
        <p:spPr>
          <a:xfrm>
            <a:off x="7054760" y="4847448"/>
            <a:ext cx="42509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Farmer Georgi’s Farm</a:t>
            </a:r>
            <a:b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ThoughtCo</a:t>
            </a:r>
            <a:endParaRPr dirty="0"/>
          </a:p>
        </p:txBody>
      </p:sp>
      <p:pic>
        <p:nvPicPr>
          <p:cNvPr id="648" name="Google Shape;648;p3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5D5F82-BF56-7C79-FB1D-989FDE4725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PROBLEM STATEMENT</a:t>
            </a:r>
            <a:endParaRPr/>
          </a:p>
        </p:txBody>
      </p:sp>
      <p:sp>
        <p:nvSpPr>
          <p:cNvPr id="654" name="Google Shape;654;p39"/>
          <p:cNvSpPr txBox="1">
            <a:spLocks noGrp="1"/>
          </p:cNvSpPr>
          <p:nvPr>
            <p:ph type="subTitle" idx="1"/>
          </p:nvPr>
        </p:nvSpPr>
        <p:spPr>
          <a:xfrm>
            <a:off x="818866" y="1923350"/>
            <a:ext cx="1069921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Farmer Georgi has two barns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Think of Barn A as “0” and Barn B as “1” in the truth table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 fox, hen, and grain can be in either barn at anytime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Design an alarm system that will sound when: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The fox and hen are in the same barn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The hen and grain are in the same barn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55" name="Google Shape;655;p3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3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7" name="Google Shape;65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3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43</a:t>
            </a:r>
            <a:endParaRPr dirty="0"/>
          </a:p>
        </p:txBody>
      </p:sp>
      <p:pic>
        <p:nvPicPr>
          <p:cNvPr id="659" name="Google Shape;659;p3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FD21AF-4595-223F-C4F3-9B2AEEB8D9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665" name="Google Shape;665;p40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 I: Formulate the Simplified Boolean Equation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Build a truth table for the alarm system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Create a Boolean equation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Build a K-map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Create a simplified Boolean equation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Draw a combinational logic circuit</a:t>
            </a:r>
            <a:endParaRPr/>
          </a:p>
          <a:p>
            <a:pPr marL="9144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Add a light bulb to represent the alarm</a:t>
            </a:r>
            <a:endParaRPr/>
          </a:p>
        </p:txBody>
      </p:sp>
      <p:sp>
        <p:nvSpPr>
          <p:cNvPr id="666" name="Google Shape;666;p4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4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8" name="Google Shape;66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4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44</a:t>
            </a:r>
            <a:endParaRPr dirty="0"/>
          </a:p>
        </p:txBody>
      </p:sp>
      <p:pic>
        <p:nvPicPr>
          <p:cNvPr id="670" name="Google Shape;670;p40" descr="10-7"/>
          <p:cNvPicPr preferRelativeResize="0"/>
          <p:nvPr/>
        </p:nvPicPr>
        <p:blipFill rotWithShape="1">
          <a:blip r:embed="rId4">
            <a:alphaModFix/>
          </a:blip>
          <a:srcRect t="8620"/>
          <a:stretch/>
        </p:blipFill>
        <p:spPr>
          <a:xfrm>
            <a:off x="7532384" y="2859128"/>
            <a:ext cx="3458506" cy="1643765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40"/>
          <p:cNvSpPr/>
          <p:nvPr/>
        </p:nvSpPr>
        <p:spPr>
          <a:xfrm>
            <a:off x="7751652" y="4526444"/>
            <a:ext cx="301996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IC Chip</a:t>
            </a:r>
            <a:endParaRPr dirty="0"/>
          </a:p>
        </p:txBody>
      </p:sp>
      <p:pic>
        <p:nvPicPr>
          <p:cNvPr id="672" name="Google Shape;672;p4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3CCFE6-A29D-3F24-5BB8-688A626868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678" name="Google Shape;678;p4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63894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 II: Test the IC Chips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Use the Arduino board setup by the TAs to test the NOT/OR/AND IC chips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Arduino program will determine if the IC chips are functional or not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Orient the IC chips properly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79" name="Google Shape;679;p4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4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1" name="Google Shape;68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4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45</a:t>
            </a:r>
            <a:endParaRPr dirty="0"/>
          </a:p>
        </p:txBody>
      </p:sp>
      <p:pic>
        <p:nvPicPr>
          <p:cNvPr id="683" name="Google Shape;683;p4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4547" y="2074032"/>
            <a:ext cx="3778586" cy="3131425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41"/>
          <p:cNvSpPr/>
          <p:nvPr/>
        </p:nvSpPr>
        <p:spPr>
          <a:xfrm>
            <a:off x="7594546" y="5202910"/>
            <a:ext cx="377858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IC chip tester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E8EA44-6179-C427-9953-AB8865441E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691" name="Google Shape;691;p4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4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3" name="Google Shape;69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42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46</a:t>
            </a:r>
            <a:endParaRPr dirty="0"/>
          </a:p>
        </p:txBody>
      </p:sp>
      <p:sp>
        <p:nvSpPr>
          <p:cNvPr id="695" name="Google Shape;695;p42"/>
          <p:cNvSpPr/>
          <p:nvPr/>
        </p:nvSpPr>
        <p:spPr>
          <a:xfrm>
            <a:off x="2222715" y="5651784"/>
            <a:ext cx="74199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Diagram of NOT/AND/OR IC Chips</a:t>
            </a:r>
            <a:endParaRPr dirty="0"/>
          </a:p>
        </p:txBody>
      </p:sp>
      <p:pic>
        <p:nvPicPr>
          <p:cNvPr id="696" name="Google Shape;696;p4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42"/>
          <p:cNvSpPr txBox="1"/>
          <p:nvPr/>
        </p:nvSpPr>
        <p:spPr>
          <a:xfrm>
            <a:off x="818867" y="1923350"/>
            <a:ext cx="10581564" cy="227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III: Build the Combinational Logic Circuit</a:t>
            </a:r>
            <a:endParaRPr sz="24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Build and test the logic circuit on a breadboard</a:t>
            </a:r>
            <a:endParaRPr dirty="0"/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Wire the combinational logic circuit using the IC chips</a:t>
            </a:r>
            <a:endParaRPr dirty="0"/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Power (+5V) and ground the IC chips</a:t>
            </a:r>
            <a:endParaRPr dirty="0"/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Orient the IC chips properly</a:t>
            </a:r>
            <a:endParaRPr dirty="0"/>
          </a:p>
          <a:p>
            <a: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8" name="Google Shape;698;p42" descr="Diagra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02146" y="4056003"/>
            <a:ext cx="4461135" cy="15957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9BA4AB-177D-5AC4-B42A-8D2F5B72AA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178" name="Google Shape;178;p20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720753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Accessible Designs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Designing an alarm with flashing lights is better for deaf users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Reduces noise pollution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But for visually impaired users, noise alarms are necessary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Be Aware– flashing lights and loud noises can have adverse effects on different people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As socially-aware engineers, what alarm solutions can you think of?</a:t>
            </a:r>
            <a:endParaRPr/>
          </a:p>
        </p:txBody>
      </p:sp>
      <p:sp>
        <p:nvSpPr>
          <p:cNvPr id="179" name="Google Shape;179;p2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47</a:t>
            </a:r>
            <a:endParaRPr dirty="0"/>
          </a:p>
        </p:txBody>
      </p:sp>
      <p:pic>
        <p:nvPicPr>
          <p:cNvPr id="183" name="Google Shape;183;p2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/>
          <p:nvPr/>
        </p:nvSpPr>
        <p:spPr>
          <a:xfrm>
            <a:off x="8064766" y="5037422"/>
            <a:ext cx="34246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Flashing Fire Alarm</a:t>
            </a:r>
            <a:endParaRPr dirty="0"/>
          </a:p>
        </p:txBody>
      </p:sp>
      <p:pic>
        <p:nvPicPr>
          <p:cNvPr id="185" name="Google Shape;18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64766" y="2739296"/>
            <a:ext cx="33782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583BB6-0F94-D6CE-6670-CFBEB03AA6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207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3"/>
          <p:cNvSpPr txBox="1">
            <a:spLocks noGrp="1"/>
          </p:cNvSpPr>
          <p:nvPr>
            <p:ph type="ctrTitle"/>
          </p:nvPr>
        </p:nvSpPr>
        <p:spPr>
          <a:xfrm>
            <a:off x="564107" y="64340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ASSIGNMENT</a:t>
            </a:r>
            <a:endParaRPr/>
          </a:p>
        </p:txBody>
      </p:sp>
      <p:sp>
        <p:nvSpPr>
          <p:cNvPr id="704" name="Google Shape;704;p43"/>
          <p:cNvSpPr txBox="1">
            <a:spLocks noGrp="1"/>
          </p:cNvSpPr>
          <p:nvPr>
            <p:ph type="subTitle" idx="1"/>
          </p:nvPr>
        </p:nvSpPr>
        <p:spPr>
          <a:xfrm>
            <a:off x="818867" y="1677288"/>
            <a:ext cx="10581564" cy="4435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Individual lab report: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Explain how k-maps help simplify the circuitry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Include the truth table, both Boolean equations, and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Include pictures of the completed logic circuit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Due at 11:59 PM the night before Lab 6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Team presentation: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Include pictures of the completed logic circuit</a:t>
            </a:r>
            <a:endParaRPr/>
          </a:p>
        </p:txBody>
      </p:sp>
      <p:sp>
        <p:nvSpPr>
          <p:cNvPr id="705" name="Google Shape;705;p4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4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7" name="Google Shape;70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43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48</a:t>
            </a:r>
            <a:endParaRPr dirty="0"/>
          </a:p>
        </p:txBody>
      </p:sp>
      <p:pic>
        <p:nvPicPr>
          <p:cNvPr id="709" name="Google Shape;709;p4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DC962E-A03D-3C06-4D82-0B0FE70665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</a:t>
            </a:r>
            <a:endParaRPr dirty="0"/>
          </a:p>
        </p:txBody>
      </p:sp>
      <p:graphicFrame>
        <p:nvGraphicFramePr>
          <p:cNvPr id="140" name="Google Shape;140;p5"/>
          <p:cNvGraphicFramePr/>
          <p:nvPr>
            <p:extLst>
              <p:ext uri="{D42A27DB-BD31-4B8C-83A1-F6EECF244321}">
                <p14:modId xmlns:p14="http://schemas.microsoft.com/office/powerpoint/2010/main" val="2359289352"/>
              </p:ext>
            </p:extLst>
          </p:nvPr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41" name="Google Shape;141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B31BD9-5DEA-3C6B-8DDB-DE73CAD153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/>
          </a:p>
        </p:txBody>
      </p:sp>
      <p:sp>
        <p:nvSpPr>
          <p:cNvPr id="715" name="Google Shape;715;p44"/>
          <p:cNvSpPr txBox="1">
            <a:spLocks noGrp="1"/>
          </p:cNvSpPr>
          <p:nvPr>
            <p:ph type="subTitle" idx="1"/>
          </p:nvPr>
        </p:nvSpPr>
        <p:spPr>
          <a:xfrm>
            <a:off x="564107" y="1923350"/>
            <a:ext cx="1083632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Take pictures of the completed logic circuit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Clean up workstations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Return all unused materials to the TA</a:t>
            </a:r>
            <a:endParaRPr/>
          </a:p>
        </p:txBody>
      </p:sp>
      <p:sp>
        <p:nvSpPr>
          <p:cNvPr id="716" name="Google Shape;716;p4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4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8" name="Google Shape;71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44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49</a:t>
            </a:r>
            <a:endParaRPr dirty="0"/>
          </a:p>
        </p:txBody>
      </p:sp>
      <p:pic>
        <p:nvPicPr>
          <p:cNvPr id="720" name="Google Shape;720;p4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47A61B-97E9-6C76-E538-71D3C9A3B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45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Montserrat Medium"/>
                <a:ea typeface="Montserrat Medium"/>
                <a:cs typeface="Montserrat Medium"/>
                <a:sym typeface="Montserrat Medium"/>
              </a:rPr>
              <a:t>QUESTIONS?</a:t>
            </a:r>
            <a:endParaRPr/>
          </a:p>
        </p:txBody>
      </p:sp>
      <p:cxnSp>
        <p:nvCxnSpPr>
          <p:cNvPr id="726" name="Google Shape;726;p45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7" name="Google Shape;727;p4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4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9" name="Google Shape;72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4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F007A7-BC87-7FCA-F5CF-7720CB978C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148" name="Google Shape;148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152" name="Google Shape;152;p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5</a:t>
            </a:r>
            <a:endParaRPr dirty="0"/>
          </a:p>
        </p:txBody>
      </p:sp>
      <p:graphicFrame>
        <p:nvGraphicFramePr>
          <p:cNvPr id="153" name="Google Shape;153;p6"/>
          <p:cNvGraphicFramePr/>
          <p:nvPr>
            <p:extLst>
              <p:ext uri="{D42A27DB-BD31-4B8C-83A1-F6EECF244321}">
                <p14:modId xmlns:p14="http://schemas.microsoft.com/office/powerpoint/2010/main" val="344862793"/>
              </p:ext>
            </p:extLst>
          </p:nvPr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54" name="Google Shape;154;p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A18FBE-2475-D2E4-8EDC-D00B886E54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60" name="Google Shape;160;p7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165" name="Google Shape;165;p7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6</a:t>
            </a:r>
            <a:endParaRPr dirty="0"/>
          </a:p>
        </p:txBody>
      </p:sp>
      <p:graphicFrame>
        <p:nvGraphicFramePr>
          <p:cNvPr id="166" name="Google Shape;166;p7"/>
          <p:cNvGraphicFramePr/>
          <p:nvPr>
            <p:extLst>
              <p:ext uri="{D42A27DB-BD31-4B8C-83A1-F6EECF244321}">
                <p14:modId xmlns:p14="http://schemas.microsoft.com/office/powerpoint/2010/main" val="2103604165"/>
              </p:ext>
            </p:extLst>
          </p:nvPr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67" name="Google Shape;167;p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350252-37EC-F217-3789-720587BF9A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73" name="Google Shape;173;p8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174" name="Google Shape;174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178" name="Google Shape;178;p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7</a:t>
            </a:r>
            <a:endParaRPr dirty="0"/>
          </a:p>
        </p:txBody>
      </p:sp>
      <p:graphicFrame>
        <p:nvGraphicFramePr>
          <p:cNvPr id="179" name="Google Shape;179;p8"/>
          <p:cNvGraphicFramePr/>
          <p:nvPr>
            <p:extLst>
              <p:ext uri="{D42A27DB-BD31-4B8C-83A1-F6EECF244321}">
                <p14:modId xmlns:p14="http://schemas.microsoft.com/office/powerpoint/2010/main" val="1081658141"/>
              </p:ext>
            </p:extLst>
          </p:nvPr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80" name="Google Shape;180;p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8AF20F-9BB1-5B89-F0F3-9F8A50AB3C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86" name="Google Shape;186;p9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187" name="Google Shape;187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9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191" name="Google Shape;191;p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8</a:t>
            </a:r>
            <a:endParaRPr dirty="0"/>
          </a:p>
        </p:txBody>
      </p:sp>
      <p:graphicFrame>
        <p:nvGraphicFramePr>
          <p:cNvPr id="192" name="Google Shape;192;p9"/>
          <p:cNvGraphicFramePr/>
          <p:nvPr>
            <p:extLst>
              <p:ext uri="{D42A27DB-BD31-4B8C-83A1-F6EECF244321}">
                <p14:modId xmlns:p14="http://schemas.microsoft.com/office/powerpoint/2010/main" val="3255114775"/>
              </p:ext>
            </p:extLst>
          </p:nvPr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chemeClr val="bg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93" name="Google Shape;193;p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F36665-DF6C-A4AD-980C-5D6A385695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3033</Words>
  <Application>Microsoft Macintosh PowerPoint</Application>
  <PresentationFormat>Widescreen</PresentationFormat>
  <Paragraphs>1117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Calibri</vt:lpstr>
      <vt:lpstr>Cambria Math</vt:lpstr>
      <vt:lpstr>Montserrat Medium</vt:lpstr>
      <vt:lpstr>Proxima Nova</vt:lpstr>
      <vt:lpstr>Arial</vt:lpstr>
      <vt:lpstr>Office Theme</vt:lpstr>
      <vt:lpstr>INTRODUCTION TO DIGITAL LOGIC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PROBLEM STATEMENT</vt:lpstr>
      <vt:lpstr>PROBLEM STATEMENT</vt:lpstr>
      <vt:lpstr>PROCEDURE</vt:lpstr>
      <vt:lpstr>PROCEDURE</vt:lpstr>
      <vt:lpstr>PROCEDURE</vt:lpstr>
      <vt:lpstr>IDBE IMPLEMENTATION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DIGITAL LOGIC</dc:title>
  <dc:creator>Amanda Zhou</dc:creator>
  <cp:lastModifiedBy>General Engineering</cp:lastModifiedBy>
  <cp:revision>13</cp:revision>
  <dcterms:created xsi:type="dcterms:W3CDTF">2019-06-25T23:10:16Z</dcterms:created>
  <dcterms:modified xsi:type="dcterms:W3CDTF">2023-10-02T03:06:28Z</dcterms:modified>
</cp:coreProperties>
</file>