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9" r:id="rId5"/>
    <p:sldId id="27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2" r:id="rId15"/>
    <p:sldId id="306" r:id="rId16"/>
    <p:sldId id="307" r:id="rId17"/>
    <p:sldId id="308" r:id="rId18"/>
    <p:sldId id="309" r:id="rId19"/>
    <p:sldId id="310" r:id="rId20"/>
    <p:sldId id="311" r:id="rId21"/>
    <p:sldId id="317" r:id="rId22"/>
    <p:sldId id="324" r:id="rId23"/>
    <p:sldId id="325" r:id="rId24"/>
    <p:sldId id="326" r:id="rId25"/>
    <p:sldId id="327" r:id="rId26"/>
    <p:sldId id="323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16" r:id="rId42"/>
    <p:sldId id="294" r:id="rId43"/>
    <p:sldId id="313" r:id="rId44"/>
    <p:sldId id="314" r:id="rId45"/>
    <p:sldId id="277" r:id="rId46"/>
    <p:sldId id="312" r:id="rId47"/>
    <p:sldId id="315" r:id="rId48"/>
    <p:sldId id="259" r:id="rId49"/>
    <p:sldId id="266" r:id="rId50"/>
    <p:sldId id="267" r:id="rId51"/>
    <p:sldId id="268" r:id="rId52"/>
  </p:sldIdLst>
  <p:sldSz cx="12192000" cy="6858000"/>
  <p:notesSz cx="6858000" cy="9144000"/>
  <p:embeddedFontLst>
    <p:embeddedFont>
      <p:font typeface="Cambria Math" panose="02040503050406030204" pitchFamily="18" charset="0"/>
      <p:regular r:id="rId54"/>
    </p:embeddedFont>
    <p:embeddedFont>
      <p:font typeface="Montserrat" pitchFamily="2" charset="77"/>
      <p:regular r:id="rId55"/>
      <p:bold r:id="rId56"/>
      <p:italic r:id="rId57"/>
      <p:boldItalic r:id="rId58"/>
    </p:embeddedFont>
    <p:embeddedFont>
      <p:font typeface="Montserrat Black" pitchFamily="2" charset="77"/>
      <p:bold r:id="rId59"/>
      <p:italic r:id="rId60"/>
      <p:boldItalic r:id="rId61"/>
    </p:embeddedFont>
    <p:embeddedFont>
      <p:font typeface="Proxima Nova" panose="02000506030000020004" pitchFamily="2" charset="0"/>
      <p:regular r:id="rId62"/>
      <p:bold r:id="rId63"/>
      <p:italic r:id="rId64"/>
      <p:boldItalic r:id="rId65"/>
    </p:embeddedFont>
    <p:embeddedFont>
      <p:font typeface="Quattrocento Sans" panose="020B0502050000020003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68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720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59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8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99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5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5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55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64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28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09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71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79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785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7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06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844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35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558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784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72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29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72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259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3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95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957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707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440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919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14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657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458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767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2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27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16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2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 TO DIGITAL LOGIC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5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538052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3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621737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31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4654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89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498122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56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4374969" y="1848796"/>
            <a:ext cx="3442061" cy="1441407"/>
            <a:chOff x="4261145" y="2579344"/>
            <a:chExt cx="3442061" cy="2981672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29816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1909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Both inputs must be true for the output to be true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5280719" y="2725409"/>
              <a:ext cx="156495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AND gate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443196" y="1928816"/>
            <a:ext cx="3442061" cy="1101034"/>
            <a:chOff x="563026" y="2579344"/>
            <a:chExt cx="3442061" cy="1101034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4"/>
              <a:ext cx="3442061" cy="110103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Inverts the 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971934" y="2678360"/>
              <a:ext cx="262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NOT gate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8306742" y="1848796"/>
            <a:ext cx="3442061" cy="1308210"/>
            <a:chOff x="8099597" y="2579345"/>
            <a:chExt cx="3442061" cy="130821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0821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If either input is true, the output will be true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610274" y="2661050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OR gate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774548E3-E7EB-E374-4B36-353AAD2A2E2A}"/>
              </a:ext>
            </a:extLst>
          </p:cNvPr>
          <p:cNvSpPr txBox="1">
            <a:spLocks/>
          </p:cNvSpPr>
          <p:nvPr/>
        </p:nvSpPr>
        <p:spPr>
          <a:xfrm>
            <a:off x="509948" y="321214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Logic Gates</a:t>
            </a:r>
          </a:p>
        </p:txBody>
      </p:sp>
      <p:sp>
        <p:nvSpPr>
          <p:cNvPr id="8" name="Google Shape;255;p14">
            <a:extLst>
              <a:ext uri="{FF2B5EF4-FFF2-40B4-BE49-F238E27FC236}">
                <a16:creationId xmlns:a16="http://schemas.microsoft.com/office/drawing/2014/main" id="{13609C47-C107-E06F-7CF6-153668D733A3}"/>
              </a:ext>
            </a:extLst>
          </p:cNvPr>
          <p:cNvSpPr/>
          <p:nvPr/>
        </p:nvSpPr>
        <p:spPr>
          <a:xfrm>
            <a:off x="3417531" y="3467175"/>
            <a:ext cx="56216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2: Logic Gates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oogle Shape;257;p14">
                <a:extLst>
                  <a:ext uri="{FF2B5EF4-FFF2-40B4-BE49-F238E27FC236}">
                    <a16:creationId xmlns:a16="http://schemas.microsoft.com/office/drawing/2014/main" id="{872F8657-557E-86CF-116E-C9F16BF27E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7433174"/>
                  </p:ext>
                </p:extLst>
              </p:nvPr>
            </p:nvGraphicFramePr>
            <p:xfrm>
              <a:off x="3417531" y="3816664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oogle Shape;257;p14">
                <a:extLst>
                  <a:ext uri="{FF2B5EF4-FFF2-40B4-BE49-F238E27FC236}">
                    <a16:creationId xmlns:a16="http://schemas.microsoft.com/office/drawing/2014/main" id="{872F8657-557E-86CF-116E-C9F16BF27E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7433174"/>
                  </p:ext>
                </p:extLst>
              </p:nvPr>
            </p:nvGraphicFramePr>
            <p:xfrm>
              <a:off x="3417531" y="3816664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Google Shape;258;p14">
            <a:extLst>
              <a:ext uri="{FF2B5EF4-FFF2-40B4-BE49-F238E27FC236}">
                <a16:creationId xmlns:a16="http://schemas.microsoft.com/office/drawing/2014/main" id="{DB2CE88D-A253-CE8B-8812-F8B10A00DC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4969481" y="4250440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59;p14">
            <a:extLst>
              <a:ext uri="{FF2B5EF4-FFF2-40B4-BE49-F238E27FC236}">
                <a16:creationId xmlns:a16="http://schemas.microsoft.com/office/drawing/2014/main" id="{27F46A96-905D-5640-5332-47EA4AAF80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6414540" y="4265199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60;p14">
            <a:extLst>
              <a:ext uri="{FF2B5EF4-FFF2-40B4-BE49-F238E27FC236}">
                <a16:creationId xmlns:a16="http://schemas.microsoft.com/office/drawing/2014/main" id="{D4E99011-FA66-EDD5-0F24-0D8A888EBA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7864882" y="4274233"/>
            <a:ext cx="969818" cy="61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Montserrat" pitchFamily="2" charset="77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blipFill>
                <a:blip r:embed="rId5"/>
                <a:stretch>
                  <a:fillRect l="-6250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7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079180" y="4729830"/>
                <a:ext cx="29802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𝑊𝐷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Montserrat" pitchFamily="2" charset="77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80" y="4729830"/>
                <a:ext cx="2980225" cy="369332"/>
              </a:xfrm>
              <a:prstGeom prst="rect">
                <a:avLst/>
              </a:prstGeom>
              <a:blipFill>
                <a:blip r:embed="rId5"/>
                <a:stretch>
                  <a:fillRect l="-3830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3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7634928" y="4727955"/>
                <a:ext cx="38687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928" y="4727955"/>
                <a:ext cx="3868730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937716" y="4001527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7198337" y="4736610"/>
                <a:ext cx="47419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37" y="4736610"/>
                <a:ext cx="4741911" cy="369332"/>
              </a:xfrm>
              <a:prstGeom prst="rect">
                <a:avLst/>
              </a:prstGeom>
              <a:blipFill>
                <a:blip r:embed="rId5"/>
                <a:stretch>
                  <a:fillRect l="-267" t="-322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937716" y="4001527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5;p19">
            <a:extLst>
              <a:ext uri="{FF2B5EF4-FFF2-40B4-BE49-F238E27FC236}">
                <a16:creationId xmlns:a16="http://schemas.microsoft.com/office/drawing/2014/main" id="{11026A38-5F2E-F923-FAF9-39708D2625C0}"/>
              </a:ext>
            </a:extLst>
          </p:cNvPr>
          <p:cNvSpPr/>
          <p:nvPr/>
        </p:nvSpPr>
        <p:spPr>
          <a:xfrm>
            <a:off x="937716" y="4722566"/>
            <a:ext cx="5621656" cy="37472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BFE8AAAF-0B73-3DA2-30F4-5DBAABB39A52}"/>
              </a:ext>
            </a:extLst>
          </p:cNvPr>
          <p:cNvSpPr/>
          <p:nvPr/>
        </p:nvSpPr>
        <p:spPr>
          <a:xfrm>
            <a:off x="6135845" y="5388279"/>
            <a:ext cx="51552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Semiconductor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Scoop.it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103;p2">
            <a:extLst>
              <a:ext uri="{FF2B5EF4-FFF2-40B4-BE49-F238E27FC236}">
                <a16:creationId xmlns:a16="http://schemas.microsoft.com/office/drawing/2014/main" id="{5CEE4515-86BB-025F-CDEB-7EE8EBD9DA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6767" y="2419715"/>
            <a:ext cx="4813368" cy="2711059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633959"/>
              </p:ext>
            </p:extLst>
          </p:nvPr>
        </p:nvGraphicFramePr>
        <p:xfrm>
          <a:off x="518531" y="1781926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518531" y="3249342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517651" y="3636176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517651" y="4023010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5;p19">
            <a:extLst>
              <a:ext uri="{FF2B5EF4-FFF2-40B4-BE49-F238E27FC236}">
                <a16:creationId xmlns:a16="http://schemas.microsoft.com/office/drawing/2014/main" id="{11026A38-5F2E-F923-FAF9-39708D2625C0}"/>
              </a:ext>
            </a:extLst>
          </p:cNvPr>
          <p:cNvSpPr/>
          <p:nvPr/>
        </p:nvSpPr>
        <p:spPr>
          <a:xfrm>
            <a:off x="517651" y="4744049"/>
            <a:ext cx="5621656" cy="37472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53;p20">
            <a:extLst>
              <a:ext uri="{FF2B5EF4-FFF2-40B4-BE49-F238E27FC236}">
                <a16:creationId xmlns:a16="http://schemas.microsoft.com/office/drawing/2014/main" id="{2E48A378-297C-4F21-F631-AA0292B75104}"/>
              </a:ext>
            </a:extLst>
          </p:cNvPr>
          <p:cNvSpPr/>
          <p:nvPr/>
        </p:nvSpPr>
        <p:spPr>
          <a:xfrm>
            <a:off x="517651" y="5132219"/>
            <a:ext cx="5621656" cy="355842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n>
                <a:solidFill>
                  <a:srgbClr val="7030A0"/>
                </a:solidFill>
              </a:ln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8AFCF6-9E7D-8424-4F78-933A4B9045DE}"/>
                  </a:ext>
                </a:extLst>
              </p:cNvPr>
              <p:cNvSpPr txBox="1"/>
              <p:nvPr/>
            </p:nvSpPr>
            <p:spPr>
              <a:xfrm>
                <a:off x="6454584" y="4762887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8AFCF6-9E7D-8424-4F78-933A4B90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84" y="4762887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6" t="-6452" r="-180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17" name="Google Shape;366;p21">
            <a:extLst>
              <a:ext uri="{FF2B5EF4-FFF2-40B4-BE49-F238E27FC236}">
                <a16:creationId xmlns:a16="http://schemas.microsoft.com/office/drawing/2014/main" id="{04579690-55ED-460D-6BC0-182C4E00F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160893"/>
              </p:ext>
            </p:extLst>
          </p:nvPr>
        </p:nvGraphicFramePr>
        <p:xfrm>
          <a:off x="6351333" y="3334546"/>
          <a:ext cx="4325815" cy="16815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3" y="3167612"/>
            <a:ext cx="1544930" cy="470459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8952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8952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6989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6989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3067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3067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019840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019840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48077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48077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3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021552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021552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199586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199586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568997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568997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853893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943351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943351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5" y="3167610"/>
            <a:ext cx="1544930" cy="470463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02789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02789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6" y="3167609"/>
            <a:ext cx="1544930" cy="470465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7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708421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708421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7" y="3167608"/>
            <a:ext cx="1544930" cy="470467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6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12331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12331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8" y="3167607"/>
            <a:ext cx="1544930" cy="470469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57940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57940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9" y="3167606"/>
            <a:ext cx="1544930" cy="47047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6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3908937"/>
                  </p:ext>
                </p:extLst>
              </p:nvPr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3908937"/>
                  </p:ext>
                </p:extLst>
              </p:nvPr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17;p31">
            <a:extLst>
              <a:ext uri="{FF2B5EF4-FFF2-40B4-BE49-F238E27FC236}">
                <a16:creationId xmlns:a16="http://schemas.microsoft.com/office/drawing/2014/main" id="{92C0F1BE-3695-6ABB-551F-E71EF013FA49}"/>
              </a:ext>
            </a:extLst>
          </p:cNvPr>
          <p:cNvSpPr/>
          <p:nvPr/>
        </p:nvSpPr>
        <p:spPr>
          <a:xfrm>
            <a:off x="8080320" y="2978430"/>
            <a:ext cx="1711862" cy="1109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98551" t="-6818" r="-29855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01471" t="-6818" r="-20294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97101" t="-6818" r="-100000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402941" t="-6818" r="-1471" b="-2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t="-104444" r="-404412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t="-209091" r="-40441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17;p31">
            <a:extLst>
              <a:ext uri="{FF2B5EF4-FFF2-40B4-BE49-F238E27FC236}">
                <a16:creationId xmlns:a16="http://schemas.microsoft.com/office/drawing/2014/main" id="{92C0F1BE-3695-6ABB-551F-E71EF013FA49}"/>
              </a:ext>
            </a:extLst>
          </p:cNvPr>
          <p:cNvSpPr/>
          <p:nvPr/>
        </p:nvSpPr>
        <p:spPr>
          <a:xfrm>
            <a:off x="8080320" y="2978430"/>
            <a:ext cx="1711862" cy="1109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34;p32">
            <a:extLst>
              <a:ext uri="{FF2B5EF4-FFF2-40B4-BE49-F238E27FC236}">
                <a16:creationId xmlns:a16="http://schemas.microsoft.com/office/drawing/2014/main" id="{107054DD-E0D2-EC4F-DBDC-14FCEFE1D6D3}"/>
              </a:ext>
            </a:extLst>
          </p:cNvPr>
          <p:cNvSpPr/>
          <p:nvPr/>
        </p:nvSpPr>
        <p:spPr>
          <a:xfrm>
            <a:off x="8936251" y="2978430"/>
            <a:ext cx="1711862" cy="55184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5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4">
            <a:extLst>
              <a:ext uri="{FF2B5EF4-FFF2-40B4-BE49-F238E27FC236}">
                <a16:creationId xmlns:a16="http://schemas.microsoft.com/office/drawing/2014/main" id="{7F5980CE-3259-5C45-7CE9-D3DE83CE8F63}"/>
              </a:ext>
            </a:extLst>
          </p:cNvPr>
          <p:cNvSpPr txBox="1">
            <a:spLocks/>
          </p:cNvSpPr>
          <p:nvPr/>
        </p:nvSpPr>
        <p:spPr>
          <a:xfrm>
            <a:off x="1126603" y="827741"/>
            <a:ext cx="10251709" cy="19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Combinational Logic Circuit –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graphical representation of the simplified Boolean equation</a:t>
            </a: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40" name="Google Shape;548;p33">
            <a:extLst>
              <a:ext uri="{FF2B5EF4-FFF2-40B4-BE49-F238E27FC236}">
                <a16:creationId xmlns:a16="http://schemas.microsoft.com/office/drawing/2014/main" id="{6D2BF32B-4BC8-7380-6BA9-B9102841EFC1}"/>
              </a:ext>
            </a:extLst>
          </p:cNvPr>
          <p:cNvGrpSpPr/>
          <p:nvPr/>
        </p:nvGrpSpPr>
        <p:grpSpPr>
          <a:xfrm>
            <a:off x="1313416" y="2382819"/>
            <a:ext cx="9470915" cy="3596401"/>
            <a:chOff x="1505857" y="2627001"/>
            <a:chExt cx="9470915" cy="3594719"/>
          </a:xfrm>
        </p:grpSpPr>
        <p:grpSp>
          <p:nvGrpSpPr>
            <p:cNvPr id="41" name="Google Shape;549;p33">
              <a:extLst>
                <a:ext uri="{FF2B5EF4-FFF2-40B4-BE49-F238E27FC236}">
                  <a16:creationId xmlns:a16="http://schemas.microsoft.com/office/drawing/2014/main" id="{A5596746-E68C-8779-CF74-5068494A3AB4}"/>
                </a:ext>
              </a:extLst>
            </p:cNvPr>
            <p:cNvGrpSpPr/>
            <p:nvPr/>
          </p:nvGrpSpPr>
          <p:grpSpPr>
            <a:xfrm>
              <a:off x="1505857" y="2627001"/>
              <a:ext cx="9470915" cy="3594719"/>
              <a:chOff x="1557975" y="2660105"/>
              <a:chExt cx="9470915" cy="3594719"/>
            </a:xfrm>
          </p:grpSpPr>
          <p:cxnSp>
            <p:nvCxnSpPr>
              <p:cNvPr id="45" name="Google Shape;550;p33">
                <a:extLst>
                  <a:ext uri="{FF2B5EF4-FFF2-40B4-BE49-F238E27FC236}">
                    <a16:creationId xmlns:a16="http://schemas.microsoft.com/office/drawing/2014/main" id="{F374D721-E18E-AE9E-A3C3-31101FEBDF9A}"/>
                  </a:ext>
                </a:extLst>
              </p:cNvPr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551;p33">
                <a:extLst>
                  <a:ext uri="{FF2B5EF4-FFF2-40B4-BE49-F238E27FC236}">
                    <a16:creationId xmlns:a16="http://schemas.microsoft.com/office/drawing/2014/main" id="{DD01264B-9B19-754A-790E-12C691D88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5358" y="4109664"/>
                <a:ext cx="2309537" cy="25409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7" name="Google Shape;552;p33">
                <a:extLst>
                  <a:ext uri="{FF2B5EF4-FFF2-40B4-BE49-F238E27FC236}">
                    <a16:creationId xmlns:a16="http://schemas.microsoft.com/office/drawing/2014/main" id="{1D3069B3-6F44-864C-B6BE-7020368ADA00}"/>
                  </a:ext>
                </a:extLst>
              </p:cNvPr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30" name="Google Shape;553;p33">
                  <a:extLst>
                    <a:ext uri="{FF2B5EF4-FFF2-40B4-BE49-F238E27FC236}">
                      <a16:creationId xmlns:a16="http://schemas.microsoft.com/office/drawing/2014/main" id="{EDE3FAF8-159A-0DE8-BFB5-EE3A1A3FA289}"/>
                    </a:ext>
                  </a:extLst>
                </p:cNvPr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554;p33">
                  <a:extLst>
                    <a:ext uri="{FF2B5EF4-FFF2-40B4-BE49-F238E27FC236}">
                      <a16:creationId xmlns:a16="http://schemas.microsoft.com/office/drawing/2014/main" id="{63CF0328-C757-DC57-E6E7-9C7A6D8D2F88}"/>
                    </a:ext>
                  </a:extLst>
                </p:cNvPr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" name="Google Shape;555;p33">
                <a:extLst>
                  <a:ext uri="{FF2B5EF4-FFF2-40B4-BE49-F238E27FC236}">
                    <a16:creationId xmlns:a16="http://schemas.microsoft.com/office/drawing/2014/main" id="{6C81BF69-EECD-C423-E58F-C2B78EC390DF}"/>
                  </a:ext>
                </a:extLst>
              </p:cNvPr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" name="Google Shape;556;p33">
                <a:extLst>
                  <a:ext uri="{FF2B5EF4-FFF2-40B4-BE49-F238E27FC236}">
                    <a16:creationId xmlns:a16="http://schemas.microsoft.com/office/drawing/2014/main" id="{2D45D645-2216-BF50-2E8E-B0E165A04C2B}"/>
                  </a:ext>
                </a:extLst>
              </p:cNvPr>
              <p:cNvGrpSpPr/>
              <p:nvPr/>
            </p:nvGrpSpPr>
            <p:grpSpPr>
              <a:xfrm>
                <a:off x="4719169" y="4574634"/>
                <a:ext cx="1008459" cy="171450"/>
                <a:chOff x="2016" y="2688"/>
                <a:chExt cx="847" cy="144"/>
              </a:xfrm>
            </p:grpSpPr>
            <p:cxnSp>
              <p:nvCxnSpPr>
                <p:cNvPr id="63" name="Google Shape;557;p33">
                  <a:extLst>
                    <a:ext uri="{FF2B5EF4-FFF2-40B4-BE49-F238E27FC236}">
                      <a16:creationId xmlns:a16="http://schemas.microsoft.com/office/drawing/2014/main" id="{DF8A3C6A-BA60-AC7F-69B7-DA90EEB398E8}"/>
                    </a:ext>
                  </a:extLst>
                </p:cNvPr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558;p33">
                  <a:extLst>
                    <a:ext uri="{FF2B5EF4-FFF2-40B4-BE49-F238E27FC236}">
                      <a16:creationId xmlns:a16="http://schemas.microsoft.com/office/drawing/2014/main" id="{A69BA745-C200-AC3F-282F-49C4E1450F35}"/>
                    </a:ext>
                  </a:extLst>
                </p:cNvPr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559;p33">
                  <a:extLst>
                    <a:ext uri="{FF2B5EF4-FFF2-40B4-BE49-F238E27FC236}">
                      <a16:creationId xmlns:a16="http://schemas.microsoft.com/office/drawing/2014/main" id="{7B9B453D-192A-8CFF-1E29-EEEF2F55F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4" y="2762"/>
                  <a:ext cx="319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0" name="Google Shape;560;p33">
                <a:extLst>
                  <a:ext uri="{FF2B5EF4-FFF2-40B4-BE49-F238E27FC236}">
                    <a16:creationId xmlns:a16="http://schemas.microsoft.com/office/drawing/2014/main" id="{ECED417B-6A9F-5BA7-AA9F-5B8AE06ECA72}"/>
                  </a:ext>
                </a:extLst>
              </p:cNvPr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60" name="Google Shape;561;p33">
                  <a:extLst>
                    <a:ext uri="{FF2B5EF4-FFF2-40B4-BE49-F238E27FC236}">
                      <a16:creationId xmlns:a16="http://schemas.microsoft.com/office/drawing/2014/main" id="{E4BC9A19-E739-AA42-58A9-8957D06C2DF4}"/>
                    </a:ext>
                  </a:extLst>
                </p:cNvPr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" name="Google Shape;562;p33">
                  <a:extLst>
                    <a:ext uri="{FF2B5EF4-FFF2-40B4-BE49-F238E27FC236}">
                      <a16:creationId xmlns:a16="http://schemas.microsoft.com/office/drawing/2014/main" id="{AD78FFE1-0DD3-0AF8-8B7E-0EEE473E4D73}"/>
                    </a:ext>
                  </a:extLst>
                </p:cNvPr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Google Shape;563;p33">
                  <a:extLst>
                    <a:ext uri="{FF2B5EF4-FFF2-40B4-BE49-F238E27FC236}">
                      <a16:creationId xmlns:a16="http://schemas.microsoft.com/office/drawing/2014/main" id="{ABDF3EA8-5ED6-8D08-9186-1DD08D2429CD}"/>
                    </a:ext>
                  </a:extLst>
                </p:cNvPr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1" name="Google Shape;564;p33">
                <a:extLst>
                  <a:ext uri="{FF2B5EF4-FFF2-40B4-BE49-F238E27FC236}">
                    <a16:creationId xmlns:a16="http://schemas.microsoft.com/office/drawing/2014/main" id="{2A1FC645-B34F-BED5-C608-91EC79B7DFAD}"/>
                  </a:ext>
                </a:extLst>
              </p:cNvPr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2" name="Google Shape;565;p33">
                <a:extLst>
                  <a:ext uri="{FF2B5EF4-FFF2-40B4-BE49-F238E27FC236}">
                    <a16:creationId xmlns:a16="http://schemas.microsoft.com/office/drawing/2014/main" id="{9AF989F5-0BB8-DA10-566C-ADAC6353FEC3}"/>
                  </a:ext>
                </a:extLst>
              </p:cNvPr>
              <p:cNvCxnSpPr>
                <a:cxnSpLocks/>
                <a:stCxn id="130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66;p33">
                <a:extLst>
                  <a:ext uri="{FF2B5EF4-FFF2-40B4-BE49-F238E27FC236}">
                    <a16:creationId xmlns:a16="http://schemas.microsoft.com/office/drawing/2014/main" id="{62E7B493-E847-984B-C729-3F5E9C25F04E}"/>
                  </a:ext>
                </a:extLst>
              </p:cNvPr>
              <p:cNvCxnSpPr>
                <a:cxnSpLocks/>
                <a:endCxn id="133" idx="6"/>
              </p:cNvCxnSpPr>
              <p:nvPr/>
            </p:nvCxnSpPr>
            <p:spPr>
              <a:xfrm flipH="1">
                <a:off x="3847574" y="5199757"/>
                <a:ext cx="915058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567;p33">
                <a:extLst>
                  <a:ext uri="{FF2B5EF4-FFF2-40B4-BE49-F238E27FC236}">
                    <a16:creationId xmlns:a16="http://schemas.microsoft.com/office/drawing/2014/main" id="{2AC17DE8-B1B8-3F11-0ACD-797BE4DA5E9D}"/>
                  </a:ext>
                </a:extLst>
              </p:cNvPr>
              <p:cNvSpPr/>
              <p:nvPr/>
            </p:nvSpPr>
            <p:spPr>
              <a:xfrm>
                <a:off x="1557975" y="2660105"/>
                <a:ext cx="1023037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dirty="0">
                  <a:solidFill>
                    <a:srgbClr val="B7ABE2"/>
                  </a:solidFill>
                </a:endParaRPr>
              </a:p>
            </p:txBody>
          </p:sp>
          <p:sp>
            <p:nvSpPr>
              <p:cNvPr id="55" name="Google Shape;568;p33">
                <a:extLst>
                  <a:ext uri="{FF2B5EF4-FFF2-40B4-BE49-F238E27FC236}">
                    <a16:creationId xmlns:a16="http://schemas.microsoft.com/office/drawing/2014/main" id="{820D3C07-55E7-86C8-80F7-D4EDFA727344}"/>
                  </a:ext>
                </a:extLst>
              </p:cNvPr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6" name="Google Shape;569;p33">
                <a:extLst>
                  <a:ext uri="{FF2B5EF4-FFF2-40B4-BE49-F238E27FC236}">
                    <a16:creationId xmlns:a16="http://schemas.microsoft.com/office/drawing/2014/main" id="{A0AEA0A8-7806-0AA0-E86F-8F36AF66FD8D}"/>
                  </a:ext>
                </a:extLst>
              </p:cNvPr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7" name="Google Shape;570;p33">
                <a:extLst>
                  <a:ext uri="{FF2B5EF4-FFF2-40B4-BE49-F238E27FC236}">
                    <a16:creationId xmlns:a16="http://schemas.microsoft.com/office/drawing/2014/main" id="{E683D50F-383D-41AF-8788-2E5343EAFF6E}"/>
                  </a:ext>
                </a:extLst>
              </p:cNvPr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8" name="Google Shape;571;p33">
                <a:extLst>
                  <a:ext uri="{FF2B5EF4-FFF2-40B4-BE49-F238E27FC236}">
                    <a16:creationId xmlns:a16="http://schemas.microsoft.com/office/drawing/2014/main" id="{D66BED3E-EB2F-A2C8-3D97-CBA06FCC4629}"/>
                  </a:ext>
                </a:extLst>
              </p:cNvPr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9" name="Google Shape;572;p33">
                <a:extLst>
                  <a:ext uri="{FF2B5EF4-FFF2-40B4-BE49-F238E27FC236}">
                    <a16:creationId xmlns:a16="http://schemas.microsoft.com/office/drawing/2014/main" id="{E5FF2967-1596-7745-D75D-82E38FAD0CEC}"/>
                  </a:ext>
                </a:extLst>
              </p:cNvPr>
              <p:cNvSpPr txBox="1"/>
              <p:nvPr/>
            </p:nvSpPr>
            <p:spPr>
              <a:xfrm>
                <a:off x="3160663" y="4634753"/>
                <a:ext cx="700177" cy="338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Montserrat" pitchFamily="2" charset="77"/>
                    <a:ea typeface="Proxima Nova"/>
                    <a:cs typeface="Proxima Nova"/>
                    <a:sym typeface="Proxima Nova"/>
                  </a:rPr>
                  <a:t>NOT</a:t>
                </a:r>
                <a:endParaRPr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p:grpSp>
        <p:sp>
          <p:nvSpPr>
            <p:cNvPr id="42" name="Google Shape;573;p33">
              <a:extLst>
                <a:ext uri="{FF2B5EF4-FFF2-40B4-BE49-F238E27FC236}">
                  <a16:creationId xmlns:a16="http://schemas.microsoft.com/office/drawing/2014/main" id="{00AAB969-1373-C9D3-4319-BA1B856B8336}"/>
                </a:ext>
              </a:extLst>
            </p:cNvPr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7ABE2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>
                <a:solidFill>
                  <a:srgbClr val="B7ABE2"/>
                </a:solidFill>
              </a:endParaRPr>
            </a:p>
          </p:txBody>
        </p:sp>
        <p:sp>
          <p:nvSpPr>
            <p:cNvPr id="43" name="Google Shape;574;p33">
              <a:extLst>
                <a:ext uri="{FF2B5EF4-FFF2-40B4-BE49-F238E27FC236}">
                  <a16:creationId xmlns:a16="http://schemas.microsoft.com/office/drawing/2014/main" id="{AE0FA7C0-9C0D-5195-9998-27965CCC5219}"/>
                </a:ext>
              </a:extLst>
            </p:cNvPr>
            <p:cNvSpPr txBox="1"/>
            <p:nvPr/>
          </p:nvSpPr>
          <p:spPr>
            <a:xfrm>
              <a:off x="4715017" y="4017317"/>
              <a:ext cx="700177" cy="338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AND</a:t>
              </a:r>
              <a:endParaRPr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44" name="Google Shape;575;p33">
              <a:extLst>
                <a:ext uri="{FF2B5EF4-FFF2-40B4-BE49-F238E27FC236}">
                  <a16:creationId xmlns:a16="http://schemas.microsoft.com/office/drawing/2014/main" id="{8CD21C7F-8F40-2F5D-22AA-EE8BF4DEEB0D}"/>
                </a:ext>
              </a:extLst>
            </p:cNvPr>
            <p:cNvSpPr txBox="1"/>
            <p:nvPr/>
          </p:nvSpPr>
          <p:spPr>
            <a:xfrm>
              <a:off x="5761474" y="3314386"/>
              <a:ext cx="7001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OR</a:t>
              </a:r>
              <a:endParaRPr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134" name="Google Shape;576;p33">
            <a:extLst>
              <a:ext uri="{FF2B5EF4-FFF2-40B4-BE49-F238E27FC236}">
                <a16:creationId xmlns:a16="http://schemas.microsoft.com/office/drawing/2014/main" id="{217B28D3-0DBA-B2F4-C031-B7CEF746B092}"/>
              </a:ext>
            </a:extLst>
          </p:cNvPr>
          <p:cNvSpPr/>
          <p:nvPr/>
        </p:nvSpPr>
        <p:spPr>
          <a:xfrm>
            <a:off x="1396814" y="5851416"/>
            <a:ext cx="91616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Combinational Logic Circuit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35" name="Google Shape;566;p33">
            <a:extLst>
              <a:ext uri="{FF2B5EF4-FFF2-40B4-BE49-F238E27FC236}">
                <a16:creationId xmlns:a16="http://schemas.microsoft.com/office/drawing/2014/main" id="{0EC2533A-7D14-D7AE-2B1C-B010A52177EE}"/>
              </a:ext>
            </a:extLst>
          </p:cNvPr>
          <p:cNvCxnSpPr>
            <a:cxnSpLocks/>
          </p:cNvCxnSpPr>
          <p:nvPr/>
        </p:nvCxnSpPr>
        <p:spPr>
          <a:xfrm>
            <a:off x="4518073" y="4442446"/>
            <a:ext cx="0" cy="495653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566;p33">
            <a:extLst>
              <a:ext uri="{FF2B5EF4-FFF2-40B4-BE49-F238E27FC236}">
                <a16:creationId xmlns:a16="http://schemas.microsoft.com/office/drawing/2014/main" id="{DC3A7854-B0FB-AFBD-CB43-664CCCCBF9D3}"/>
              </a:ext>
            </a:extLst>
          </p:cNvPr>
          <p:cNvCxnSpPr>
            <a:cxnSpLocks/>
          </p:cNvCxnSpPr>
          <p:nvPr/>
        </p:nvCxnSpPr>
        <p:spPr>
          <a:xfrm>
            <a:off x="4518073" y="3809230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566;p33">
            <a:extLst>
              <a:ext uri="{FF2B5EF4-FFF2-40B4-BE49-F238E27FC236}">
                <a16:creationId xmlns:a16="http://schemas.microsoft.com/office/drawing/2014/main" id="{FCDF52F9-ACA7-6A94-DD02-CA2269CA35EA}"/>
              </a:ext>
            </a:extLst>
          </p:cNvPr>
          <p:cNvCxnSpPr>
            <a:cxnSpLocks/>
          </p:cNvCxnSpPr>
          <p:nvPr/>
        </p:nvCxnSpPr>
        <p:spPr>
          <a:xfrm>
            <a:off x="5483069" y="3876354"/>
            <a:ext cx="0" cy="545301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566;p33">
            <a:extLst>
              <a:ext uri="{FF2B5EF4-FFF2-40B4-BE49-F238E27FC236}">
                <a16:creationId xmlns:a16="http://schemas.microsoft.com/office/drawing/2014/main" id="{A20EAD2E-E6EE-85C4-EEB1-3A2C53D8AEEB}"/>
              </a:ext>
            </a:extLst>
          </p:cNvPr>
          <p:cNvCxnSpPr>
            <a:cxnSpLocks/>
          </p:cNvCxnSpPr>
          <p:nvPr/>
        </p:nvCxnSpPr>
        <p:spPr>
          <a:xfrm>
            <a:off x="5483175" y="2808228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72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87;p34">
            <a:extLst>
              <a:ext uri="{FF2B5EF4-FFF2-40B4-BE49-F238E27FC236}">
                <a16:creationId xmlns:a16="http://schemas.microsoft.com/office/drawing/2014/main" id="{716F13E5-92B4-A6E7-287D-B24D0443F19F}"/>
              </a:ext>
            </a:extLst>
          </p:cNvPr>
          <p:cNvSpPr/>
          <p:nvPr/>
        </p:nvSpPr>
        <p:spPr>
          <a:xfrm>
            <a:off x="580827" y="2459524"/>
            <a:ext cx="567340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Minimization of Boolean functions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Reduces complexity of logic circuit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588;p34" descr="8.8 Minterm vs Maxterm Solution">
            <a:extLst>
              <a:ext uri="{FF2B5EF4-FFF2-40B4-BE49-F238E27FC236}">
                <a16:creationId xmlns:a16="http://schemas.microsoft.com/office/drawing/2014/main" id="{4DF11AB6-8803-1407-A29F-E22D90B3C9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9711" y="2105439"/>
            <a:ext cx="5094454" cy="25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89;p34">
            <a:extLst>
              <a:ext uri="{FF2B5EF4-FFF2-40B4-BE49-F238E27FC236}">
                <a16:creationId xmlns:a16="http://schemas.microsoft.com/office/drawing/2014/main" id="{CD146E4E-4307-0636-A47A-890CC2D5550A}"/>
              </a:ext>
            </a:extLst>
          </p:cNvPr>
          <p:cNvSpPr txBox="1"/>
          <p:nvPr/>
        </p:nvSpPr>
        <p:spPr>
          <a:xfrm>
            <a:off x="6639711" y="4809378"/>
            <a:ext cx="50049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Complex Logic Circuit (Left) vs. 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Simplified Logic Circuit (Right)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3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10182223" y="2355828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765C6414-E94A-BD90-1BEB-6CCACF0294CE}"/>
              </a:ext>
            </a:extLst>
          </p:cNvPr>
          <p:cNvSpPr txBox="1">
            <a:spLocks/>
          </p:cNvSpPr>
          <p:nvPr/>
        </p:nvSpPr>
        <p:spPr>
          <a:xfrm>
            <a:off x="813687" y="957349"/>
            <a:ext cx="10251709" cy="19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Digital logic </a:t>
            </a:r>
            <a:endParaRPr lang="en-US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Google Shape;126;p4" descr="https://sub.allaboutcircuits.com/images/04290.png">
            <a:extLst>
              <a:ext uri="{FF2B5EF4-FFF2-40B4-BE49-F238E27FC236}">
                <a16:creationId xmlns:a16="http://schemas.microsoft.com/office/drawing/2014/main" id="{B43F546B-63E9-AA89-CF11-262FE434C1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365" y="3098509"/>
            <a:ext cx="4947268" cy="1806167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" name="Google Shape;127;p4">
            <a:extLst>
              <a:ext uri="{FF2B5EF4-FFF2-40B4-BE49-F238E27FC236}">
                <a16:creationId xmlns:a16="http://schemas.microsoft.com/office/drawing/2014/main" id="{F0CD8175-329C-A633-5424-E2A1DF846DAC}"/>
              </a:ext>
            </a:extLst>
          </p:cNvPr>
          <p:cNvSpPr/>
          <p:nvPr/>
        </p:nvSpPr>
        <p:spPr>
          <a:xfrm>
            <a:off x="6742435" y="5110051"/>
            <a:ext cx="481337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2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Boolean Circuit Courtesy of </a:t>
            </a:r>
            <a:b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All About Circuits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1347100" y="3016785"/>
            <a:ext cx="4140861" cy="2459621"/>
            <a:chOff x="4261145" y="2579344"/>
            <a:chExt cx="3442061" cy="4294572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2945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57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Shows all the possible input combinations and their associated outputs </a:t>
              </a:r>
            </a:p>
            <a:p>
              <a:pPr algn="ctr"/>
              <a:endParaRPr lang="en-US" sz="18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(example on next slide)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Montserrat" pitchFamily="2" charset="77"/>
                </a:rPr>
                <a:t>Truth Table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393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2587990" y="1306355"/>
            <a:ext cx="7280737" cy="1420403"/>
            <a:chOff x="563026" y="2579344"/>
            <a:chExt cx="3442061" cy="1420403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4"/>
              <a:ext cx="3442061" cy="110103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Chips that consist of small assemblies of electronic components</a:t>
              </a:r>
              <a:endParaRPr lang="en-US" sz="1800" b="1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50885" y="2666400"/>
              <a:ext cx="3076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Integrated Circuits (ICs)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Google Shape;596;p35">
            <a:extLst>
              <a:ext uri="{FF2B5EF4-FFF2-40B4-BE49-F238E27FC236}">
                <a16:creationId xmlns:a16="http://schemas.microsoft.com/office/drawing/2014/main" id="{0C31FA9E-3A34-269D-7BD8-C69CF54BD49D}"/>
              </a:ext>
            </a:extLst>
          </p:cNvPr>
          <p:cNvSpPr txBox="1">
            <a:spLocks/>
          </p:cNvSpPr>
          <p:nvPr/>
        </p:nvSpPr>
        <p:spPr>
          <a:xfrm>
            <a:off x="1165181" y="2494445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Google Shape;602;p35">
            <a:extLst>
              <a:ext uri="{FF2B5EF4-FFF2-40B4-BE49-F238E27FC236}">
                <a16:creationId xmlns:a16="http://schemas.microsoft.com/office/drawing/2014/main" id="{2EAB600E-2D29-EE79-766A-2D2C21B67E34}"/>
              </a:ext>
            </a:extLst>
          </p:cNvPr>
          <p:cNvSpPr/>
          <p:nvPr/>
        </p:nvSpPr>
        <p:spPr>
          <a:xfrm>
            <a:off x="2416853" y="5677107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Diagram of NOT/AND/OR IC Chips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7" name="Google Shape;603;p35" descr="Diagram&#10;&#10;Description automatically generated">
            <a:extLst>
              <a:ext uri="{FF2B5EF4-FFF2-40B4-BE49-F238E27FC236}">
                <a16:creationId xmlns:a16="http://schemas.microsoft.com/office/drawing/2014/main" id="{98B095C2-F77C-7EC4-9211-33D49A2824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99" y="3378407"/>
            <a:ext cx="6426200" cy="22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2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14;p36">
            <a:extLst>
              <a:ext uri="{FF2B5EF4-FFF2-40B4-BE49-F238E27FC236}">
                <a16:creationId xmlns:a16="http://schemas.microsoft.com/office/drawing/2014/main" id="{63CBAC2E-8921-8B6F-00F2-0F98F86BA74F}"/>
              </a:ext>
            </a:extLst>
          </p:cNvPr>
          <p:cNvSpPr/>
          <p:nvPr/>
        </p:nvSpPr>
        <p:spPr>
          <a:xfrm>
            <a:off x="2386001" y="5640666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Diagram of the example ATM circuit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7" name="Google Shape;615;p36">
            <a:extLst>
              <a:ext uri="{FF2B5EF4-FFF2-40B4-BE49-F238E27FC236}">
                <a16:creationId xmlns:a16="http://schemas.microsoft.com/office/drawing/2014/main" id="{F2874017-C7AA-BD10-3C02-DBEB1F239CEB}"/>
              </a:ext>
            </a:extLst>
          </p:cNvPr>
          <p:cNvGrpSpPr/>
          <p:nvPr/>
        </p:nvGrpSpPr>
        <p:grpSpPr>
          <a:xfrm>
            <a:off x="2115609" y="1412256"/>
            <a:ext cx="8210944" cy="4075120"/>
            <a:chOff x="2562822" y="2229779"/>
            <a:chExt cx="6858000" cy="3652304"/>
          </a:xfrm>
        </p:grpSpPr>
        <p:pic>
          <p:nvPicPr>
            <p:cNvPr id="18" name="Google Shape;616;p36" descr="Chart&#10;&#10;Description automatically generated">
              <a:extLst>
                <a:ext uri="{FF2B5EF4-FFF2-40B4-BE49-F238E27FC236}">
                  <a16:creationId xmlns:a16="http://schemas.microsoft.com/office/drawing/2014/main" id="{461633B4-1281-4506-0A95-C970AA7B9F3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617;p36">
              <a:extLst>
                <a:ext uri="{FF2B5EF4-FFF2-40B4-BE49-F238E27FC236}">
                  <a16:creationId xmlns:a16="http://schemas.microsoft.com/office/drawing/2014/main" id="{088E4008-55F6-554D-9946-5CCA058C4B82}"/>
                </a:ext>
              </a:extLst>
            </p:cNvPr>
            <p:cNvSpPr/>
            <p:nvPr/>
          </p:nvSpPr>
          <p:spPr>
            <a:xfrm>
              <a:off x="3111441" y="5358863"/>
              <a:ext cx="624469" cy="4688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 dirty="0"/>
            </a:p>
          </p:txBody>
        </p:sp>
        <p:sp>
          <p:nvSpPr>
            <p:cNvPr id="20" name="Google Shape;618;p36">
              <a:extLst>
                <a:ext uri="{FF2B5EF4-FFF2-40B4-BE49-F238E27FC236}">
                  <a16:creationId xmlns:a16="http://schemas.microsoft.com/office/drawing/2014/main" id="{F6CD6B30-0AA3-6B0D-D908-1377720BCC47}"/>
                </a:ext>
              </a:extLst>
            </p:cNvPr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21" name="Google Shape;619;p36">
              <a:extLst>
                <a:ext uri="{FF2B5EF4-FFF2-40B4-BE49-F238E27FC236}">
                  <a16:creationId xmlns:a16="http://schemas.microsoft.com/office/drawing/2014/main" id="{D454F2F5-E01C-47AF-EF04-882504870B9B}"/>
                </a:ext>
              </a:extLst>
            </p:cNvPr>
            <p:cNvSpPr/>
            <p:nvPr/>
          </p:nvSpPr>
          <p:spPr>
            <a:xfrm>
              <a:off x="5349317" y="5358863"/>
              <a:ext cx="688025" cy="4688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 dirty="0"/>
            </a:p>
          </p:txBody>
        </p:sp>
        <p:sp>
          <p:nvSpPr>
            <p:cNvPr id="22" name="Google Shape;620;p36">
              <a:extLst>
                <a:ext uri="{FF2B5EF4-FFF2-40B4-BE49-F238E27FC236}">
                  <a16:creationId xmlns:a16="http://schemas.microsoft.com/office/drawing/2014/main" id="{25CE1528-64A8-A9D0-E9D6-320D02D607FF}"/>
                </a:ext>
              </a:extLst>
            </p:cNvPr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" name="Google Shape;621;p36">
              <a:extLst>
                <a:ext uri="{FF2B5EF4-FFF2-40B4-BE49-F238E27FC236}">
                  <a16:creationId xmlns:a16="http://schemas.microsoft.com/office/drawing/2014/main" id="{D1032285-6790-F2B9-E14A-02F1F7C6E35B}"/>
                </a:ext>
              </a:extLst>
            </p:cNvPr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" name="Google Shape;622;p36">
              <a:extLst>
                <a:ext uri="{FF2B5EF4-FFF2-40B4-BE49-F238E27FC236}">
                  <a16:creationId xmlns:a16="http://schemas.microsoft.com/office/drawing/2014/main" id="{10DC03DC-6808-1221-ABE7-030EEFCDA4CA}"/>
                </a:ext>
              </a:extLst>
            </p:cNvPr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89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035" y="1626677"/>
            <a:ext cx="8399253" cy="3917892"/>
          </a:xfrm>
        </p:spPr>
        <p:txBody>
          <a:bodyPr anchor="ctr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7432 IC (4 dual-input OR gates)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7408 IC (4 dual-input AND gates)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7404 IC (6 single-input NOT gates)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Breadboard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5V Battery Case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LED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220 </a:t>
            </a:r>
            <a:r>
              <a:rPr lang="el-GR" sz="20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Resistor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Slide Switches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Wires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634;p37">
            <a:extLst>
              <a:ext uri="{FF2B5EF4-FFF2-40B4-BE49-F238E27FC236}">
                <a16:creationId xmlns:a16="http://schemas.microsoft.com/office/drawing/2014/main" id="{4AB776F4-56CB-9BF6-5942-0322B7EDFA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5;p37">
            <a:extLst>
              <a:ext uri="{FF2B5EF4-FFF2-40B4-BE49-F238E27FC236}">
                <a16:creationId xmlns:a16="http://schemas.microsoft.com/office/drawing/2014/main" id="{194EB900-A11F-B520-5595-C35462B45C4D}"/>
              </a:ext>
            </a:extLst>
          </p:cNvPr>
          <p:cNvSpPr/>
          <p:nvPr/>
        </p:nvSpPr>
        <p:spPr>
          <a:xfrm>
            <a:off x="7272519" y="5082924"/>
            <a:ext cx="38243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Integrated circuit (IC) chips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courtesy of Wikipedia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790594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Google Shape;646;p38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77119AE2-ED3E-3214-1C45-D81A7A56C7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1679" y="1974092"/>
            <a:ext cx="4602121" cy="290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47;p38">
            <a:extLst>
              <a:ext uri="{FF2B5EF4-FFF2-40B4-BE49-F238E27FC236}">
                <a16:creationId xmlns:a16="http://schemas.microsoft.com/office/drawing/2014/main" id="{33BF86B5-4470-5436-CC1B-8FBDA45F1E1D}"/>
              </a:ext>
            </a:extLst>
          </p:cNvPr>
          <p:cNvSpPr/>
          <p:nvPr/>
        </p:nvSpPr>
        <p:spPr>
          <a:xfrm>
            <a:off x="7054760" y="5015294"/>
            <a:ext cx="42509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Farmer Georgi’s Farm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Courtesy of ThoughtCo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54;p39">
            <a:extLst>
              <a:ext uri="{FF2B5EF4-FFF2-40B4-BE49-F238E27FC236}">
                <a16:creationId xmlns:a16="http://schemas.microsoft.com/office/drawing/2014/main" id="{033876FE-D00F-0B5B-70BA-DFF13CC13F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3688" y="1626677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Farmer Georgi has two barns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38300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8399253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Boolean equation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 K-map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simplified Boolean equation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Draw a combinational logic circuit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670;p40" descr="10-7">
            <a:extLst>
              <a:ext uri="{FF2B5EF4-FFF2-40B4-BE49-F238E27FC236}">
                <a16:creationId xmlns:a16="http://schemas.microsoft.com/office/drawing/2014/main" id="{5023854D-83F7-27DA-B258-97C8E09CC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895294" y="2641135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1;p40">
            <a:extLst>
              <a:ext uri="{FF2B5EF4-FFF2-40B4-BE49-F238E27FC236}">
                <a16:creationId xmlns:a16="http://schemas.microsoft.com/office/drawing/2014/main" id="{8E2642F0-202C-CD8F-573B-7B08502E6E60}"/>
              </a:ext>
            </a:extLst>
          </p:cNvPr>
          <p:cNvSpPr/>
          <p:nvPr/>
        </p:nvSpPr>
        <p:spPr>
          <a:xfrm>
            <a:off x="8114562" y="4308451"/>
            <a:ext cx="30199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9: IC Chip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6988559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Test the IC Chips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Orient the IC chips properly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684;p41">
            <a:extLst>
              <a:ext uri="{FF2B5EF4-FFF2-40B4-BE49-F238E27FC236}">
                <a16:creationId xmlns:a16="http://schemas.microsoft.com/office/drawing/2014/main" id="{0E7C6838-A1A4-93DE-5032-E52709D27B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14" y="1960364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85;p41">
            <a:extLst>
              <a:ext uri="{FF2B5EF4-FFF2-40B4-BE49-F238E27FC236}">
                <a16:creationId xmlns:a16="http://schemas.microsoft.com/office/drawing/2014/main" id="{928BE6F0-4228-1EE6-D57B-9A0F9775AC22}"/>
              </a:ext>
            </a:extLst>
          </p:cNvPr>
          <p:cNvSpPr/>
          <p:nvPr/>
        </p:nvSpPr>
        <p:spPr>
          <a:xfrm>
            <a:off x="7575213" y="5089242"/>
            <a:ext cx="37785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10: IC chip tester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504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7" y="777046"/>
            <a:ext cx="8600791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and test the logic circuit on a breadboard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Power (+5V) and ground the IC chips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Orient the IC chips properly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</a:pP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95;p42">
            <a:extLst>
              <a:ext uri="{FF2B5EF4-FFF2-40B4-BE49-F238E27FC236}">
                <a16:creationId xmlns:a16="http://schemas.microsoft.com/office/drawing/2014/main" id="{5C2C24C2-4C33-4B65-7C06-A2D8EC7BE740}"/>
              </a:ext>
            </a:extLst>
          </p:cNvPr>
          <p:cNvSpPr/>
          <p:nvPr/>
        </p:nvSpPr>
        <p:spPr>
          <a:xfrm>
            <a:off x="2385999" y="6065435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Diagram of NOT/AND/OR IC Chips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oogle Shape;698;p42" descr="Diagram&#10;&#10;Description automatically generated">
            <a:extLst>
              <a:ext uri="{FF2B5EF4-FFF2-40B4-BE49-F238E27FC236}">
                <a16:creationId xmlns:a16="http://schemas.microsoft.com/office/drawing/2014/main" id="{0FA46554-C998-3E1C-6EFA-B1CEC46982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9745" y="3660232"/>
            <a:ext cx="6452507" cy="2318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168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790155" y="2959767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8;p20">
            <a:extLst>
              <a:ext uri="{FF2B5EF4-FFF2-40B4-BE49-F238E27FC236}">
                <a16:creationId xmlns:a16="http://schemas.microsoft.com/office/drawing/2014/main" id="{1E0D4216-7A7A-7B85-FF34-97A14EACC7D7}"/>
              </a:ext>
            </a:extLst>
          </p:cNvPr>
          <p:cNvSpPr txBox="1">
            <a:spLocks/>
          </p:cNvSpPr>
          <p:nvPr/>
        </p:nvSpPr>
        <p:spPr>
          <a:xfrm>
            <a:off x="360107" y="1470053"/>
            <a:ext cx="5735893" cy="450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Designs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Reduces noise pollution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251891" y="5560556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12: Flashing Fire Alarm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5" name="Google Shape;185;p20">
            <a:extLst>
              <a:ext uri="{FF2B5EF4-FFF2-40B4-BE49-F238E27FC236}">
                <a16:creationId xmlns:a16="http://schemas.microsoft.com/office/drawing/2014/main" id="{7040C2E6-5B7E-D16F-3C19-BA9C99E1BC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9084" y="2285999"/>
            <a:ext cx="4475121" cy="3086159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78166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lab report: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pictures of the completed logic circuit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45329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67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518531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 of the completed logic circuit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644976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81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123196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9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655587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85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66269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48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4821</Words>
  <Application>Microsoft Macintosh PowerPoint</Application>
  <PresentationFormat>Widescreen</PresentationFormat>
  <Paragraphs>1655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Proxima Nova</vt:lpstr>
      <vt:lpstr>Cambria Math</vt:lpstr>
      <vt:lpstr>Calibri</vt:lpstr>
      <vt:lpstr>Montserrat Black</vt:lpstr>
      <vt:lpstr>Montserrat</vt:lpstr>
      <vt:lpstr>Courier New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9</cp:revision>
  <dcterms:created xsi:type="dcterms:W3CDTF">2019-06-25T23:10:16Z</dcterms:created>
  <dcterms:modified xsi:type="dcterms:W3CDTF">2024-02-15T17:05:32Z</dcterms:modified>
</cp:coreProperties>
</file>