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33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30" r:id="rId30"/>
    <p:sldId id="329" r:id="rId31"/>
    <p:sldId id="328" r:id="rId3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000066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28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A8919C-E1C5-49C6-8799-B58397EB00F1}" type="slidenum">
              <a:rPr lang="en-US"/>
              <a:pPr/>
              <a:t>29</a:t>
            </a:fld>
            <a:endParaRPr 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0BFB51-DC24-4946-B5B9-ABF41E7C33E9}" type="slidenum">
              <a:rPr lang="en-US"/>
              <a:pPr/>
              <a:t>30</a:t>
            </a:fld>
            <a:endParaRPr lang="en-US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8103C-5490-477C-B391-10C0D35AB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3F125-DEBB-4EA7-A8A3-7855B936D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14696-C757-4149-A968-385FE9743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0C744-CCA9-4319-95E2-71DA62F92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8588B-6B58-4111-880F-FDBD2CFCC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F13A-7DF4-4552-8EF1-7638A3472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92843-2CCE-4A3A-9085-AC2BD3F24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DF582-4615-47C3-8874-0928D4C36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55847-650D-4A56-BDEF-DF491151B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3CD4E-56D9-4245-9822-53BFF771C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514AC-0D3A-4A60-97EC-99D1F59AD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3C115-3E65-4CC0-9B2A-1BEBA82AE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4380C-5B09-452D-8A61-FD2CFD3A8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1E96180-2018-43D2-BFA9-61F208304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Boom Construction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838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sz="4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Stress and Strain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762000" y="13716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 sz="2800">
                <a:solidFill>
                  <a:srgbClr val="000066"/>
                </a:solidFill>
                <a:latin typeface="Tahoma" pitchFamily="34" charset="0"/>
              </a:rPr>
              <a:t>Stress: measure of internal force that keeps material together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  <a:latin typeface="Tahoma" pitchFamily="34" charset="0"/>
              </a:rPr>
              <a:t>Resists form change of body</a:t>
            </a:r>
          </a:p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 sz="2800">
                <a:solidFill>
                  <a:srgbClr val="000066"/>
                </a:solidFill>
                <a:latin typeface="Tahoma" pitchFamily="34" charset="0"/>
              </a:rPr>
              <a:t>Strain: measure of deformation (elongation/compression) of material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  <a:latin typeface="Tahoma" pitchFamily="34" charset="0"/>
              </a:rPr>
              <a:t>Change from original dimension</a:t>
            </a:r>
          </a:p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 sz="2800">
                <a:solidFill>
                  <a:srgbClr val="000066"/>
                </a:solidFill>
                <a:latin typeface="Tahoma" pitchFamily="34" charset="0"/>
              </a:rPr>
              <a:t>Examples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  <a:latin typeface="Tahoma" pitchFamily="34" charset="0"/>
              </a:rPr>
              <a:t>Stretching of rope while pulling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  <a:latin typeface="Tahoma" pitchFamily="34" charset="0"/>
              </a:rPr>
              <a:t>Car tire under load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Figure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4953000"/>
            <a:ext cx="8528050" cy="1203325"/>
            <a:chOff x="0" y="3360"/>
            <a:chExt cx="5372" cy="758"/>
          </a:xfrm>
        </p:grpSpPr>
        <p:sp>
          <p:nvSpPr>
            <p:cNvPr id="1053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253" cy="73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 smtClean="0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 dirty="0" smtClean="0">
                  <a:solidFill>
                    <a:srgbClr val="000066"/>
                  </a:solidFill>
                </a:rPr>
                <a:t>L</a:t>
              </a:r>
              <a:r>
                <a:rPr lang="en-US" sz="2800" dirty="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=Change </a:t>
              </a:r>
              <a:r>
                <a:rPr lang="en-US" sz="28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in length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8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L</a:t>
              </a:r>
              <a:r>
                <a:rPr lang="en-US" sz="2800" baseline="-250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28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=Original length</a:t>
              </a:r>
            </a:p>
          </p:txBody>
        </p:sp>
        <p:sp>
          <p:nvSpPr>
            <p:cNvPr id="1054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7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F= Applied force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8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A = Cross-sectional area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3886200" y="1600200"/>
            <a:ext cx="4419600" cy="3265488"/>
            <a:chOff x="2448" y="1008"/>
            <a:chExt cx="2784" cy="2057"/>
          </a:xfrm>
        </p:grpSpPr>
        <p:graphicFrame>
          <p:nvGraphicFramePr>
            <p:cNvPr id="1026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p:oleObj spid="_x0000_s5122" name="Equation" r:id="rId3" imgW="114120" imgH="215640" progId="Equation.3">
                <p:embed/>
              </p:oleObj>
            </a:graphicData>
          </a:graphic>
        </p:graphicFrame>
        <p:sp>
          <p:nvSpPr>
            <p:cNvPr id="1034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pitchFamily="34" charset="0"/>
                  <a:cs typeface="Arial" pitchFamily="34" charset="0"/>
                </a:rPr>
                <a:t>L</a:t>
              </a:r>
              <a:r>
                <a:rPr lang="en-US" sz="1800" baseline="-25000">
                  <a:latin typeface="Arial" pitchFamily="34" charset="0"/>
                  <a:cs typeface="Arial" pitchFamily="34" charset="0"/>
                </a:rPr>
                <a:t>o</a:t>
              </a:r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1049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sz="18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sz="18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8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2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</p:spPr>
            <p:txBody>
              <a:bodyPr wrap="none" anchor="ctr"/>
              <a:lstStyle/>
              <a:p>
                <a:endParaRPr lang="en-US" sz="18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39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pitchFamily="34" charset="0"/>
                  <a:cs typeface="Arial" pitchFamily="34" charset="0"/>
                </a:rPr>
                <a:t>D L</a:t>
              </a:r>
            </a:p>
          </p:txBody>
        </p: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1046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sz="18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sz="18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sz="18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41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</p:spPr>
          <p:txBody>
            <a:bodyPr wrap="none" anchor="ctr"/>
            <a:lstStyle/>
            <a:p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dirty="0">
                  <a:latin typeface="Arial" pitchFamily="34" charset="0"/>
                  <a:cs typeface="Arial" pitchFamily="34" charset="0"/>
                </a:rPr>
                <a:t> Load F</a:t>
              </a:r>
            </a:p>
          </p:txBody>
        </p:sp>
        <p:sp>
          <p:nvSpPr>
            <p:cNvPr id="1043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800" b="1" dirty="0">
                  <a:latin typeface="Arial" pitchFamily="34" charset="0"/>
                  <a:cs typeface="Arial" pitchFamily="34" charset="0"/>
                </a:rPr>
                <a:t>Cross-sectional area of bar</a:t>
              </a:r>
            </a:p>
          </p:txBody>
        </p:sp>
        <p:sp>
          <p:nvSpPr>
            <p:cNvPr id="1044" name="Text Box 25"/>
            <p:cNvSpPr txBox="1">
              <a:spLocks noChangeArrowheads="1"/>
            </p:cNvSpPr>
            <p:nvPr/>
          </p:nvSpPr>
          <p:spPr bwMode="auto">
            <a:xfrm>
              <a:off x="3456" y="1008"/>
              <a:ext cx="1200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>
                  <a:latin typeface="Arial" pitchFamily="34" charset="0"/>
                  <a:cs typeface="Arial" pitchFamily="34" charset="0"/>
                </a:rPr>
                <a:t>Fixed Support</a:t>
              </a:r>
            </a:p>
          </p:txBody>
        </p:sp>
        <p:sp>
          <p:nvSpPr>
            <p:cNvPr id="1045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762000" y="2057400"/>
            <a:ext cx="3810000" cy="2336800"/>
            <a:chOff x="144" y="1408"/>
            <a:chExt cx="2400" cy="1472"/>
          </a:xfrm>
        </p:grpSpPr>
        <p:sp>
          <p:nvSpPr>
            <p:cNvPr id="1031" name="Text Box 28"/>
            <p:cNvSpPr txBox="1">
              <a:spLocks noChangeArrowheads="1"/>
            </p:cNvSpPr>
            <p:nvPr/>
          </p:nvSpPr>
          <p:spPr bwMode="auto">
            <a:xfrm>
              <a:off x="144" y="1408"/>
              <a:ext cx="2400" cy="147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75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Stress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s</a:t>
              </a:r>
              <a:r>
                <a:rPr lang="en-US" sz="3200">
                  <a:solidFill>
                    <a:srgbClr val="000066"/>
                  </a:solidFill>
                </a:rPr>
                <a:t>) = F</a:t>
              </a:r>
            </a:p>
            <a:p>
              <a:pPr eaLnBrk="0" hangingPunct="0">
                <a:lnSpc>
                  <a:spcPct val="75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		     A</a:t>
              </a: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Strain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e</a:t>
              </a:r>
              <a:r>
                <a:rPr lang="en-US" sz="3200">
                  <a:solidFill>
                    <a:srgbClr val="000066"/>
                  </a:solidFill>
                </a:rPr>
                <a:t>) = 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 sz="3200">
                  <a:solidFill>
                    <a:srgbClr val="000066"/>
                  </a:solidFill>
                </a:rPr>
                <a:t>L</a:t>
              </a:r>
              <a:endParaRPr lang="en-US" sz="3200" u="sng">
                <a:solidFill>
                  <a:srgbClr val="000066"/>
                </a:solidFill>
              </a:endParaRP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                     L</a:t>
              </a:r>
              <a:r>
                <a:rPr lang="en-US" sz="3200" baseline="-25000">
                  <a:solidFill>
                    <a:srgbClr val="000066"/>
                  </a:solidFill>
                </a:rPr>
                <a:t>o</a:t>
              </a:r>
            </a:p>
          </p:txBody>
        </p:sp>
        <p:sp>
          <p:nvSpPr>
            <p:cNvPr id="1032" name="Line 29"/>
            <p:cNvSpPr>
              <a:spLocks noChangeShapeType="1"/>
            </p:cNvSpPr>
            <p:nvPr/>
          </p:nvSpPr>
          <p:spPr bwMode="auto">
            <a:xfrm>
              <a:off x="1644" y="1728"/>
              <a:ext cx="24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30"/>
            <p:cNvSpPr>
              <a:spLocks noChangeShapeType="1"/>
            </p:cNvSpPr>
            <p:nvPr/>
          </p:nvSpPr>
          <p:spPr bwMode="auto">
            <a:xfrm flipV="1">
              <a:off x="1584" y="2496"/>
              <a:ext cx="38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Graph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10163" y="1828800"/>
            <a:ext cx="403383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Key points/regions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U.T.S.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(Ultimate Tensile Strength)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Fracture Stress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Elasticity Region {E}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Plasticity Region {P}</a:t>
            </a:r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304800" y="1828800"/>
            <a:ext cx="5354638" cy="4540250"/>
            <a:chOff x="192" y="1152"/>
            <a:chExt cx="3373" cy="2860"/>
          </a:xfrm>
        </p:grpSpPr>
        <p:sp>
          <p:nvSpPr>
            <p:cNvPr id="16389" name="Text Box 13"/>
            <p:cNvSpPr txBox="1">
              <a:spLocks noChangeArrowheads="1"/>
            </p:cNvSpPr>
            <p:nvPr/>
          </p:nvSpPr>
          <p:spPr bwMode="auto">
            <a:xfrm>
              <a:off x="2784" y="3466"/>
              <a:ext cx="781" cy="546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Strain (</a:t>
              </a:r>
              <a:r>
                <a:rPr lang="en-US" sz="2000">
                  <a:latin typeface="Symbol" pitchFamily="18" charset="2"/>
                </a:rPr>
                <a:t>e</a:t>
              </a:r>
              <a:r>
                <a:rPr lang="en-US" sz="2000"/>
                <a:t>)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[in/in]</a:t>
              </a:r>
            </a:p>
          </p:txBody>
        </p:sp>
        <p:grpSp>
          <p:nvGrpSpPr>
            <p:cNvPr id="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16391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1200 h 1200"/>
                  <a:gd name="T2" fmla="*/ 432 w 1440"/>
                  <a:gd name="T3" fmla="*/ 336 h 1200"/>
                  <a:gd name="T4" fmla="*/ 768 w 1440"/>
                  <a:gd name="T5" fmla="*/ 0 h 1200"/>
                  <a:gd name="T6" fmla="*/ 1440 w 1440"/>
                  <a:gd name="T7" fmla="*/ 336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2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3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4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5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6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 (</a:t>
                </a:r>
                <a:r>
                  <a:rPr lang="en-US" sz="2000">
                    <a:latin typeface="Symbol" pitchFamily="18" charset="2"/>
                  </a:rPr>
                  <a:t>s</a:t>
                </a:r>
                <a:r>
                  <a:rPr lang="en-US" sz="2000"/>
                  <a:t>)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[psi]</a:t>
                </a:r>
              </a:p>
            </p:txBody>
          </p:sp>
          <p:sp>
            <p:nvSpPr>
              <p:cNvPr id="16397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Fracture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</a:t>
                </a:r>
              </a:p>
            </p:txBody>
          </p:sp>
          <p:sp>
            <p:nvSpPr>
              <p:cNvPr id="16398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U.T.S.</a:t>
                </a:r>
              </a:p>
            </p:txBody>
          </p:sp>
          <p:sp>
            <p:nvSpPr>
              <p:cNvPr id="16399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{P}</a:t>
                </a:r>
              </a:p>
            </p:txBody>
          </p:sp>
          <p:sp>
            <p:nvSpPr>
              <p:cNvPr id="16400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{E}</a:t>
                </a:r>
              </a:p>
            </p:txBody>
          </p:sp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16407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08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16405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06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403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4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Ultimate Tensile Stress (</a:t>
            </a:r>
            <a:r>
              <a:rPr lang="en-US" smtClean="0">
                <a:latin typeface="Symbol" pitchFamily="18" charset="2"/>
              </a:rPr>
              <a:t>s</a:t>
            </a:r>
            <a:r>
              <a:rPr lang="en-US" baseline="-25000" smtClean="0"/>
              <a:t>m</a:t>
            </a:r>
            <a:r>
              <a:rPr lang="en-US" smtClean="0"/>
              <a:t>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752600"/>
            <a:ext cx="4191000" cy="2819400"/>
          </a:xfrm>
        </p:spPr>
        <p:txBody>
          <a:bodyPr/>
          <a:lstStyle/>
          <a:p>
            <a:pPr eaLnBrk="1" hangingPunct="1"/>
            <a:r>
              <a:rPr lang="en-US" sz="2600" smtClean="0"/>
              <a:t>Greatest amount of stress material will withstand without failing</a:t>
            </a:r>
          </a:p>
          <a:p>
            <a:pPr eaLnBrk="1" hangingPunct="1"/>
            <a:r>
              <a:rPr lang="en-US" sz="2600" smtClean="0"/>
              <a:t>Plastic instability occurs when past U.T.S.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638800" y="4343400"/>
            <a:ext cx="3201988" cy="1917700"/>
            <a:chOff x="3674" y="2880"/>
            <a:chExt cx="2017" cy="1208"/>
          </a:xfrm>
        </p:grpSpPr>
        <p:sp>
          <p:nvSpPr>
            <p:cNvPr id="17432" name="Line 26"/>
            <p:cNvSpPr>
              <a:spLocks noChangeShapeType="1"/>
            </p:cNvSpPr>
            <p:nvPr/>
          </p:nvSpPr>
          <p:spPr bwMode="auto">
            <a:xfrm>
              <a:off x="4454" y="3168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3" name="Text Box 27"/>
            <p:cNvSpPr txBox="1">
              <a:spLocks noChangeArrowheads="1"/>
            </p:cNvSpPr>
            <p:nvPr/>
          </p:nvSpPr>
          <p:spPr bwMode="auto">
            <a:xfrm>
              <a:off x="3674" y="2880"/>
              <a:ext cx="2017" cy="12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/>
                <a:t>U.T.S. = P</a:t>
              </a:r>
              <a:r>
                <a:rPr lang="en-US" sz="2400" baseline="-25000"/>
                <a:t>max</a:t>
              </a:r>
              <a:endParaRPr lang="en-US" sz="2400"/>
            </a:p>
            <a:p>
              <a:pPr eaLnBrk="0" hangingPunct="0"/>
              <a:r>
                <a:rPr lang="en-US" sz="2400"/>
                <a:t>	    A</a:t>
              </a:r>
              <a:r>
                <a:rPr lang="en-US" sz="2400" baseline="-25000"/>
                <a:t>o</a:t>
              </a:r>
            </a:p>
            <a:p>
              <a:pPr eaLnBrk="0" hangingPunct="0"/>
              <a:r>
                <a:rPr lang="en-US" sz="2400"/>
                <a:t>P</a:t>
              </a:r>
              <a:r>
                <a:rPr lang="en-US" sz="2400" baseline="-25000"/>
                <a:t>max</a:t>
              </a:r>
              <a:r>
                <a:rPr lang="en-US" sz="2400"/>
                <a:t> = Applied force</a:t>
              </a:r>
            </a:p>
            <a:p>
              <a:pPr eaLnBrk="0" hangingPunct="0"/>
              <a:r>
                <a:rPr lang="en-US" sz="2400"/>
                <a:t>A</a:t>
              </a:r>
              <a:r>
                <a:rPr lang="en-US" sz="2400" baseline="-25000"/>
                <a:t>o</a:t>
              </a:r>
              <a:r>
                <a:rPr lang="en-US" sz="2400"/>
                <a:t>= Cross-sectional    </a:t>
              </a:r>
            </a:p>
            <a:p>
              <a:pPr eaLnBrk="0" hangingPunct="0"/>
              <a:r>
                <a:rPr lang="en-US" sz="2400"/>
                <a:t>       area</a:t>
              </a:r>
            </a:p>
          </p:txBody>
        </p:sp>
      </p:grpSp>
      <p:sp>
        <p:nvSpPr>
          <p:cNvPr id="17413" name="Freeform 48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1200 h 1200"/>
              <a:gd name="T2" fmla="*/ 432 w 1440"/>
              <a:gd name="T3" fmla="*/ 336 h 1200"/>
              <a:gd name="T4" fmla="*/ 768 w 1440"/>
              <a:gd name="T5" fmla="*/ 0 h 1200"/>
              <a:gd name="T6" fmla="*/ 1440 w 1440"/>
              <a:gd name="T7" fmla="*/ 336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49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50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51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52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Text Box 53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17419" name="Text Box 54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17420" name="Text Box 55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17421" name="Text Box 56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17422" name="Text Box 57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2895600" y="2301875"/>
            <a:ext cx="152400" cy="152400"/>
            <a:chOff x="2304" y="3264"/>
            <a:chExt cx="96" cy="96"/>
          </a:xfrm>
        </p:grpSpPr>
        <p:sp>
          <p:nvSpPr>
            <p:cNvPr id="17430" name="Line 59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1" name="Line 60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4" name="Line 64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65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895600" y="2286000"/>
            <a:ext cx="152400" cy="152400"/>
            <a:chOff x="2304" y="3264"/>
            <a:chExt cx="96" cy="96"/>
          </a:xfrm>
        </p:grpSpPr>
        <p:sp>
          <p:nvSpPr>
            <p:cNvPr id="17428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7" name="Text Box 66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Fracture Stress (</a:t>
            </a:r>
            <a:r>
              <a:rPr lang="en-US" smtClean="0">
                <a:latin typeface="Symbol" pitchFamily="18" charset="2"/>
              </a:rPr>
              <a:t>s</a:t>
            </a:r>
            <a:r>
              <a:rPr lang="en-US" baseline="-25000" smtClean="0"/>
              <a:t>f</a:t>
            </a:r>
            <a:r>
              <a:rPr lang="en-US" smtClean="0"/>
              <a:t>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70475" y="1600200"/>
            <a:ext cx="4073525" cy="1392238"/>
          </a:xfrm>
        </p:spPr>
        <p:txBody>
          <a:bodyPr/>
          <a:lstStyle/>
          <a:p>
            <a:pPr eaLnBrk="1" hangingPunct="1"/>
            <a:r>
              <a:rPr lang="en-US" smtClean="0"/>
              <a:t>Stress at which the material completely fails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715000" y="3733800"/>
            <a:ext cx="3200400" cy="1917700"/>
            <a:chOff x="3552" y="2832"/>
            <a:chExt cx="2016" cy="1208"/>
          </a:xfrm>
        </p:grpSpPr>
        <p:sp>
          <p:nvSpPr>
            <p:cNvPr id="18456" name="Line 26"/>
            <p:cNvSpPr>
              <a:spLocks noChangeShapeType="1"/>
            </p:cNvSpPr>
            <p:nvPr/>
          </p:nvSpPr>
          <p:spPr bwMode="auto">
            <a:xfrm>
              <a:off x="4944" y="312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Text Box 27"/>
            <p:cNvSpPr txBox="1">
              <a:spLocks noChangeArrowheads="1"/>
            </p:cNvSpPr>
            <p:nvPr/>
          </p:nvSpPr>
          <p:spPr bwMode="auto">
            <a:xfrm>
              <a:off x="3552" y="2832"/>
              <a:ext cx="2016" cy="12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/>
                <a:t>Fracture Stress = P</a:t>
              </a:r>
              <a:r>
                <a:rPr lang="en-US" sz="2400" baseline="-25000"/>
                <a:t>f</a:t>
              </a:r>
              <a:endParaRPr lang="en-US" sz="2400"/>
            </a:p>
            <a:p>
              <a:pPr eaLnBrk="0" hangingPunct="0"/>
              <a:r>
                <a:rPr lang="en-US" sz="2400"/>
                <a:t>                             A</a:t>
              </a:r>
              <a:r>
                <a:rPr lang="en-US" sz="2400" baseline="-25000"/>
                <a:t>o</a:t>
              </a:r>
            </a:p>
            <a:p>
              <a:pPr eaLnBrk="0" hangingPunct="0"/>
              <a:r>
                <a:rPr lang="en-US" sz="2400"/>
                <a:t>P</a:t>
              </a:r>
              <a:r>
                <a:rPr lang="en-US" sz="2400" baseline="-25000"/>
                <a:t>f</a:t>
              </a:r>
              <a:r>
                <a:rPr lang="en-US" sz="2400"/>
                <a:t> = Applied Force</a:t>
              </a:r>
            </a:p>
            <a:p>
              <a:pPr eaLnBrk="0" hangingPunct="0"/>
              <a:r>
                <a:rPr lang="en-US" sz="2400"/>
                <a:t>A</a:t>
              </a:r>
              <a:r>
                <a:rPr lang="en-US" sz="2400" baseline="-25000"/>
                <a:t>o</a:t>
              </a:r>
              <a:r>
                <a:rPr lang="en-US" sz="2400"/>
                <a:t>= Cross Sectional    </a:t>
              </a:r>
            </a:p>
            <a:p>
              <a:pPr eaLnBrk="0" hangingPunct="0"/>
              <a:r>
                <a:rPr lang="en-US" sz="2400"/>
                <a:t>       Area </a:t>
              </a:r>
            </a:p>
          </p:txBody>
        </p:sp>
      </p:grpSp>
      <p:sp>
        <p:nvSpPr>
          <p:cNvPr id="18437" name="Freeform 30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1200 h 1200"/>
              <a:gd name="T2" fmla="*/ 432 w 1440"/>
              <a:gd name="T3" fmla="*/ 336 h 1200"/>
              <a:gd name="T4" fmla="*/ 768 w 1440"/>
              <a:gd name="T5" fmla="*/ 0 h 1200"/>
              <a:gd name="T6" fmla="*/ 1440 w 1440"/>
              <a:gd name="T7" fmla="*/ 336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31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32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33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34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35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18443" name="Text Box 36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18444" name="Text Box 37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18445" name="Text Box 38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18446" name="Text Box 39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4495800" y="3184525"/>
            <a:ext cx="152400" cy="152400"/>
            <a:chOff x="2304" y="3264"/>
            <a:chExt cx="96" cy="96"/>
          </a:xfrm>
        </p:grpSpPr>
        <p:sp>
          <p:nvSpPr>
            <p:cNvPr id="18454" name="Line 44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Line 45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8" name="Line 46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Line 47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4495800" y="3200400"/>
            <a:ext cx="152400" cy="152400"/>
            <a:chOff x="2304" y="3264"/>
            <a:chExt cx="96" cy="96"/>
          </a:xfrm>
        </p:grpSpPr>
        <p:sp>
          <p:nvSpPr>
            <p:cNvPr id="18452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3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51" name="Text Box 54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Elasticity Region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76400"/>
            <a:ext cx="41148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Strain will disappear when stress is removed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Stress and strain vary linearly, obeying Hooke’s Law </a:t>
            </a:r>
            <a:r>
              <a:rPr lang="en-US" sz="2400" smtClean="0">
                <a:sym typeface="Monotype Sorts" pitchFamily="2" charset="2"/>
              </a:rPr>
              <a:t> </a:t>
            </a:r>
            <a:r>
              <a:rPr lang="en-US" sz="2400" smtClean="0">
                <a:latin typeface="Symbol" pitchFamily="18" charset="2"/>
                <a:sym typeface="Monotype Sorts" pitchFamily="2" charset="2"/>
              </a:rPr>
              <a:t>s</a:t>
            </a:r>
            <a:r>
              <a:rPr lang="en-US" sz="2400" smtClean="0">
                <a:sym typeface="Monotype Sorts" pitchFamily="2" charset="2"/>
              </a:rPr>
              <a:t> </a:t>
            </a:r>
            <a:r>
              <a:rPr lang="en-US" sz="2400" smtClean="0">
                <a:sym typeface="Symbol" pitchFamily="18" charset="2"/>
              </a:rPr>
              <a:t></a:t>
            </a:r>
            <a:r>
              <a:rPr lang="en-US" sz="2400" smtClean="0">
                <a:sym typeface="Monotype Sorts" pitchFamily="2" charset="2"/>
              </a:rPr>
              <a:t> </a:t>
            </a:r>
            <a:r>
              <a:rPr lang="en-US" sz="2400" smtClean="0">
                <a:latin typeface="Symbol" pitchFamily="18" charset="2"/>
                <a:sym typeface="Monotype Sorts" pitchFamily="2" charset="2"/>
              </a:rPr>
              <a:t>e</a:t>
            </a:r>
            <a:endParaRPr lang="en-US" sz="2400" smtClean="0">
              <a:sym typeface="Monotype Sort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>
              <a:sym typeface="Monotype Sort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ym typeface="Monotype Sorts" pitchFamily="2" charset="2"/>
              </a:rPr>
              <a:t>Stiffness of material found by Young’s Modulus of Elasticity: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800" smtClean="0">
              <a:sym typeface="Monotype Sort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Monotype Sorts" pitchFamily="2" charset="2"/>
              </a:rPr>
              <a:t>	E= </a:t>
            </a:r>
            <a:r>
              <a:rPr lang="en-US" sz="2400" smtClean="0">
                <a:latin typeface="Symbol" pitchFamily="18" charset="2"/>
                <a:sym typeface="Monotype Sorts" pitchFamily="2" charset="2"/>
              </a:rPr>
              <a:t>s</a:t>
            </a:r>
            <a:r>
              <a:rPr lang="en-US" sz="2400" smtClean="0">
                <a:sym typeface="Monotype Sorts" pitchFamily="2" charset="2"/>
              </a:rPr>
              <a:t>/</a:t>
            </a:r>
            <a:r>
              <a:rPr lang="en-US" sz="2400" smtClean="0">
                <a:latin typeface="Symbol" pitchFamily="18" charset="2"/>
                <a:sym typeface="Monotype Sorts" pitchFamily="2" charset="2"/>
              </a:rPr>
              <a:t>e</a:t>
            </a:r>
            <a:endParaRPr lang="en-US" sz="2400" smtClean="0">
              <a:sym typeface="Monotype Sort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Monotype Sorts" pitchFamily="2" charset="2"/>
              </a:rPr>
              <a:t>	(slope of elastic region)</a:t>
            </a:r>
            <a:endParaRPr lang="en-US" sz="2400" smtClean="0"/>
          </a:p>
        </p:txBody>
      </p:sp>
      <p:sp>
        <p:nvSpPr>
          <p:cNvPr id="19460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1200 h 1200"/>
              <a:gd name="T2" fmla="*/ 432 w 1440"/>
              <a:gd name="T3" fmla="*/ 336 h 1200"/>
              <a:gd name="T4" fmla="*/ 768 w 1440"/>
              <a:gd name="T5" fmla="*/ 0 h 1200"/>
              <a:gd name="T6" fmla="*/ 1440 w 1440"/>
              <a:gd name="T7" fmla="*/ 336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19466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19467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19468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19469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19470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19473" name="Rectangle 52"/>
          <p:cNvSpPr>
            <a:spLocks noChangeArrowheads="1"/>
          </p:cNvSpPr>
          <p:nvPr/>
        </p:nvSpPr>
        <p:spPr bwMode="auto">
          <a:xfrm>
            <a:off x="1295400" y="3276600"/>
            <a:ext cx="990600" cy="2133600"/>
          </a:xfrm>
          <a:prstGeom prst="rect">
            <a:avLst/>
          </a:prstGeom>
          <a:solidFill>
            <a:srgbClr val="00FF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Plasticity Region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21238" y="1828800"/>
            <a:ext cx="4322762" cy="4038600"/>
          </a:xfrm>
        </p:spPr>
        <p:txBody>
          <a:bodyPr/>
          <a:lstStyle/>
          <a:p>
            <a:pPr eaLnBrk="1" hangingPunct="1"/>
            <a:r>
              <a:rPr lang="en-US" sz="2400" smtClean="0"/>
              <a:t>Strain will NOT disappear when stress is removed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Permanent deformation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Range of plasticity: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Ductile materials deform considerably before fracture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Brittle materials do not deform much and failure occurs suddenly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000" smtClean="0"/>
          </a:p>
        </p:txBody>
      </p:sp>
      <p:sp>
        <p:nvSpPr>
          <p:cNvPr id="20484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1200 h 1200"/>
              <a:gd name="T2" fmla="*/ 432 w 1440"/>
              <a:gd name="T3" fmla="*/ 336 h 1200"/>
              <a:gd name="T4" fmla="*/ 768 w 1440"/>
              <a:gd name="T5" fmla="*/ 0 h 1200"/>
              <a:gd name="T6" fmla="*/ 1440 w 1440"/>
              <a:gd name="T7" fmla="*/ 336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20490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20491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20492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20493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20494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20497" name="Rectangle 52"/>
          <p:cNvSpPr>
            <a:spLocks noChangeArrowheads="1"/>
          </p:cNvSpPr>
          <p:nvPr/>
        </p:nvSpPr>
        <p:spPr bwMode="auto">
          <a:xfrm>
            <a:off x="2286000" y="2286000"/>
            <a:ext cx="2362200" cy="990600"/>
          </a:xfrm>
          <a:prstGeom prst="rect">
            <a:avLst/>
          </a:prstGeom>
          <a:solidFill>
            <a:srgbClr val="FF00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Example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828800"/>
            <a:ext cx="8534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lnSpc>
                <a:spcPct val="170000"/>
              </a:lnSpc>
            </a:pP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The Plastic Pen Cap and Nervous Student</a:t>
            </a: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1.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Elastic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applies force, bending tip of pen cap back.  When force is removed, tip of cap returns to original position.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2.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Plastic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twists and bends tip of cap.  When force is removed, the tip of cap stays mangled.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3.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U.T.S.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some more.  Cap still in one piece, but certain areas are very weak and on the verge of breaking.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4.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Fracture Stress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one more time.  The cap finally breaks into 2 pieces.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458200" y="1447800"/>
            <a:ext cx="296863" cy="1219200"/>
            <a:chOff x="5040" y="1536"/>
            <a:chExt cx="187" cy="768"/>
          </a:xfrm>
        </p:grpSpPr>
        <p:grpSp>
          <p:nvGrpSpPr>
            <p:cNvPr id="3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22578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126 w 21600"/>
                  <a:gd name="T1" fmla="*/ 336 h 21600"/>
                  <a:gd name="T2" fmla="*/ 72 w 21600"/>
                  <a:gd name="T3" fmla="*/ 672 h 21600"/>
                  <a:gd name="T4" fmla="*/ 18 w 21600"/>
                  <a:gd name="T5" fmla="*/ 336 h 21600"/>
                  <a:gd name="T6" fmla="*/ 72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2258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6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84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420 w 21600"/>
                        <a:gd name="T1" fmla="*/ 648 h 21600"/>
                        <a:gd name="T2" fmla="*/ 240 w 21600"/>
                        <a:gd name="T3" fmla="*/ 1296 h 21600"/>
                        <a:gd name="T4" fmla="*/ 60 w 21600"/>
                        <a:gd name="T5" fmla="*/ 648 h 21600"/>
                        <a:gd name="T6" fmla="*/ 24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5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8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577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8458200" y="2895600"/>
            <a:ext cx="344488" cy="838200"/>
            <a:chOff x="5328" y="2352"/>
            <a:chExt cx="217" cy="528"/>
          </a:xfrm>
        </p:grpSpPr>
        <p:grpSp>
          <p:nvGrpSpPr>
            <p:cNvPr id="8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22568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84 w 21600"/>
                  <a:gd name="T1" fmla="*/ 336 h 21600"/>
                  <a:gd name="T2" fmla="*/ 48 w 21600"/>
                  <a:gd name="T3" fmla="*/ 672 h 21600"/>
                  <a:gd name="T4" fmla="*/ 12 w 21600"/>
                  <a:gd name="T5" fmla="*/ 336 h 21600"/>
                  <a:gd name="T6" fmla="*/ 48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22570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11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74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420 w 21600"/>
                        <a:gd name="T1" fmla="*/ 648 h 21600"/>
                        <a:gd name="T2" fmla="*/ 240 w 21600"/>
                        <a:gd name="T3" fmla="*/ 1296 h 21600"/>
                        <a:gd name="T4" fmla="*/ 60 w 21600"/>
                        <a:gd name="T5" fmla="*/ 648 h 21600"/>
                        <a:gd name="T6" fmla="*/ 24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5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73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567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2" name="Group 26"/>
          <p:cNvGrpSpPr>
            <a:grpSpLocks/>
          </p:cNvGrpSpPr>
          <p:nvPr/>
        </p:nvGrpSpPr>
        <p:grpSpPr bwMode="auto">
          <a:xfrm>
            <a:off x="8543925" y="3886200"/>
            <a:ext cx="600075" cy="990600"/>
            <a:chOff x="4977" y="2832"/>
            <a:chExt cx="378" cy="624"/>
          </a:xfrm>
        </p:grpSpPr>
        <p:grpSp>
          <p:nvGrpSpPr>
            <p:cNvPr id="13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14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22560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5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16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64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420 w 21600"/>
                        <a:gd name="T1" fmla="*/ 648 h 21600"/>
                        <a:gd name="T2" fmla="*/ 240 w 21600"/>
                        <a:gd name="T3" fmla="*/ 1296 h 21600"/>
                        <a:gd name="T4" fmla="*/ 60 w 21600"/>
                        <a:gd name="T5" fmla="*/ 648 h 21600"/>
                        <a:gd name="T6" fmla="*/ 24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5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63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7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22556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84 w 21600"/>
                    <a:gd name="T1" fmla="*/ 336 h 21600"/>
                    <a:gd name="T2" fmla="*/ 48 w 21600"/>
                    <a:gd name="T3" fmla="*/ 672 h 21600"/>
                    <a:gd name="T4" fmla="*/ 12 w 21600"/>
                    <a:gd name="T5" fmla="*/ 336 h 21600"/>
                    <a:gd name="T6" fmla="*/ 48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7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8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9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2553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8" name="Group 41"/>
          <p:cNvGrpSpPr>
            <a:grpSpLocks/>
          </p:cNvGrpSpPr>
          <p:nvPr/>
        </p:nvGrpSpPr>
        <p:grpSpPr bwMode="auto">
          <a:xfrm>
            <a:off x="8382000" y="5029200"/>
            <a:ext cx="762000" cy="990600"/>
            <a:chOff x="5280" y="3504"/>
            <a:chExt cx="480" cy="624"/>
          </a:xfrm>
        </p:grpSpPr>
        <p:grpSp>
          <p:nvGrpSpPr>
            <p:cNvPr id="19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20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22546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1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50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420 w 21600"/>
                        <a:gd name="T1" fmla="*/ 648 h 21600"/>
                        <a:gd name="T2" fmla="*/ 240 w 21600"/>
                        <a:gd name="T3" fmla="*/ 1296 h 21600"/>
                        <a:gd name="T4" fmla="*/ 60 w 21600"/>
                        <a:gd name="T5" fmla="*/ 648 h 21600"/>
                        <a:gd name="T6" fmla="*/ 24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1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49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3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24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22542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84 w 21600"/>
                      <a:gd name="T1" fmla="*/ 336 h 21600"/>
                      <a:gd name="T2" fmla="*/ 48 w 21600"/>
                      <a:gd name="T3" fmla="*/ 672 h 21600"/>
                      <a:gd name="T4" fmla="*/ 12 w 21600"/>
                      <a:gd name="T5" fmla="*/ 336 h 21600"/>
                      <a:gd name="T6" fmla="*/ 48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43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44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45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41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2537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Line 2"/>
          <p:cNvSpPr>
            <a:spLocks noChangeShapeType="1"/>
          </p:cNvSpPr>
          <p:nvPr/>
        </p:nvSpPr>
        <p:spPr bwMode="auto">
          <a:xfrm rot="2652084" flipV="1">
            <a:off x="4884738" y="4619625"/>
            <a:ext cx="1257300" cy="319088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3"/>
          <p:cNvSpPr>
            <a:spLocks noChangeShapeType="1"/>
          </p:cNvSpPr>
          <p:nvPr/>
        </p:nvSpPr>
        <p:spPr bwMode="auto">
          <a:xfrm rot="2652084">
            <a:off x="4814888" y="4684713"/>
            <a:ext cx="1371600" cy="2286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Line 4"/>
          <p:cNvSpPr>
            <a:spLocks noChangeShapeType="1"/>
          </p:cNvSpPr>
          <p:nvPr/>
        </p:nvSpPr>
        <p:spPr bwMode="auto">
          <a:xfrm rot="2652084">
            <a:off x="5037138" y="4579938"/>
            <a:ext cx="1239837" cy="428625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5"/>
          <p:cNvSpPr>
            <a:spLocks noChangeShapeType="1"/>
          </p:cNvSpPr>
          <p:nvPr/>
        </p:nvSpPr>
        <p:spPr bwMode="auto">
          <a:xfrm>
            <a:off x="3505200" y="54864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Line 6"/>
          <p:cNvSpPr>
            <a:spLocks noChangeShapeType="1"/>
          </p:cNvSpPr>
          <p:nvPr/>
        </p:nvSpPr>
        <p:spPr bwMode="auto">
          <a:xfrm flipV="1">
            <a:off x="3657600" y="54102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7"/>
          <p:cNvSpPr>
            <a:spLocks noChangeShapeType="1"/>
          </p:cNvSpPr>
          <p:nvPr/>
        </p:nvSpPr>
        <p:spPr bwMode="auto">
          <a:xfrm>
            <a:off x="3657600" y="53340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AutoShape 8"/>
          <p:cNvSpPr>
            <a:spLocks noChangeArrowheads="1"/>
          </p:cNvSpPr>
          <p:nvPr/>
        </p:nvSpPr>
        <p:spPr bwMode="auto">
          <a:xfrm rot="-1123667">
            <a:off x="6781800" y="3733800"/>
            <a:ext cx="1981200" cy="26320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 rot="-229352">
            <a:off x="1676400" y="5257800"/>
            <a:ext cx="7307263" cy="836613"/>
            <a:chOff x="1008" y="3168"/>
            <a:chExt cx="4603" cy="527"/>
          </a:xfrm>
        </p:grpSpPr>
        <p:sp>
          <p:nvSpPr>
            <p:cNvPr id="2075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 rot="-3630406">
            <a:off x="3580607" y="3352006"/>
            <a:ext cx="7239000" cy="77787"/>
            <a:chOff x="1008" y="3504"/>
            <a:chExt cx="4560" cy="49"/>
          </a:xfrm>
        </p:grpSpPr>
        <p:sp>
          <p:nvSpPr>
            <p:cNvPr id="2072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73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473075"/>
            <a:ext cx="7848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</a:t>
            </a:r>
            <a:endParaRPr lang="en-US" smtClean="0">
              <a:sym typeface="Symbol" pitchFamily="18" charset="2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7010400" y="2438400"/>
            <a:ext cx="1981200" cy="1393825"/>
            <a:chOff x="4320" y="1392"/>
            <a:chExt cx="1248" cy="878"/>
          </a:xfrm>
        </p:grpSpPr>
        <p:sp>
          <p:nvSpPr>
            <p:cNvPr id="2065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066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067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69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2070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2071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</p:grpSp>
      <p:graphicFrame>
        <p:nvGraphicFramePr>
          <p:cNvPr id="2050" name="Object 27"/>
          <p:cNvGraphicFramePr>
            <a:graphicFrameLocks noChangeAspect="1"/>
          </p:cNvGraphicFramePr>
          <p:nvPr/>
        </p:nvGraphicFramePr>
        <p:xfrm>
          <a:off x="7620000" y="4343400"/>
          <a:ext cx="1243013" cy="1533525"/>
        </p:xfrm>
        <a:graphic>
          <a:graphicData uri="http://schemas.openxmlformats.org/presentationml/2006/ole">
            <p:oleObj spid="_x0000_s6146" name="Bitmap Image" r:id="rId3" imgW="1057423" imgH="1305107" progId="Paint.Picture">
              <p:embed/>
            </p:oleObj>
          </a:graphicData>
        </a:graphic>
      </p:graphicFrame>
      <p:graphicFrame>
        <p:nvGraphicFramePr>
          <p:cNvPr id="2051" name="Object 28"/>
          <p:cNvGraphicFramePr>
            <a:graphicFrameLocks noChangeAspect="1"/>
          </p:cNvGraphicFramePr>
          <p:nvPr/>
        </p:nvGraphicFramePr>
        <p:xfrm>
          <a:off x="5867400" y="4038600"/>
          <a:ext cx="2647950" cy="1684338"/>
        </p:xfrm>
        <a:graphic>
          <a:graphicData uri="http://schemas.openxmlformats.org/presentationml/2006/ole">
            <p:oleObj spid="_x0000_s6147" name="Bitmap Image" r:id="rId4" imgW="2038095" imgH="1295238" progId="Paint.Picture">
              <p:embed/>
            </p:oleObj>
          </a:graphicData>
        </a:graphic>
      </p:graphicFrame>
      <p:graphicFrame>
        <p:nvGraphicFramePr>
          <p:cNvPr id="2052" name="Object 29"/>
          <p:cNvGraphicFramePr>
            <a:graphicFrameLocks noChangeAspect="1"/>
          </p:cNvGraphicFramePr>
          <p:nvPr/>
        </p:nvGraphicFramePr>
        <p:xfrm>
          <a:off x="4343400" y="4953000"/>
          <a:ext cx="1905000" cy="1620838"/>
        </p:xfrm>
        <a:graphic>
          <a:graphicData uri="http://schemas.openxmlformats.org/presentationml/2006/ole">
            <p:oleObj spid="_x0000_s6148" name="Bitmap Image" r:id="rId5" imgW="1590897" imgH="1352381" progId="Paint.Picture">
              <p:embed/>
            </p:oleObj>
          </a:graphicData>
        </a:graphic>
      </p:graphicFrame>
      <p:sp>
        <p:nvSpPr>
          <p:cNvPr id="2064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086600" cy="4191000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sz="3400" smtClean="0"/>
              <a:t>2 thin dowels (5/16” dia. x 48”)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2 thick dowels (7/16” dia. x 48”)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6  12” bamboo skewers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Cellophane Tape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Kevlar string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Setup for Testing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1828800"/>
            <a:ext cx="8382000" cy="3810000"/>
            <a:chOff x="240" y="1536"/>
            <a:chExt cx="5280" cy="2400"/>
          </a:xfrm>
        </p:grpSpPr>
        <p:graphicFrame>
          <p:nvGraphicFramePr>
            <p:cNvPr id="3074" name="Object 4"/>
            <p:cNvGraphicFramePr>
              <a:graphicFrameLocks noChangeAspect="1"/>
            </p:cNvGraphicFramePr>
            <p:nvPr/>
          </p:nvGraphicFramePr>
          <p:xfrm>
            <a:off x="240" y="1536"/>
            <a:ext cx="5280" cy="2400"/>
          </p:xfrm>
          <a:graphic>
            <a:graphicData uri="http://schemas.openxmlformats.org/presentationml/2006/ole">
              <p:oleObj spid="_x0000_s7170" name="Bitmap Image" r:id="rId3" imgW="3104623" imgH="1628690" progId="Paint.Picture">
                <p:embed/>
              </p:oleObj>
            </a:graphicData>
          </a:graphic>
        </p:graphicFrame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1570" y="2863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384" y="2640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auto">
            <a:xfrm>
              <a:off x="2849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447800"/>
            <a:ext cx="5029200" cy="4267200"/>
          </a:xfrm>
        </p:spPr>
        <p:txBody>
          <a:bodyPr/>
          <a:lstStyle/>
          <a:p>
            <a:pPr eaLnBrk="1" hangingPunct="1"/>
            <a:r>
              <a:rPr lang="en-US" sz="3200" smtClean="0"/>
              <a:t>Objectives</a:t>
            </a:r>
          </a:p>
          <a:p>
            <a:pPr eaLnBrk="1" hangingPunct="1"/>
            <a:r>
              <a:rPr lang="en-US" sz="3200" smtClean="0"/>
              <a:t>Background</a:t>
            </a:r>
          </a:p>
          <a:p>
            <a:pPr eaLnBrk="1" hangingPunct="1"/>
            <a:r>
              <a:rPr lang="en-US" sz="3200" smtClean="0"/>
              <a:t>Materials</a:t>
            </a:r>
          </a:p>
          <a:p>
            <a:pPr eaLnBrk="1" hangingPunct="1"/>
            <a:r>
              <a:rPr lang="en-US" sz="3200" smtClean="0"/>
              <a:t>Procedure</a:t>
            </a:r>
          </a:p>
          <a:p>
            <a:pPr eaLnBrk="1" hangingPunct="1"/>
            <a:r>
              <a:rPr lang="en-US" sz="3200" smtClean="0"/>
              <a:t>Rules of the Competition</a:t>
            </a:r>
          </a:p>
          <a:p>
            <a:pPr eaLnBrk="1" hangingPunct="1"/>
            <a:r>
              <a:rPr lang="en-US" sz="3200" smtClean="0"/>
              <a:t>Report / Presentation</a:t>
            </a:r>
          </a:p>
          <a:p>
            <a:pPr eaLnBrk="1" hangingPunct="1"/>
            <a:r>
              <a:rPr lang="en-US" sz="3200" smtClean="0"/>
              <a:t>Closing</a:t>
            </a:r>
          </a:p>
          <a:p>
            <a:pPr eaLnBrk="1" hangingPunct="1">
              <a:buFontTx/>
              <a:buNone/>
            </a:pPr>
            <a:endParaRPr lang="en-US" sz="3200" smtClean="0"/>
          </a:p>
        </p:txBody>
      </p:sp>
      <p:pic>
        <p:nvPicPr>
          <p:cNvPr id="7172" name="Picture 4" descr="3"/>
          <p:cNvPicPr>
            <a:picLocks noChangeAspect="1" noChangeArrowheads="1"/>
          </p:cNvPicPr>
          <p:nvPr/>
        </p:nvPicPr>
        <p:blipFill>
          <a:blip r:embed="rId2"/>
          <a:srcRect l="2174"/>
          <a:stretch>
            <a:fillRect/>
          </a:stretch>
        </p:blipFill>
        <p:spPr bwMode="auto">
          <a:xfrm>
            <a:off x="5334000" y="5029200"/>
            <a:ext cx="31242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Competition Ratios</a:t>
            </a:r>
            <a:endParaRPr lang="en-US" smtClean="0">
              <a:sym typeface="Symbol" pitchFamily="18" charset="2"/>
            </a:endParaRP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55563" y="4114800"/>
          <a:ext cx="9088437" cy="827088"/>
        </p:xfrm>
        <a:graphic>
          <a:graphicData uri="http://schemas.openxmlformats.org/presentationml/2006/ole">
            <p:oleObj spid="_x0000_s8194" name="Equation" r:id="rId3" imgW="4597200" imgH="419040" progId="Equation.3">
              <p:embed/>
            </p:oleObj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3124200" y="2133600"/>
          <a:ext cx="2786063" cy="827088"/>
        </p:xfrm>
        <a:graphic>
          <a:graphicData uri="http://schemas.openxmlformats.org/presentationml/2006/ole">
            <p:oleObj spid="_x0000_s8195" name="Equation" r:id="rId4" imgW="1409400" imgH="419040" progId="Equation.3">
              <p:embed/>
            </p:oleObj>
          </a:graphicData>
        </a:graphic>
      </p:graphicFrame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38200" y="12954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en-US" sz="2400" b="1">
                <a:solidFill>
                  <a:srgbClr val="000066"/>
                </a:solidFill>
              </a:rPr>
              <a:t>Unadjusted Ratio</a:t>
            </a:r>
            <a:endParaRPr lang="en-US" sz="2400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914400" y="31242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en-US" sz="2400" b="1">
                <a:solidFill>
                  <a:srgbClr val="000066"/>
                </a:solidFill>
              </a:rPr>
              <a:t>Adjusted Ratio</a:t>
            </a:r>
            <a:endParaRPr lang="en-US" sz="2400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371600" y="5715000"/>
            <a:ext cx="6934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</a:rPr>
              <a:t>NOTE:</a:t>
            </a:r>
            <a:r>
              <a:rPr lang="en-US" sz="2400">
                <a:solidFill>
                  <a:srgbClr val="000066"/>
                </a:solidFill>
              </a:rPr>
              <a:t> Adjusted ratio used to determine winner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6019800" cy="5105400"/>
          </a:xfrm>
        </p:spPr>
        <p:txBody>
          <a:bodyPr/>
          <a:lstStyle/>
          <a:p>
            <a:pPr eaLnBrk="1" hangingPunct="1"/>
            <a:r>
              <a:rPr lang="en-US" sz="2600" smtClean="0"/>
              <a:t>Design specifications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TA </a:t>
            </a:r>
            <a:r>
              <a:rPr lang="en-US" sz="2200" u="sng" smtClean="0"/>
              <a:t>initials and dates</a:t>
            </a:r>
            <a:r>
              <a:rPr lang="en-US" sz="2200" smtClean="0"/>
              <a:t> sketches of design before materials are distributed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Materials may be cut and arranged in any way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Boom must extend a horizontal distance of at least 1.5m after mounting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Construction must be completed in time allotted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No more than 2 minutes to anchor boom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Weight will be added until boom deflects 0.2m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0" y="2362200"/>
            <a:ext cx="2057400" cy="258532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Declaration of winners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133600"/>
            <a:ext cx="6629400" cy="38989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Disqualifications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Design is less than 1.5m horizontally when mounted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Exceed 2 minute max time for anchoring boom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Boom must only touch anchor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mtClean="0"/>
              <a:t>   (4” dia. pipe)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532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Declaration of winners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2988" y="1843088"/>
            <a:ext cx="6373812" cy="3394075"/>
          </a:xfrm>
        </p:spPr>
        <p:txBody>
          <a:bodyPr/>
          <a:lstStyle/>
          <a:p>
            <a:pPr eaLnBrk="1" hangingPunct="1"/>
            <a:endParaRPr lang="en-US" sz="3400" smtClean="0"/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Declaration of winners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smtClean="0"/>
              <a:t>Design with highest adjusted ratio wins competition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smtClean="0"/>
              <a:t>Decision of TA is </a:t>
            </a:r>
            <a:r>
              <a:rPr lang="en-US" sz="3000" b="1" u="sng" smtClean="0">
                <a:solidFill>
                  <a:srgbClr val="FF0000"/>
                </a:solidFill>
              </a:rPr>
              <a:t>FINAL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532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Declaration of winners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676400"/>
            <a:ext cx="6567488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Boom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Observe provided materials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Brainstorm design strategy with team members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Note design decisions and necessary design changes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Sketch proposed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Have TA initial sketch and notes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Build boom according to sketch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1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Post-Test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6858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mtClean="0"/>
              <a:t>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TA will create a spreadsheet to record competition results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Weigh boom and announce value to TA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When instructed, fasten boom to anchor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Announce when “</a:t>
            </a:r>
            <a:r>
              <a:rPr lang="en-US" smtClean="0">
                <a:solidFill>
                  <a:srgbClr val="FF0000"/>
                </a:solidFill>
              </a:rPr>
              <a:t>DONE!</a:t>
            </a:r>
            <a:r>
              <a:rPr lang="en-US" smtClean="0"/>
              <a:t>”, to record time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TA measures length from tip of anchor to weight mounting point on boom 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Must meet 1.5m requirement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Add weights until boom deflects 0.2m vertically, or fails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1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Post-Test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7250" y="1828800"/>
            <a:ext cx="6711950" cy="2819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3100" smtClean="0"/>
              <a:t>Post-Test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TA announces winner of competition 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sz="2700" smtClean="0"/>
              <a:t>	(team with largest adjusted ratio)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Copies of spreadsheet available to all teams on my.poly.edu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TA initials and scans original data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9812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17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Post-Test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Test Data (Excel)</a:t>
            </a:r>
            <a:endParaRPr lang="en-US" smtClean="0">
              <a:sym typeface="Symbol" pitchFamily="18" charset="2"/>
            </a:endParaRPr>
          </a:p>
        </p:txBody>
      </p:sp>
      <p:graphicFrame>
        <p:nvGraphicFramePr>
          <p:cNvPr id="55417" name="Group 1145"/>
          <p:cNvGraphicFramePr>
            <a:graphicFrameLocks noGrp="1"/>
          </p:cNvGraphicFramePr>
          <p:nvPr>
            <p:ph type="tbl" idx="1"/>
          </p:nvPr>
        </p:nvGraphicFramePr>
        <p:xfrm>
          <a:off x="533400" y="1295400"/>
          <a:ext cx="8305800" cy="4724402"/>
        </p:xfrm>
        <a:graphic>
          <a:graphicData uri="http://schemas.openxmlformats.org/drawingml/2006/table">
            <a:tbl>
              <a:tblPr/>
              <a:tblGrid>
                <a:gridCol w="1295400"/>
                <a:gridCol w="930275"/>
                <a:gridCol w="1062038"/>
                <a:gridCol w="749300"/>
                <a:gridCol w="930275"/>
                <a:gridCol w="1062037"/>
                <a:gridCol w="1062038"/>
                <a:gridCol w="1214437"/>
              </a:tblGrid>
              <a:tr h="141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Team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BW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WS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(g)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UW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W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Place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1.87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1.65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0.69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Bonus (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r>
              <a:rPr lang="en-US" dirty="0" smtClean="0"/>
              <a:t>) Lab Report</a:t>
            </a:r>
          </a:p>
          <a:p>
            <a:r>
              <a:rPr lang="en-US" dirty="0" smtClean="0"/>
              <a:t>Title Page</a:t>
            </a:r>
          </a:p>
          <a:p>
            <a:r>
              <a:rPr lang="en-US" dirty="0" smtClean="0"/>
              <a:t>Discussion topics in the manual</a:t>
            </a:r>
          </a:p>
          <a:p>
            <a:r>
              <a:rPr lang="en-US" dirty="0" smtClean="0"/>
              <a:t>Include original data with TA’s signature</a:t>
            </a:r>
          </a:p>
          <a:p>
            <a:r>
              <a:rPr lang="en-US" dirty="0" smtClean="0"/>
              <a:t>Include class results and photo of </a:t>
            </a:r>
            <a:r>
              <a:rPr lang="en-US" dirty="0" smtClean="0"/>
              <a:t>boom</a:t>
            </a:r>
            <a:endParaRPr lang="en-US" dirty="0"/>
          </a:p>
        </p:txBody>
      </p:sp>
    </p:spTree>
  </p:cSld>
  <p:clrMapOvr>
    <a:masterClrMapping/>
  </p:clrMapOvr>
  <p:transition spd="med">
    <p:split orient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Assignment: </a:t>
            </a:r>
            <a:r>
              <a:rPr lang="en-US" sz="3600" dirty="0" smtClean="0"/>
              <a:t>Presentation</a:t>
            </a:r>
            <a:endParaRPr lang="en-US" sz="3600" b="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Team </a:t>
            </a:r>
            <a:r>
              <a:rPr lang="en-US" sz="2800" dirty="0" smtClean="0"/>
              <a:t>presentation</a:t>
            </a:r>
            <a:endParaRPr lang="en-US" sz="700" dirty="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State rules of competition</a:t>
            </a:r>
            <a:endParaRPr lang="en-US" sz="700" dirty="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Describe your design and its concepts</a:t>
            </a:r>
            <a:endParaRPr lang="en-US" sz="600" dirty="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Include table of class results, sketches, photo/video of boom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How could your current design be improved?</a:t>
            </a:r>
            <a:endParaRPr lang="en-US" sz="700" dirty="0" smtClean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What is a boom?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How and why do materials fail?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Stress and strain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Design light-weight boom to hold significant load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Understand factors engineers consider when designing a boom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Construct and test boom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Closing</a:t>
            </a:r>
            <a:endParaRPr lang="en-US" b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848600" cy="4953000"/>
          </a:xfrm>
        </p:spPr>
        <p:txBody>
          <a:bodyPr/>
          <a:lstStyle/>
          <a:p>
            <a:pPr eaLnBrk="1" hangingPunct="1"/>
            <a:r>
              <a:rPr lang="en-US" b="1" smtClean="0"/>
              <a:t>Think Safety!</a:t>
            </a:r>
            <a:r>
              <a:rPr lang="en-US" smtClean="0"/>
              <a:t>  Be careful not to poke classmates with the dowels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Have all original data signed by TA</a:t>
            </a:r>
            <a:endParaRPr lang="en-US" sz="1200" smtClean="0"/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Submit all work electronically</a:t>
            </a:r>
            <a:endParaRPr lang="en-US" sz="1200" smtClean="0"/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Clean up workstations 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Return all unused materials to TA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1200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2590800" y="54102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Boom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Lifts and moves heavy objects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Objects usually much heavier than the boom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Examples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Construction cranes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Computer monitor arms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Cantilever bridges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Rotating bridges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038600"/>
            <a:ext cx="2505075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Common Structural Modes of Failure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77724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Corrosion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Thermal cycling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Thermal Shock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Breakage under load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Instant fracture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Delayed response (fatigue)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Corrosion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smtClean="0"/>
              <a:t>Exposure to caustic chemicals for extended periods</a:t>
            </a:r>
          </a:p>
          <a:p>
            <a:pPr eaLnBrk="1" hangingPunct="1">
              <a:spcBef>
                <a:spcPct val="40000"/>
              </a:spcBef>
            </a:pPr>
            <a:endParaRPr lang="en-US" sz="2800" smtClean="0"/>
          </a:p>
          <a:p>
            <a:pPr eaLnBrk="1" hangingPunct="1">
              <a:spcBef>
                <a:spcPct val="40000"/>
              </a:spcBef>
            </a:pPr>
            <a:endParaRPr lang="en-US" sz="2800" smtClean="0"/>
          </a:p>
          <a:p>
            <a:pPr eaLnBrk="1" hangingPunct="1">
              <a:spcBef>
                <a:spcPct val="40000"/>
              </a:spcBef>
            </a:pPr>
            <a:r>
              <a:rPr lang="en-US" sz="2800" smtClean="0"/>
              <a:t>Substances and material react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Material weakened by being “eaten away”</a:t>
            </a:r>
          </a:p>
          <a:p>
            <a:pPr eaLnBrk="1" hangingPunct="1">
              <a:spcBef>
                <a:spcPct val="40000"/>
              </a:spcBef>
            </a:pPr>
            <a:r>
              <a:rPr lang="en-US" sz="2800" smtClean="0"/>
              <a:t>Examples 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Iron rusting (exposing iron to water)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Wind blowing sand on rocks, bridges, etc.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14400" y="1981200"/>
            <a:ext cx="6989763" cy="946150"/>
            <a:chOff x="576" y="2016"/>
            <a:chExt cx="4403" cy="596"/>
          </a:xfrm>
        </p:grpSpPr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576" y="2016"/>
              <a:ext cx="186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 sz="2800">
                  <a:solidFill>
                    <a:srgbClr val="000066"/>
                  </a:solidFill>
                  <a:latin typeface="Tahoma" pitchFamily="34" charset="0"/>
                </a:rPr>
                <a:t> Acids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 sz="2800">
                  <a:solidFill>
                    <a:srgbClr val="000066"/>
                  </a:solidFill>
                  <a:latin typeface="Tahoma" pitchFamily="34" charset="0"/>
                </a:rPr>
                <a:t> Water (rust)</a:t>
              </a: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2920" y="2016"/>
              <a:ext cx="205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 sz="2800">
                  <a:solidFill>
                    <a:srgbClr val="000066"/>
                  </a:solidFill>
                  <a:latin typeface="Tahoma" pitchFamily="34" charset="0"/>
                </a:rPr>
                <a:t> Salt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 sz="2800">
                  <a:solidFill>
                    <a:srgbClr val="000066"/>
                  </a:solidFill>
                  <a:latin typeface="Tahoma" pitchFamily="34" charset="0"/>
                </a:rPr>
                <a:t> Air (oxidation)</a:t>
              </a:r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Thermal Cycling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7244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3400" smtClean="0"/>
              <a:t>Material’s temperature changes continuously over time</a:t>
            </a:r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Material cracks or shatters due to stresses created by expansion/contraction</a:t>
            </a:r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Example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900" smtClean="0"/>
              <a:t>Elastic in clothes cracks once removed from clothes dryer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Thermal Shock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Material undergoes extreme temperature changes in a short time period</a:t>
            </a:r>
          </a:p>
          <a:p>
            <a:pPr eaLnBrk="1" hangingPunct="1"/>
            <a:r>
              <a:rPr lang="en-US" smtClean="0"/>
              <a:t>Mixed temperatures throughout material cause compression/expansion resulting in cracks</a:t>
            </a:r>
          </a:p>
          <a:p>
            <a:pPr eaLnBrk="1" hangingPunct="1"/>
            <a:r>
              <a:rPr lang="en-US" smtClean="0"/>
              <a:t>Example: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Hot glass bottle placed into ice cold water, bottle would explode and shatter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Breakage Under Load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839200" cy="42672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Maximum load supported by material is exceeded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Material cracks/crumbles </a:t>
            </a:r>
            <a:r>
              <a:rPr lang="en-US" sz="2000" smtClean="0"/>
              <a:t>(ie. Thermal shock)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Over usage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Too many load cycles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1139</Words>
  <Application>Microsoft Office PowerPoint</Application>
  <PresentationFormat>On-screen Show (4:3)</PresentationFormat>
  <Paragraphs>340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Default Design</vt:lpstr>
      <vt:lpstr>1_Default Design</vt:lpstr>
      <vt:lpstr>Microsoft Equation 3.0</vt:lpstr>
      <vt:lpstr>Bitmap Image</vt:lpstr>
      <vt:lpstr>Boom Construction</vt:lpstr>
      <vt:lpstr>Overview</vt:lpstr>
      <vt:lpstr>Objectives</vt:lpstr>
      <vt:lpstr>Boom</vt:lpstr>
      <vt:lpstr>Common Structural Modes of Failure</vt:lpstr>
      <vt:lpstr>Corrosion</vt:lpstr>
      <vt:lpstr>Thermal Cycling</vt:lpstr>
      <vt:lpstr>Thermal Shock</vt:lpstr>
      <vt:lpstr>Breakage Under Load</vt:lpstr>
      <vt:lpstr>Slide 10</vt:lpstr>
      <vt:lpstr>Stress - Strain Figure</vt:lpstr>
      <vt:lpstr>Stress - Strain Graph</vt:lpstr>
      <vt:lpstr>Ultimate Tensile Stress (sm)</vt:lpstr>
      <vt:lpstr>Fracture Stress (sf)</vt:lpstr>
      <vt:lpstr>Elasticity Region</vt:lpstr>
      <vt:lpstr>Plasticity Region</vt:lpstr>
      <vt:lpstr>Stress - Strain Example</vt:lpstr>
      <vt:lpstr>Materials for Lab</vt:lpstr>
      <vt:lpstr>Setup for Testing</vt:lpstr>
      <vt:lpstr>Competition Ratios</vt:lpstr>
      <vt:lpstr>Rules of Competition</vt:lpstr>
      <vt:lpstr>Rules of Competition</vt:lpstr>
      <vt:lpstr>Rules of Competition</vt:lpstr>
      <vt:lpstr>Procedure</vt:lpstr>
      <vt:lpstr>Procedure</vt:lpstr>
      <vt:lpstr>Procedure</vt:lpstr>
      <vt:lpstr>Test Data (Excel)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Luke</cp:lastModifiedBy>
  <cp:revision>87</cp:revision>
  <dcterms:created xsi:type="dcterms:W3CDTF">2002-02-21T04:34:32Z</dcterms:created>
  <dcterms:modified xsi:type="dcterms:W3CDTF">2009-09-06T08:23:08Z</dcterms:modified>
</cp:coreProperties>
</file>