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2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30" r:id="rId29"/>
    <p:sldId id="329" r:id="rId30"/>
    <p:sldId id="328" r:id="rId31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0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353EADB-A89E-4A4C-868B-6EFA60B67FA6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9163ED1-DFD8-450D-94B6-3EE39DE4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L.Mexhitaj 2009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A9AE95-5964-4E25-9E71-5539AEEA787F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198507-F03B-4067-95E8-5B5DAF824BD6}" type="slidenum">
              <a:rPr lang="en-US">
                <a:cs typeface="Arial" charset="0"/>
              </a:rPr>
              <a:pPr/>
              <a:t>28</a:t>
            </a:fld>
            <a:endParaRPr lang="en-US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923C3-F539-4FB4-BB86-970AA5593639}" type="slidenum">
              <a:rPr lang="en-US">
                <a:cs typeface="Arial" charset="0"/>
              </a:rPr>
              <a:pPr/>
              <a:t>29</a:t>
            </a:fld>
            <a:endParaRPr lang="en-US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013-E164-4DC1-9EDA-9999B2E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40E7-29A0-4015-BCDB-7BB0BC33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EB2C-F8D9-40CF-8436-1A53B75D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464-6A5B-4FE4-9119-A1213A095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0080-FA22-4ADD-87DE-A3604AEE0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6C-17C0-4029-BE6C-53296A835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21D0-C83D-46FB-91CE-CC88D18C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CFE-E766-4FE2-8D84-404888D4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E78E-0710-4726-821F-E16CB74CE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7" r:id="rId2"/>
    <p:sldLayoutId id="2147483746" r:id="rId3"/>
    <p:sldLayoutId id="2147483745" r:id="rId4"/>
    <p:sldLayoutId id="2147483744" r:id="rId5"/>
    <p:sldLayoutId id="2147483743" r:id="rId6"/>
    <p:sldLayoutId id="2147483742" r:id="rId7"/>
    <p:sldLayoutId id="2147483741" r:id="rId8"/>
    <p:sldLayoutId id="2147483740" r:id="rId9"/>
    <p:sldLayoutId id="2147483739" r:id="rId10"/>
    <p:sldLayoutId id="2147483738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E58EA42-A93C-42F8-8817-1709F955E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2192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rPr>
              <a:t>Stress and Strain</a:t>
            </a:r>
          </a:p>
        </p:txBody>
      </p:sp>
      <p:sp>
        <p:nvSpPr>
          <p:cNvPr id="39938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371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342900" indent="-342900">
              <a:spcBef>
                <a:spcPct val="40000"/>
              </a:spcBef>
              <a:buClr>
                <a:srgbClr val="000066"/>
              </a:buClr>
              <a:buSzPct val="110000"/>
              <a:buFontTx/>
              <a:buChar char="•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742950" lvl="1" indent="-28575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Figure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5149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rgbClr val="000066"/>
                  </a:solidFill>
                </a:rPr>
                <a:t>L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=Change 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L</a:t>
              </a:r>
              <a:r>
                <a:rPr lang="en-US" baseline="-25000">
                  <a:solidFill>
                    <a:srgbClr val="000066"/>
                  </a:solidFill>
                  <a:latin typeface="Arial" charset="0"/>
                </a:rPr>
                <a:t>o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=Original length</a:t>
              </a:r>
            </a:p>
          </p:txBody>
        </p:sp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A = Cross-sectional area</a:t>
              </a:r>
            </a:p>
          </p:txBody>
        </p:sp>
      </p:grpSp>
      <p:grpSp>
        <p:nvGrpSpPr>
          <p:cNvPr id="5125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p:oleObj spid="_x0000_s5122" name="Equation" r:id="rId3" imgW="114120" imgH="215640" progId="Equation.3">
                <p:embed/>
              </p:oleObj>
            </a:graphicData>
          </a:graphic>
        </p:graphicFrame>
        <p:sp>
          <p:nvSpPr>
            <p:cNvPr id="5130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</a:t>
              </a:r>
              <a:r>
                <a:rPr lang="en-US" sz="1800" baseline="-25000">
                  <a:latin typeface="Arial" charset="0"/>
                </a:rPr>
                <a:t>o</a:t>
              </a:r>
              <a:endParaRPr lang="en-US" sz="1800">
                <a:latin typeface="Arial" charset="0"/>
              </a:endParaRPr>
            </a:p>
          </p:txBody>
        </p:sp>
        <p:grpSp>
          <p:nvGrpSpPr>
            <p:cNvPr id="513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5145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 L</a:t>
              </a:r>
            </a:p>
          </p:txBody>
        </p:sp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5142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Load F</a:t>
              </a:r>
            </a:p>
          </p:txBody>
        </p:sp>
        <p:sp>
          <p:nvSpPr>
            <p:cNvPr id="5139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</a:t>
              </a:r>
              <a:r>
                <a:rPr lang="en-US" sz="1800" b="1">
                  <a:latin typeface="Arial" charset="0"/>
                </a:rPr>
                <a:t>Cross-sectional area of bar</a:t>
              </a:r>
            </a:p>
          </p:txBody>
        </p:sp>
        <p:sp>
          <p:nvSpPr>
            <p:cNvPr id="5140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Fixed Support</a:t>
              </a:r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5128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Graph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U.T.S.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(Ultimate Tensile Strength)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Plasticity Region {P}</a:t>
            </a:r>
          </a:p>
        </p:txBody>
      </p:sp>
      <p:grpSp>
        <p:nvGrpSpPr>
          <p:cNvPr id="43011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43012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4301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920 h 1200"/>
                  <a:gd name="T2" fmla="*/ 605 w 1440"/>
                  <a:gd name="T3" fmla="*/ 538 h 1200"/>
                  <a:gd name="T4" fmla="*/ 1075 w 1440"/>
                  <a:gd name="T5" fmla="*/ 0 h 1200"/>
                  <a:gd name="T6" fmla="*/ 2016 w 1440"/>
                  <a:gd name="T7" fmla="*/ 538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4302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4302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4302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4302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302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4303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4302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2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Ultimate Tensile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m</a:t>
            </a:r>
            <a:r>
              <a:rPr lang="en-US" smtClean="0"/>
              <a:t>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eaLnBrk="1" hangingPunct="1"/>
            <a:r>
              <a:rPr lang="en-US" sz="2600" smtClean="0"/>
              <a:t>Greatest amount of stress material will withstand without failing</a:t>
            </a:r>
          </a:p>
          <a:p>
            <a:pPr eaLnBrk="1" hangingPunct="1"/>
            <a:r>
              <a:rPr lang="en-US" sz="2600" smtClean="0"/>
              <a:t>Plastic instability occurs when past U.T.S.</a:t>
            </a:r>
          </a:p>
        </p:txBody>
      </p:sp>
      <p:grpSp>
        <p:nvGrpSpPr>
          <p:cNvPr id="44035" name="Group 25"/>
          <p:cNvGrpSpPr>
            <a:grpSpLocks/>
          </p:cNvGrpSpPr>
          <p:nvPr/>
        </p:nvGrpSpPr>
        <p:grpSpPr bwMode="auto">
          <a:xfrm>
            <a:off x="5638800" y="4343400"/>
            <a:ext cx="3201988" cy="1917700"/>
            <a:chOff x="3674" y="2880"/>
            <a:chExt cx="2017" cy="1208"/>
          </a:xfrm>
        </p:grpSpPr>
        <p:sp>
          <p:nvSpPr>
            <p:cNvPr id="44055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17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U.T.S. = P</a:t>
              </a:r>
              <a:r>
                <a:rPr lang="en-US" sz="2400" baseline="-25000"/>
                <a:t>max</a:t>
              </a:r>
              <a:endParaRPr lang="en-US" sz="2400"/>
            </a:p>
            <a:p>
              <a:pPr eaLnBrk="0" hangingPunct="0"/>
              <a:r>
                <a:rPr lang="en-US" sz="2400"/>
                <a:t>	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max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Cross-sectional    </a:t>
              </a:r>
            </a:p>
            <a:p>
              <a:pPr eaLnBrk="0" hangingPunct="0"/>
              <a:r>
                <a:rPr lang="en-US" sz="2400"/>
                <a:t>       area</a:t>
              </a:r>
            </a:p>
          </p:txBody>
        </p:sp>
      </p:grpSp>
      <p:sp>
        <p:nvSpPr>
          <p:cNvPr id="44036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4042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4043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4045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4046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44053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7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9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0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Fracture Stress (</a:t>
            </a:r>
            <a:r>
              <a:rPr lang="en-US" smtClean="0">
                <a:latin typeface="Symbol" pitchFamily="18" charset="2"/>
              </a:rPr>
              <a:t>s</a:t>
            </a:r>
            <a:r>
              <a:rPr lang="en-US" baseline="-25000" smtClean="0"/>
              <a:t>f</a:t>
            </a:r>
            <a:r>
              <a:rPr lang="en-US" smtClean="0"/>
              <a:t>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eaLnBrk="1" hangingPunct="1"/>
            <a:r>
              <a:rPr lang="en-US" smtClean="0"/>
              <a:t>Stress at which the material completely fails</a:t>
            </a:r>
          </a:p>
        </p:txBody>
      </p:sp>
      <p:grpSp>
        <p:nvGrpSpPr>
          <p:cNvPr id="45059" name="Group 25"/>
          <p:cNvGrpSpPr>
            <a:grpSpLocks/>
          </p:cNvGrpSpPr>
          <p:nvPr/>
        </p:nvGrpSpPr>
        <p:grpSpPr bwMode="auto">
          <a:xfrm>
            <a:off x="5715000" y="3733800"/>
            <a:ext cx="3200400" cy="1917700"/>
            <a:chOff x="3552" y="2832"/>
            <a:chExt cx="2016" cy="1208"/>
          </a:xfrm>
        </p:grpSpPr>
        <p:sp>
          <p:nvSpPr>
            <p:cNvPr id="45079" name="Line 26"/>
            <p:cNvSpPr>
              <a:spLocks noChangeShapeType="1"/>
            </p:cNvSpPr>
            <p:nvPr/>
          </p:nvSpPr>
          <p:spPr bwMode="auto">
            <a:xfrm>
              <a:off x="4944" y="31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Text Box 27"/>
            <p:cNvSpPr txBox="1">
              <a:spLocks noChangeArrowheads="1"/>
            </p:cNvSpPr>
            <p:nvPr/>
          </p:nvSpPr>
          <p:spPr bwMode="auto">
            <a:xfrm>
              <a:off x="3552" y="2832"/>
              <a:ext cx="2016" cy="1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/>
                <a:t>Fracture Stress = P</a:t>
              </a:r>
              <a:r>
                <a:rPr lang="en-US" sz="2400" baseline="-25000"/>
                <a:t>f</a:t>
              </a:r>
              <a:endParaRPr lang="en-US" sz="2400"/>
            </a:p>
            <a:p>
              <a:pPr eaLnBrk="0" hangingPunct="0"/>
              <a:r>
                <a:rPr lang="en-US" sz="2400"/>
                <a:t>                             A</a:t>
              </a:r>
              <a:r>
                <a:rPr lang="en-US" sz="2400" baseline="-25000"/>
                <a:t>o</a:t>
              </a:r>
            </a:p>
            <a:p>
              <a:pPr eaLnBrk="0" hangingPunct="0"/>
              <a:r>
                <a:rPr lang="en-US" sz="2400"/>
                <a:t>P</a:t>
              </a:r>
              <a:r>
                <a:rPr lang="en-US" sz="2400" baseline="-25000"/>
                <a:t>f</a:t>
              </a:r>
              <a:r>
                <a:rPr lang="en-US" sz="2400"/>
                <a:t> = Applied Force</a:t>
              </a:r>
            </a:p>
            <a:p>
              <a:pPr eaLnBrk="0" hangingPunct="0"/>
              <a:r>
                <a:rPr lang="en-US" sz="2400"/>
                <a:t>A</a:t>
              </a:r>
              <a:r>
                <a:rPr lang="en-US" sz="2400" baseline="-25000"/>
                <a:t>o</a:t>
              </a:r>
              <a:r>
                <a:rPr lang="en-US" sz="2400"/>
                <a:t>= Cross Sectional    </a:t>
              </a:r>
            </a:p>
            <a:p>
              <a:pPr eaLnBrk="0" hangingPunct="0"/>
              <a:r>
                <a:rPr lang="en-US" sz="2400"/>
                <a:t>       Area </a:t>
              </a:r>
            </a:p>
          </p:txBody>
        </p:sp>
      </p:grpSp>
      <p:sp>
        <p:nvSpPr>
          <p:cNvPr id="45060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5068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5069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5070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45077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1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3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45075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4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Elasticity Region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Strain will disappear when stress is removed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and strain vary linearly, obeying Hooke’s Law </a:t>
            </a:r>
            <a:r>
              <a:rPr lang="en-US" sz="2400" smtClean="0">
                <a:sym typeface="Monotype Sorts"/>
              </a:rPr>
              <a:t>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sym typeface="Symbol" pitchFamily="18" charset="2"/>
              </a:rPr>
              <a:t></a:t>
            </a:r>
            <a:r>
              <a:rPr lang="en-US" sz="2400" smtClean="0">
                <a:sym typeface="Monotype Sorts"/>
              </a:rPr>
              <a:t> 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Monotype Sorts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E= </a:t>
            </a:r>
            <a:r>
              <a:rPr lang="en-US" sz="2400" smtClean="0">
                <a:latin typeface="Symbol" pitchFamily="18" charset="2"/>
                <a:sym typeface="Monotype Sorts"/>
              </a:rPr>
              <a:t>s</a:t>
            </a:r>
            <a:r>
              <a:rPr lang="en-US" sz="2400" smtClean="0">
                <a:sym typeface="Monotype Sorts"/>
              </a:rPr>
              <a:t>/</a:t>
            </a:r>
            <a:r>
              <a:rPr lang="en-US" sz="2400" smtClean="0">
                <a:latin typeface="Symbol" pitchFamily="18" charset="2"/>
                <a:sym typeface="Monotype Sorts"/>
              </a:rPr>
              <a:t>e</a:t>
            </a:r>
            <a:endParaRPr lang="en-US" sz="2400" smtClean="0">
              <a:sym typeface="Monotype Sorts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Monotype Sorts"/>
              </a:rPr>
              <a:t>	(slope of elastic region)</a:t>
            </a:r>
            <a:endParaRPr lang="en-US" sz="2400" smtClean="0"/>
          </a:p>
        </p:txBody>
      </p:sp>
      <p:sp>
        <p:nvSpPr>
          <p:cNvPr id="46083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6089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6090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6091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6092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6093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6096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Plasticity Region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21238" y="1828800"/>
            <a:ext cx="4322762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Strain will NOT disappear when stress is removed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Permanent deformation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smtClean="0"/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smtClean="0"/>
          </a:p>
        </p:txBody>
      </p:sp>
      <p:sp>
        <p:nvSpPr>
          <p:cNvPr id="47107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7113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7114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7115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7116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7117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7120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Stress - Strain Example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48175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48177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78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48179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80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81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83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4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82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76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48165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48167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68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4816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7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7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73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4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72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66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8133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48151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48153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4815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60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61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63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64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62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54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48155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10 h 21600"/>
                    <a:gd name="T2" fmla="*/ 0 w 21600"/>
                    <a:gd name="T3" fmla="*/ 21 h 21600"/>
                    <a:gd name="T4" fmla="*/ 0 w 21600"/>
                    <a:gd name="T5" fmla="*/ 1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52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8134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48135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8137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4814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4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47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49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50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48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38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8139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8141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10 h 21600"/>
                      <a:gd name="T2" fmla="*/ 0 w 21600"/>
                      <a:gd name="T3" fmla="*/ 21 h 21600"/>
                      <a:gd name="T4" fmla="*/ 0 w 21600"/>
                      <a:gd name="T5" fmla="*/ 1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2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3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4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140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617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6168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47307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  <a:endParaRPr lang="en-US" smtClean="0">
              <a:sym typeface="Symbol" pitchFamily="18" charset="2"/>
            </a:endParaRPr>
          </a:p>
        </p:txBody>
      </p: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2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3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5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6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7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6146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p:oleObj spid="_x0000_s6146" name="Bitmap Image" r:id="rId3" imgW="1057423" imgH="1305107" progId="PBrush">
              <p:embed/>
            </p:oleObj>
          </a:graphicData>
        </a:graphic>
      </p:graphicFrame>
      <p:graphicFrame>
        <p:nvGraphicFramePr>
          <p:cNvPr id="6147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p:oleObj spid="_x0000_s6147" name="Bitmap Image" r:id="rId4" imgW="2038095" imgH="1295238" progId="PBrush">
              <p:embed/>
            </p:oleObj>
          </a:graphicData>
        </a:graphic>
      </p:graphicFrame>
      <p:graphicFrame>
        <p:nvGraphicFramePr>
          <p:cNvPr id="6148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p:oleObj spid="_x0000_s6148" name="Bitmap Image" r:id="rId5" imgW="1590897" imgH="1352381" progId="PBrush">
              <p:embed/>
            </p:oleObj>
          </a:graphicData>
        </a:graphic>
      </p:graphicFrame>
      <p:sp>
        <p:nvSpPr>
          <p:cNvPr id="616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thin dowels (5/16”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2 thick dowels (7/16” dia. x 48”)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6  12” bamboo skewers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Cellophane Tape</a:t>
            </a:r>
          </a:p>
          <a:p>
            <a:pPr eaLnBrk="1" hangingPunct="1">
              <a:spcBef>
                <a:spcPct val="60000"/>
              </a:spcBef>
            </a:pPr>
            <a:r>
              <a:rPr lang="en-US" sz="3400" smtClean="0"/>
              <a:t>Kevlar string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Setup for Testing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7170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p:oleObj spid="_x0000_s7170" name="Bitmap Image" r:id="rId3" imgW="3104623" imgH="1628690" progId="PBrush">
                <p:embed/>
              </p:oleObj>
            </a:graphicData>
          </a:graphic>
        </p:graphicFrame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50292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Objectives</a:t>
            </a:r>
          </a:p>
          <a:p>
            <a:pPr eaLnBrk="1" hangingPunct="1"/>
            <a:r>
              <a:rPr lang="en-US" sz="3200" smtClean="0"/>
              <a:t>Background</a:t>
            </a:r>
          </a:p>
          <a:p>
            <a:pPr eaLnBrk="1" hangingPunct="1"/>
            <a:r>
              <a:rPr lang="en-US" sz="3200" smtClean="0"/>
              <a:t>Materials</a:t>
            </a:r>
          </a:p>
          <a:p>
            <a:pPr eaLnBrk="1" hangingPunct="1"/>
            <a:r>
              <a:rPr lang="en-US" sz="3200" smtClean="0"/>
              <a:t>Procedure</a:t>
            </a:r>
          </a:p>
          <a:p>
            <a:pPr eaLnBrk="1" hangingPunct="1"/>
            <a:r>
              <a:rPr lang="en-US" sz="3200" smtClean="0"/>
              <a:t>Rules of the Competition</a:t>
            </a:r>
          </a:p>
          <a:p>
            <a:pPr eaLnBrk="1" hangingPunct="1"/>
            <a:r>
              <a:rPr lang="en-US" sz="3200" smtClean="0"/>
              <a:t>Report / Presentation</a:t>
            </a:r>
          </a:p>
          <a:p>
            <a:pPr eaLnBrk="1" hangingPunct="1"/>
            <a:r>
              <a:rPr lang="en-US" sz="3200" smtClean="0"/>
              <a:t>Closing</a:t>
            </a:r>
          </a:p>
          <a:p>
            <a:pPr eaLnBrk="1" hangingPunct="1">
              <a:buFontTx/>
              <a:buNone/>
            </a:pPr>
            <a:endParaRPr lang="en-US" sz="3200" smtClean="0"/>
          </a:p>
        </p:txBody>
      </p:sp>
      <p:pic>
        <p:nvPicPr>
          <p:cNvPr id="31747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Competition Ratios</a:t>
            </a:r>
            <a:endParaRPr lang="en-US" smtClean="0">
              <a:sym typeface="Symbol" pitchFamily="18" charset="2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5563" y="4114800"/>
          <a:ext cx="9088437" cy="827088"/>
        </p:xfrm>
        <a:graphic>
          <a:graphicData uri="http://schemas.openxmlformats.org/presentationml/2006/ole">
            <p:oleObj spid="_x0000_s8194" name="Equation" r:id="rId3" imgW="4597200" imgH="419040" progId="Equation.3">
              <p:embed/>
            </p:oleObj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p:oleObj spid="_x0000_s8195" name="Equation" r:id="rId4" imgW="1409400" imgH="419040" progId="Equation.3">
              <p:embed/>
            </p:oleObj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Unadjusted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/>
            <a:r>
              <a:rPr lang="en-US" sz="2400" b="1">
                <a:solidFill>
                  <a:srgbClr val="000066"/>
                </a:solidFill>
              </a:rPr>
              <a:t>Adjusted Ratio</a:t>
            </a:r>
            <a:endParaRPr lang="en-US" sz="2400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019800" cy="5105400"/>
          </a:xfrm>
        </p:spPr>
        <p:txBody>
          <a:bodyPr/>
          <a:lstStyle/>
          <a:p>
            <a:pPr eaLnBrk="1" hangingPunct="1"/>
            <a:r>
              <a:rPr lang="en-US" sz="2600" smtClean="0"/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TA </a:t>
            </a:r>
            <a:r>
              <a:rPr lang="en-US" sz="2200" u="sng" smtClean="0"/>
              <a:t>initials and dates</a:t>
            </a:r>
            <a:r>
              <a:rPr lang="en-US" sz="2200" smtClean="0"/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Weight will be added until boom deflects 0.2m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133600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Boom must only touch anchor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mtClean="0"/>
              <a:t>   (4” dia. pipe)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Rules of Competition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2988" y="1843088"/>
            <a:ext cx="6373812" cy="3394075"/>
          </a:xfrm>
        </p:spPr>
        <p:txBody>
          <a:bodyPr/>
          <a:lstStyle/>
          <a:p>
            <a:pPr eaLnBrk="1" hangingPunct="1"/>
            <a:endParaRPr lang="en-US" sz="3400" smtClean="0"/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smtClean="0"/>
              <a:t>Decision of TA is </a:t>
            </a:r>
            <a:r>
              <a:rPr lang="en-US" sz="3000" b="1" u="sng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Declaration of winners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Build boom according to sketch</a:t>
            </a:r>
          </a:p>
        </p:txBody>
      </p:sp>
      <p:sp>
        <p:nvSpPr>
          <p:cNvPr id="58371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524000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mtClean="0"/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Announce when “</a:t>
            </a:r>
            <a:r>
              <a:rPr lang="en-US" smtClean="0">
                <a:solidFill>
                  <a:srgbClr val="FF0000"/>
                </a:solidFill>
              </a:rPr>
              <a:t>DONE!</a:t>
            </a:r>
            <a:r>
              <a:rPr lang="en-US" smtClean="0"/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400" smtClean="0"/>
              <a:t>Add weights until boom deflects 0.2m vertically, or fails</a:t>
            </a:r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3100" smtClean="0"/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announces winner of competition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US" sz="2700" smtClean="0"/>
              <a:t>	(team with largest adjusted ratio)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700" smtClean="0"/>
              <a:t>TA initials and scans original data</a:t>
            </a:r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Individual Bonus (</a:t>
            </a:r>
            <a:r>
              <a:rPr lang="en-US" smtClean="0">
                <a:solidFill>
                  <a:srgbClr val="FF0000"/>
                </a:solidFill>
              </a:rPr>
              <a:t>!</a:t>
            </a:r>
            <a:r>
              <a:rPr lang="en-US" smtClean="0"/>
              <a:t>) Lab Report</a:t>
            </a:r>
          </a:p>
          <a:p>
            <a:r>
              <a:rPr lang="en-US" smtClean="0"/>
              <a:t>Title Page</a:t>
            </a:r>
          </a:p>
          <a:p>
            <a:r>
              <a:rPr lang="en-US" smtClean="0"/>
              <a:t>Discussion topics in the manual</a:t>
            </a:r>
          </a:p>
          <a:p>
            <a:r>
              <a:rPr lang="en-US" smtClean="0"/>
              <a:t>Include original data with TA’s signature</a:t>
            </a:r>
          </a:p>
          <a:p>
            <a:r>
              <a:rPr lang="en-US" smtClean="0"/>
              <a:t>Include class results and photo of boom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Assignment: Presentation</a:t>
            </a:r>
            <a:endParaRPr lang="en-US" sz="3600" b="0" dirty="0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Team presentation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State rules of competition</a:t>
            </a:r>
            <a:endParaRPr lang="en-US" sz="7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Describe your design and its concepts</a:t>
            </a:r>
            <a:endParaRPr lang="en-US" sz="60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Include table of class results, sketches, photo/video of boom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sz="2800" smtClean="0"/>
              <a:t>How could your current design be improved?</a:t>
            </a:r>
            <a:endParaRPr lang="en-US" sz="700" smtClean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  <a:endParaRPr lang="en-US" b="0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/>
            <a:r>
              <a:rPr lang="en-US" b="1" smtClean="0"/>
              <a:t>Think Safety!</a:t>
            </a:r>
            <a:r>
              <a:rPr lang="en-US" smtClean="0"/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Have all original data signed by TA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Submit all work electronically</a:t>
            </a:r>
            <a:endParaRPr lang="en-US" sz="1200" smtClean="0"/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Return all unused materials to TA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12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65539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mtClean="0"/>
              <a:t>Construct and test boom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Objects usually much heavier than the boom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Rotating bridges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Common Structural Modes of Failure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Corrosion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cycling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Thermal Shock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Delayed response (fatigue)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Corrosion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/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endParaRPr lang="en-US" sz="2800" smtClean="0"/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Material weakened by being “eaten away”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/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Wind blowing sand on rocks, bridges, etc.</a:t>
            </a: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14400" y="1981200"/>
            <a:ext cx="6989763" cy="946150"/>
            <a:chOff x="576" y="2016"/>
            <a:chExt cx="4403" cy="596"/>
          </a:xfrm>
        </p:grpSpPr>
        <p:sp>
          <p:nvSpPr>
            <p:cNvPr id="35844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Cycling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</a:pPr>
            <a:r>
              <a:rPr lang="en-US" sz="3400" smtClean="0"/>
              <a:t>Example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900" smtClean="0"/>
              <a:t>Elastic in clothes cracks once removed from clothes dryer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Thermal Shock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 undergoes extreme temperature changes in a short time period</a:t>
            </a:r>
          </a:p>
          <a:p>
            <a:pPr eaLnBrk="1" hangingPunct="1"/>
            <a:r>
              <a:rPr lang="en-US" smtClean="0"/>
              <a:t>Mixed temperatures throughout material cause compression/expansion resulting in cracks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Hot glass bottle placed into ice cold water, bottle would explode and shatter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/>
              <a:t>Maximum load supported by material is exceeded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Material cracks/crumbles </a:t>
            </a:r>
            <a:r>
              <a:rPr lang="en-US" sz="2000" smtClean="0"/>
              <a:t>(ie. Thermal shock)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/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Too many load cycles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950</Words>
  <Application>Microsoft Office PowerPoint</Application>
  <PresentationFormat>On-screen Show (4:3)</PresentationFormat>
  <Paragraphs>284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54" baseType="lpstr">
      <vt:lpstr>Times New Roman</vt:lpstr>
      <vt:lpstr>Arial</vt:lpstr>
      <vt:lpstr>Wingdings</vt:lpstr>
      <vt:lpstr>Calibri</vt:lpstr>
      <vt:lpstr>Tahoma</vt:lpstr>
      <vt:lpstr>Symbol</vt:lpstr>
      <vt:lpstr>Monotype Sorts</vt:lpstr>
      <vt:lpstr>Default Design</vt:lpstr>
      <vt:lpstr>1_Default Design</vt:lpstr>
      <vt:lpstr>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Equation</vt:lpstr>
      <vt:lpstr>Bitmap Image</vt:lpstr>
      <vt:lpstr>Boom Construction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Slide 10</vt:lpstr>
      <vt:lpstr>Stress - Strain Figure</vt:lpstr>
      <vt:lpstr>Stress - Strain Graph</vt:lpstr>
      <vt:lpstr>Ultimate Tensile Stress (sm)</vt:lpstr>
      <vt:lpstr>Fracture Stress (sf)</vt:lpstr>
      <vt:lpstr>Elasticity Region</vt:lpstr>
      <vt:lpstr>Plasticity Region</vt:lpstr>
      <vt:lpstr>Stress - 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Lirdi</cp:lastModifiedBy>
  <cp:revision>88</cp:revision>
  <dcterms:created xsi:type="dcterms:W3CDTF">2002-02-21T04:34:32Z</dcterms:created>
  <dcterms:modified xsi:type="dcterms:W3CDTF">2010-04-20T15:15:19Z</dcterms:modified>
</cp:coreProperties>
</file>