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2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30" r:id="rId29"/>
    <p:sldId id="329" r:id="rId30"/>
    <p:sldId id="328" r:id="rId31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 varScale="1">
        <p:scale>
          <a:sx n="40" d="100"/>
          <a:sy n="40" d="100"/>
        </p:scale>
        <p:origin x="-56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353EADB-A89E-4A4C-868B-6EFA60B67FA6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9163ED1-DFD8-450D-94B6-3EE39DE44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9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L.Mexhitaj 2009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A9AE95-5964-4E25-9E71-5539AEEA787F}" type="slidenum">
              <a:rPr lang="en-US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432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198507-F03B-4067-95E8-5B5DAF824BD6}" type="slidenum">
              <a:rPr lang="en-US">
                <a:cs typeface="Arial" charset="0"/>
              </a:rPr>
              <a:pPr/>
              <a:t>28</a:t>
            </a:fld>
            <a:endParaRPr lang="en-US"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193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6923C3-F539-4FB4-BB86-970AA5593639}" type="slidenum">
              <a:rPr lang="en-US">
                <a:cs typeface="Arial" charset="0"/>
              </a:rPr>
              <a:pPr/>
              <a:t>29</a:t>
            </a:fld>
            <a:endParaRPr lang="en-US">
              <a:cs typeface="Arial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404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013-E164-4DC1-9EDA-9999B2E1F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2B5E-C275-4A8D-9215-9AA8E8572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D40E7-29A0-4015-BCDB-7BB0BC333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392C-0DA7-41FC-A584-EEAD6C1FC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EB2C-F8D9-40CF-8436-1A53B75D4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FF7C-F6DA-47E3-AEAF-F3ED36F50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D464-6A5B-4FE4-9119-A1213A095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0080-FA22-4ADD-87DE-A3604AEE0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EB6C-17C0-4029-BE6C-53296A835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521D0-C83D-46FB-91CE-CC88D18C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8CFE-E766-4FE2-8D84-404888D44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6321-80CC-4A63-BF3C-D3A0F082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0E78E-0710-4726-821F-E16CB74CE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47" r:id="rId2"/>
    <p:sldLayoutId id="2147483746" r:id="rId3"/>
    <p:sldLayoutId id="2147483745" r:id="rId4"/>
    <p:sldLayoutId id="2147483744" r:id="rId5"/>
    <p:sldLayoutId id="2147483743" r:id="rId6"/>
    <p:sldLayoutId id="2147483742" r:id="rId7"/>
    <p:sldLayoutId id="2147483741" r:id="rId8"/>
    <p:sldLayoutId id="2147483740" r:id="rId9"/>
    <p:sldLayoutId id="2147483739" r:id="rId10"/>
    <p:sldLayoutId id="2147483738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E58EA42-A93C-42F8-8817-1709F955E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png"/><Relationship Id="rId9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219200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52400"/>
            <a:ext cx="2743201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4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+mn-cs"/>
              </a:rPr>
              <a:t>Stress and Strain</a:t>
            </a:r>
          </a:p>
        </p:txBody>
      </p:sp>
      <p:sp>
        <p:nvSpPr>
          <p:cNvPr id="39938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762000" y="13716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Stress: measure of internal force that keeps material together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Resists form change of body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Strain: measure of deformation (elongation/compression) of material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Change from original dimension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Examples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Stretching of rope while pulling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Car tire under load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248400"/>
            <a:ext cx="2400299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Figure</a:t>
            </a:r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228600" y="4953000"/>
            <a:ext cx="8528050" cy="1203325"/>
            <a:chOff x="0" y="3360"/>
            <a:chExt cx="5372" cy="758"/>
          </a:xfrm>
        </p:grpSpPr>
        <p:sp>
          <p:nvSpPr>
            <p:cNvPr id="5149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rgbClr val="000066"/>
                  </a:solidFill>
                </a:rPr>
                <a:t>L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=Change in length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L</a:t>
              </a:r>
              <a:r>
                <a:rPr lang="en-US" baseline="-25000">
                  <a:solidFill>
                    <a:srgbClr val="000066"/>
                  </a:solidFill>
                  <a:latin typeface="Arial" charset="0"/>
                </a:rPr>
                <a:t>o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=Original length</a:t>
              </a:r>
            </a:p>
          </p:txBody>
        </p:sp>
        <p:sp>
          <p:nvSpPr>
            <p:cNvPr id="5150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F= Applied force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A = Cross-sectional area</a:t>
              </a:r>
            </a:p>
          </p:txBody>
        </p:sp>
      </p:grpSp>
      <p:grpSp>
        <p:nvGrpSpPr>
          <p:cNvPr id="5125" name="Group 31"/>
          <p:cNvGrpSpPr>
            <a:grpSpLocks/>
          </p:cNvGrpSpPr>
          <p:nvPr/>
        </p:nvGrpSpPr>
        <p:grpSpPr bwMode="auto">
          <a:xfrm>
            <a:off x="3886200" y="1600200"/>
            <a:ext cx="4419600" cy="3265488"/>
            <a:chOff x="2448" y="1008"/>
            <a:chExt cx="2784" cy="2057"/>
          </a:xfrm>
        </p:grpSpPr>
        <p:graphicFrame>
          <p:nvGraphicFramePr>
            <p:cNvPr id="5122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name="Equation" r:id="rId3" imgW="114120" imgH="215640" progId="Equation.3">
                    <p:embed/>
                  </p:oleObj>
                </mc:Choice>
                <mc:Fallback>
                  <p:oleObj name="Equation" r:id="rId3" imgW="114120" imgH="2156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L</a:t>
              </a:r>
              <a:r>
                <a:rPr lang="en-US" sz="1800" baseline="-25000">
                  <a:latin typeface="Arial" charset="0"/>
                </a:rPr>
                <a:t>o</a:t>
              </a:r>
              <a:endParaRPr lang="en-US" sz="1800">
                <a:latin typeface="Arial" charset="0"/>
              </a:endParaRPr>
            </a:p>
          </p:txBody>
        </p:sp>
        <p:grpSp>
          <p:nvGrpSpPr>
            <p:cNvPr id="5134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5145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5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D L</a:t>
              </a:r>
            </a:p>
          </p:txBody>
        </p:sp>
        <p:grpSp>
          <p:nvGrpSpPr>
            <p:cNvPr id="5136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5142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7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Load F</a:t>
              </a:r>
            </a:p>
          </p:txBody>
        </p:sp>
        <p:sp>
          <p:nvSpPr>
            <p:cNvPr id="5139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</a:t>
              </a:r>
              <a:r>
                <a:rPr lang="en-US" sz="1800" b="1">
                  <a:latin typeface="Arial" charset="0"/>
                </a:rPr>
                <a:t>Cross-sectional area of bar</a:t>
              </a:r>
            </a:p>
          </p:txBody>
        </p:sp>
        <p:sp>
          <p:nvSpPr>
            <p:cNvPr id="5140" name="Text Box 25"/>
            <p:cNvSpPr txBox="1">
              <a:spLocks noChangeArrowheads="1"/>
            </p:cNvSpPr>
            <p:nvPr/>
          </p:nvSpPr>
          <p:spPr bwMode="auto">
            <a:xfrm>
              <a:off x="3456" y="1008"/>
              <a:ext cx="1200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Fixed Support</a:t>
              </a:r>
            </a:p>
          </p:txBody>
        </p:sp>
        <p:sp>
          <p:nvSpPr>
            <p:cNvPr id="5141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</p:grpSp>
      <p:grpSp>
        <p:nvGrpSpPr>
          <p:cNvPr id="5126" name="Group 27"/>
          <p:cNvGrpSpPr>
            <a:grpSpLocks/>
          </p:cNvGrpSpPr>
          <p:nvPr/>
        </p:nvGrpSpPr>
        <p:grpSpPr bwMode="auto">
          <a:xfrm>
            <a:off x="762000" y="2057400"/>
            <a:ext cx="3810000" cy="2336800"/>
            <a:chOff x="144" y="1408"/>
            <a:chExt cx="2400" cy="1472"/>
          </a:xfrm>
        </p:grpSpPr>
        <p:sp>
          <p:nvSpPr>
            <p:cNvPr id="5127" name="Text Box 28"/>
            <p:cNvSpPr txBox="1">
              <a:spLocks noChangeArrowheads="1"/>
            </p:cNvSpPr>
            <p:nvPr/>
          </p:nvSpPr>
          <p:spPr bwMode="auto">
            <a:xfrm>
              <a:off x="144" y="1408"/>
              <a:ext cx="2400" cy="147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75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Stress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s</a:t>
              </a:r>
              <a:r>
                <a:rPr lang="en-US" sz="3200">
                  <a:solidFill>
                    <a:srgbClr val="000066"/>
                  </a:solidFill>
                </a:rPr>
                <a:t>) = F</a:t>
              </a:r>
            </a:p>
            <a:p>
              <a:pPr eaLnBrk="0" hangingPunct="0">
                <a:lnSpc>
                  <a:spcPct val="75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		     A</a:t>
              </a: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Strain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e</a:t>
              </a:r>
              <a:r>
                <a:rPr lang="en-US" sz="3200">
                  <a:solidFill>
                    <a:srgbClr val="000066"/>
                  </a:solidFill>
                </a:rPr>
                <a:t>) = 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 sz="3200">
                  <a:solidFill>
                    <a:srgbClr val="000066"/>
                  </a:solidFill>
                </a:rPr>
                <a:t>L</a:t>
              </a:r>
              <a:endParaRPr lang="en-US" sz="3200" u="sng">
                <a:solidFill>
                  <a:srgbClr val="000066"/>
                </a:solidFill>
              </a:endParaRP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                     L</a:t>
              </a:r>
              <a:r>
                <a:rPr lang="en-US" sz="3200" baseline="-25000">
                  <a:solidFill>
                    <a:srgbClr val="000066"/>
                  </a:solidFill>
                </a:rPr>
                <a:t>o</a:t>
              </a:r>
            </a:p>
          </p:txBody>
        </p:sp>
        <p:sp>
          <p:nvSpPr>
            <p:cNvPr id="5128" name="Line 29"/>
            <p:cNvSpPr>
              <a:spLocks noChangeShapeType="1"/>
            </p:cNvSpPr>
            <p:nvPr/>
          </p:nvSpPr>
          <p:spPr bwMode="auto">
            <a:xfrm>
              <a:off x="1644" y="1728"/>
              <a:ext cx="24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Line 30"/>
            <p:cNvSpPr>
              <a:spLocks noChangeShapeType="1"/>
            </p:cNvSpPr>
            <p:nvPr/>
          </p:nvSpPr>
          <p:spPr bwMode="auto">
            <a:xfrm flipV="1">
              <a:off x="1584" y="2496"/>
              <a:ext cx="38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1" name="Picture 3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Graph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10163" y="1828800"/>
            <a:ext cx="403383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U.T.S.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(Ultimate Tensile Strength)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Plasticity Region {P}</a:t>
            </a:r>
          </a:p>
        </p:txBody>
      </p:sp>
      <p:grpSp>
        <p:nvGrpSpPr>
          <p:cNvPr id="43011" name="Group 89"/>
          <p:cNvGrpSpPr>
            <a:grpSpLocks/>
          </p:cNvGrpSpPr>
          <p:nvPr/>
        </p:nvGrpSpPr>
        <p:grpSpPr bwMode="auto">
          <a:xfrm>
            <a:off x="304800" y="1828800"/>
            <a:ext cx="5354638" cy="4540250"/>
            <a:chOff x="192" y="1152"/>
            <a:chExt cx="3373" cy="2860"/>
          </a:xfrm>
        </p:grpSpPr>
        <p:sp>
          <p:nvSpPr>
            <p:cNvPr id="43012" name="Text Box 13"/>
            <p:cNvSpPr txBox="1">
              <a:spLocks noChangeArrowheads="1"/>
            </p:cNvSpPr>
            <p:nvPr/>
          </p:nvSpPr>
          <p:spPr bwMode="auto">
            <a:xfrm>
              <a:off x="2784" y="3466"/>
              <a:ext cx="781" cy="546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Strain (</a:t>
              </a:r>
              <a:r>
                <a:rPr lang="en-US" sz="2000">
                  <a:latin typeface="Symbol" pitchFamily="18" charset="2"/>
                </a:rPr>
                <a:t>e</a:t>
              </a:r>
              <a:r>
                <a:rPr lang="en-US" sz="2000"/>
                <a:t>)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[in/in]</a:t>
              </a:r>
            </a:p>
          </p:txBody>
        </p:sp>
        <p:grpSp>
          <p:nvGrpSpPr>
            <p:cNvPr id="4301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1920 h 1200"/>
                  <a:gd name="T2" fmla="*/ 605 w 1440"/>
                  <a:gd name="T3" fmla="*/ 538 h 1200"/>
                  <a:gd name="T4" fmla="*/ 1075 w 1440"/>
                  <a:gd name="T5" fmla="*/ 0 h 1200"/>
                  <a:gd name="T6" fmla="*/ 2016 w 1440"/>
                  <a:gd name="T7" fmla="*/ 538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 (</a:t>
                </a:r>
                <a:r>
                  <a:rPr lang="en-US" sz="2000">
                    <a:latin typeface="Symbol" pitchFamily="18" charset="2"/>
                  </a:rPr>
                  <a:t>s</a:t>
                </a:r>
                <a:r>
                  <a:rPr lang="en-US" sz="2000"/>
                  <a:t>)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[psi]</a:t>
                </a:r>
              </a:p>
            </p:txBody>
          </p:sp>
          <p:sp>
            <p:nvSpPr>
              <p:cNvPr id="4302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Fracture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</a:t>
                </a:r>
              </a:p>
            </p:txBody>
          </p:sp>
          <p:sp>
            <p:nvSpPr>
              <p:cNvPr id="4302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U.T.S.</a:t>
                </a:r>
              </a:p>
            </p:txBody>
          </p:sp>
          <p:sp>
            <p:nvSpPr>
              <p:cNvPr id="4302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{P}</a:t>
                </a:r>
              </a:p>
            </p:txBody>
          </p:sp>
          <p:sp>
            <p:nvSpPr>
              <p:cNvPr id="4302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{E}</a:t>
                </a:r>
              </a:p>
            </p:txBody>
          </p:sp>
          <p:grpSp>
            <p:nvGrpSpPr>
              <p:cNvPr id="4302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4303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3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02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4302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02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25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Ultimate Tensile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m</a:t>
            </a:r>
            <a:r>
              <a:rPr lang="en-US" smtClean="0"/>
              <a:t>)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752600"/>
            <a:ext cx="4191000" cy="2819400"/>
          </a:xfrm>
        </p:spPr>
        <p:txBody>
          <a:bodyPr/>
          <a:lstStyle/>
          <a:p>
            <a:pPr eaLnBrk="1" hangingPunct="1"/>
            <a:r>
              <a:rPr lang="en-US" sz="2600" smtClean="0"/>
              <a:t>Greatest amount of stress material will withstand without failing</a:t>
            </a:r>
          </a:p>
          <a:p>
            <a:pPr eaLnBrk="1" hangingPunct="1"/>
            <a:r>
              <a:rPr lang="en-US" sz="2600" smtClean="0"/>
              <a:t>Plastic instability occurs when past U.T.S.</a:t>
            </a:r>
          </a:p>
        </p:txBody>
      </p:sp>
      <p:grpSp>
        <p:nvGrpSpPr>
          <p:cNvPr id="44035" name="Group 25"/>
          <p:cNvGrpSpPr>
            <a:grpSpLocks/>
          </p:cNvGrpSpPr>
          <p:nvPr/>
        </p:nvGrpSpPr>
        <p:grpSpPr bwMode="auto">
          <a:xfrm>
            <a:off x="5638800" y="4343400"/>
            <a:ext cx="3201988" cy="1917700"/>
            <a:chOff x="3674" y="2880"/>
            <a:chExt cx="2017" cy="1208"/>
          </a:xfrm>
        </p:grpSpPr>
        <p:sp>
          <p:nvSpPr>
            <p:cNvPr id="44055" name="Line 26"/>
            <p:cNvSpPr>
              <a:spLocks noChangeShapeType="1"/>
            </p:cNvSpPr>
            <p:nvPr/>
          </p:nvSpPr>
          <p:spPr bwMode="auto">
            <a:xfrm>
              <a:off x="4454" y="3168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Text Box 27"/>
            <p:cNvSpPr txBox="1">
              <a:spLocks noChangeArrowheads="1"/>
            </p:cNvSpPr>
            <p:nvPr/>
          </p:nvSpPr>
          <p:spPr bwMode="auto">
            <a:xfrm>
              <a:off x="3674" y="2880"/>
              <a:ext cx="2017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/>
                <a:t>U.T.S. = P</a:t>
              </a:r>
              <a:r>
                <a:rPr lang="en-US" sz="2400" baseline="-25000"/>
                <a:t>max</a:t>
              </a:r>
              <a:endParaRPr lang="en-US" sz="2400"/>
            </a:p>
            <a:p>
              <a:pPr eaLnBrk="0" hangingPunct="0"/>
              <a:r>
                <a:rPr lang="en-US" sz="2400"/>
                <a:t>	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max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Cross-sectional    </a:t>
              </a:r>
            </a:p>
            <a:p>
              <a:pPr eaLnBrk="0" hangingPunct="0"/>
              <a:r>
                <a:rPr lang="en-US" sz="2400"/>
                <a:t>       area</a:t>
              </a:r>
            </a:p>
          </p:txBody>
        </p:sp>
      </p:grpSp>
      <p:sp>
        <p:nvSpPr>
          <p:cNvPr id="44036" name="Freeform 48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49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50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Line 51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52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53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4042" name="Text Box 54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4043" name="Text Box 55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4044" name="Text Box 56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4045" name="Text Box 57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4046" name="Group 58"/>
          <p:cNvGrpSpPr>
            <a:grpSpLocks/>
          </p:cNvGrpSpPr>
          <p:nvPr/>
        </p:nvGrpSpPr>
        <p:grpSpPr bwMode="auto">
          <a:xfrm>
            <a:off x="2895600" y="2301875"/>
            <a:ext cx="152400" cy="152400"/>
            <a:chOff x="2304" y="3264"/>
            <a:chExt cx="96" cy="96"/>
          </a:xfrm>
        </p:grpSpPr>
        <p:sp>
          <p:nvSpPr>
            <p:cNvPr id="44053" name="Line 59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Line 60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47" name="Line 64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65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9" name="Group 16"/>
          <p:cNvGrpSpPr>
            <a:grpSpLocks/>
          </p:cNvGrpSpPr>
          <p:nvPr/>
        </p:nvGrpSpPr>
        <p:grpSpPr bwMode="auto">
          <a:xfrm>
            <a:off x="2895600" y="2286000"/>
            <a:ext cx="152400" cy="152400"/>
            <a:chOff x="2304" y="3264"/>
            <a:chExt cx="96" cy="96"/>
          </a:xfrm>
        </p:grpSpPr>
        <p:sp>
          <p:nvSpPr>
            <p:cNvPr id="44051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0" name="Text Box 66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pic>
        <p:nvPicPr>
          <p:cNvPr id="26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Fracture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f</a:t>
            </a:r>
            <a:r>
              <a:rPr lang="en-US" smtClean="0"/>
              <a:t>)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70475" y="1600200"/>
            <a:ext cx="4073525" cy="1392238"/>
          </a:xfrm>
        </p:spPr>
        <p:txBody>
          <a:bodyPr/>
          <a:lstStyle/>
          <a:p>
            <a:pPr eaLnBrk="1" hangingPunct="1"/>
            <a:r>
              <a:rPr lang="en-US" smtClean="0"/>
              <a:t>Stress at which the material completely fails</a:t>
            </a:r>
          </a:p>
        </p:txBody>
      </p:sp>
      <p:grpSp>
        <p:nvGrpSpPr>
          <p:cNvPr id="45059" name="Group 25"/>
          <p:cNvGrpSpPr>
            <a:grpSpLocks/>
          </p:cNvGrpSpPr>
          <p:nvPr/>
        </p:nvGrpSpPr>
        <p:grpSpPr bwMode="auto">
          <a:xfrm>
            <a:off x="5715000" y="3733800"/>
            <a:ext cx="3200400" cy="1917700"/>
            <a:chOff x="3552" y="2832"/>
            <a:chExt cx="2016" cy="1208"/>
          </a:xfrm>
        </p:grpSpPr>
        <p:sp>
          <p:nvSpPr>
            <p:cNvPr id="45079" name="Line 26"/>
            <p:cNvSpPr>
              <a:spLocks noChangeShapeType="1"/>
            </p:cNvSpPr>
            <p:nvPr/>
          </p:nvSpPr>
          <p:spPr bwMode="auto">
            <a:xfrm>
              <a:off x="4944" y="312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Text Box 27"/>
            <p:cNvSpPr txBox="1">
              <a:spLocks noChangeArrowheads="1"/>
            </p:cNvSpPr>
            <p:nvPr/>
          </p:nvSpPr>
          <p:spPr bwMode="auto">
            <a:xfrm>
              <a:off x="3552" y="2832"/>
              <a:ext cx="2016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/>
                <a:t>Fracture Stress = P</a:t>
              </a:r>
              <a:r>
                <a:rPr lang="en-US" sz="2400" baseline="-25000"/>
                <a:t>f</a:t>
              </a:r>
              <a:endParaRPr lang="en-US" sz="2400"/>
            </a:p>
            <a:p>
              <a:pPr eaLnBrk="0" hangingPunct="0"/>
              <a:r>
                <a:rPr lang="en-US" sz="2400"/>
                <a:t>                         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f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 Sectional    </a:t>
              </a:r>
            </a:p>
            <a:p>
              <a:pPr eaLnBrk="0" hangingPunct="0"/>
              <a:r>
                <a:rPr lang="en-US" sz="2400"/>
                <a:t>       Area </a:t>
              </a:r>
            </a:p>
          </p:txBody>
        </p:sp>
      </p:grpSp>
      <p:sp>
        <p:nvSpPr>
          <p:cNvPr id="45060" name="Freeform 30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31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32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33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34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Text Box 35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5066" name="Text Box 36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5067" name="Text Box 37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5068" name="Text Box 38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5069" name="Text Box 39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5070" name="Group 43"/>
          <p:cNvGrpSpPr>
            <a:grpSpLocks/>
          </p:cNvGrpSpPr>
          <p:nvPr/>
        </p:nvGrpSpPr>
        <p:grpSpPr bwMode="auto">
          <a:xfrm>
            <a:off x="4495800" y="3184525"/>
            <a:ext cx="152400" cy="152400"/>
            <a:chOff x="2304" y="3264"/>
            <a:chExt cx="96" cy="96"/>
          </a:xfrm>
        </p:grpSpPr>
        <p:sp>
          <p:nvSpPr>
            <p:cNvPr id="45077" name="Line 44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45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1" name="Line 46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47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73" name="Group 51"/>
          <p:cNvGrpSpPr>
            <a:grpSpLocks/>
          </p:cNvGrpSpPr>
          <p:nvPr/>
        </p:nvGrpSpPr>
        <p:grpSpPr bwMode="auto">
          <a:xfrm>
            <a:off x="4495800" y="3200400"/>
            <a:ext cx="152400" cy="152400"/>
            <a:chOff x="2304" y="3264"/>
            <a:chExt cx="96" cy="96"/>
          </a:xfrm>
        </p:grpSpPr>
        <p:sp>
          <p:nvSpPr>
            <p:cNvPr id="45075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4" name="Text Box 54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pic>
        <p:nvPicPr>
          <p:cNvPr id="26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Elasticity Region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76400"/>
            <a:ext cx="4114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Strain will disappear when stress is removed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Stress and strain vary linearly, obeying Hooke’s Law </a:t>
            </a:r>
            <a:r>
              <a:rPr lang="en-US" sz="2400" smtClean="0">
                <a:sym typeface="Monotype Sorts"/>
              </a:rPr>
              <a:t> </a:t>
            </a:r>
            <a:r>
              <a:rPr lang="en-US" sz="2400" smtClean="0">
                <a:latin typeface="Symbol" pitchFamily="18" charset="2"/>
                <a:sym typeface="Monotype Sorts"/>
              </a:rPr>
              <a:t>s</a:t>
            </a:r>
            <a:r>
              <a:rPr lang="en-US" sz="2400" smtClean="0">
                <a:sym typeface="Monotype Sorts"/>
              </a:rPr>
              <a:t> </a:t>
            </a:r>
            <a:r>
              <a:rPr lang="en-US" sz="2400" smtClean="0">
                <a:sym typeface="Symbol" pitchFamily="18" charset="2"/>
              </a:rPr>
              <a:t></a:t>
            </a:r>
            <a:r>
              <a:rPr lang="en-US" sz="2400" smtClean="0">
                <a:sym typeface="Monotype Sorts"/>
              </a:rPr>
              <a:t> </a:t>
            </a:r>
            <a:r>
              <a:rPr lang="en-US" sz="2400" smtClean="0">
                <a:latin typeface="Symbol" pitchFamily="18" charset="2"/>
                <a:sym typeface="Monotype Sorts"/>
              </a:rPr>
              <a:t>e</a:t>
            </a: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Monotype Sorts"/>
              </a:rPr>
              <a:t>Stiffness of material found by Young’s Modulus of Elasticity: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800" smtClean="0"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/>
              </a:rPr>
              <a:t>	E= </a:t>
            </a:r>
            <a:r>
              <a:rPr lang="en-US" sz="2400" smtClean="0">
                <a:latin typeface="Symbol" pitchFamily="18" charset="2"/>
                <a:sym typeface="Monotype Sorts"/>
              </a:rPr>
              <a:t>s</a:t>
            </a:r>
            <a:r>
              <a:rPr lang="en-US" sz="2400" smtClean="0">
                <a:sym typeface="Monotype Sorts"/>
              </a:rPr>
              <a:t>/</a:t>
            </a:r>
            <a:r>
              <a:rPr lang="en-US" sz="2400" smtClean="0">
                <a:latin typeface="Symbol" pitchFamily="18" charset="2"/>
                <a:sym typeface="Monotype Sorts"/>
              </a:rPr>
              <a:t>e</a:t>
            </a: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/>
              </a:rPr>
              <a:t>	(slope of elastic region)</a:t>
            </a:r>
            <a:endParaRPr lang="en-US" sz="2400" smtClean="0"/>
          </a:p>
        </p:txBody>
      </p:sp>
      <p:sp>
        <p:nvSpPr>
          <p:cNvPr id="46083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6089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6090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6091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6092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6093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6096" name="Rectangle 52"/>
          <p:cNvSpPr>
            <a:spLocks noChangeArrowheads="1"/>
          </p:cNvSpPr>
          <p:nvPr/>
        </p:nvSpPr>
        <p:spPr bwMode="auto">
          <a:xfrm>
            <a:off x="1295400" y="3276600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Plasticity Region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21238" y="1828800"/>
            <a:ext cx="4322762" cy="4038600"/>
          </a:xfrm>
        </p:spPr>
        <p:txBody>
          <a:bodyPr/>
          <a:lstStyle/>
          <a:p>
            <a:pPr eaLnBrk="1" hangingPunct="1"/>
            <a:r>
              <a:rPr lang="en-US" sz="2400" smtClean="0"/>
              <a:t>Strain will NOT disappear when stress is removed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Permanent deformation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Range of plasticity: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Ductile materials deform considerably before fracture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Brittle materials do not deform much and failure occurs suddenly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smtClean="0"/>
          </a:p>
        </p:txBody>
      </p:sp>
      <p:sp>
        <p:nvSpPr>
          <p:cNvPr id="47107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7113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7114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7115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7116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7117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7120" name="Rectangle 52"/>
          <p:cNvSpPr>
            <a:spLocks noChangeArrowheads="1"/>
          </p:cNvSpPr>
          <p:nvPr/>
        </p:nvSpPr>
        <p:spPr bwMode="auto">
          <a:xfrm>
            <a:off x="2286000" y="2286000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Example</a:t>
            </a:r>
          </a:p>
        </p:txBody>
      </p:sp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0" y="1828800"/>
            <a:ext cx="853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lnSpc>
                <a:spcPct val="170000"/>
              </a:lnSpc>
            </a:pP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The Plastic Pen Cap and Nervous Student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1.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Elastic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applies force, bending tip of pen cap back.  When force is removed, tip of cap returns to original position.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2.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Plastic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twists and bends tip of cap.  When force is removed, the tip of cap stays mangled.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3.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U.T.S.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some more.  Cap still in one piece, but certain areas are very weak and on the verge of breaking.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4.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Fracture Stress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48131" name="Group 4"/>
          <p:cNvGrpSpPr>
            <a:grpSpLocks/>
          </p:cNvGrpSpPr>
          <p:nvPr/>
        </p:nvGrpSpPr>
        <p:grpSpPr bwMode="auto">
          <a:xfrm>
            <a:off x="8458200" y="1447800"/>
            <a:ext cx="296863" cy="1219200"/>
            <a:chOff x="5040" y="1536"/>
            <a:chExt cx="187" cy="768"/>
          </a:xfrm>
        </p:grpSpPr>
        <p:grpSp>
          <p:nvGrpSpPr>
            <p:cNvPr id="48175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48177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1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78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48179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80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81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83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84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82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76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8132" name="Group 15"/>
          <p:cNvGrpSpPr>
            <a:grpSpLocks/>
          </p:cNvGrpSpPr>
          <p:nvPr/>
        </p:nvGrpSpPr>
        <p:grpSpPr bwMode="auto">
          <a:xfrm>
            <a:off x="8458200" y="2895600"/>
            <a:ext cx="344488" cy="838200"/>
            <a:chOff x="5328" y="2352"/>
            <a:chExt cx="217" cy="528"/>
          </a:xfrm>
        </p:grpSpPr>
        <p:grpSp>
          <p:nvGrpSpPr>
            <p:cNvPr id="48165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48167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68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48169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70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71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73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74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72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66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8133" name="Group 26"/>
          <p:cNvGrpSpPr>
            <a:grpSpLocks/>
          </p:cNvGrpSpPr>
          <p:nvPr/>
        </p:nvGrpSpPr>
        <p:grpSpPr bwMode="auto">
          <a:xfrm>
            <a:off x="8543925" y="3886200"/>
            <a:ext cx="600075" cy="990600"/>
            <a:chOff x="4977" y="2832"/>
            <a:chExt cx="378" cy="624"/>
          </a:xfrm>
        </p:grpSpPr>
        <p:grpSp>
          <p:nvGrpSpPr>
            <p:cNvPr id="48151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48153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48159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60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61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63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64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62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54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48155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10 h 21600"/>
                    <a:gd name="T2" fmla="*/ 0 w 21600"/>
                    <a:gd name="T3" fmla="*/ 21 h 21600"/>
                    <a:gd name="T4" fmla="*/ 0 w 21600"/>
                    <a:gd name="T5" fmla="*/ 1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6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7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8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52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8134" name="Group 41"/>
          <p:cNvGrpSpPr>
            <a:grpSpLocks/>
          </p:cNvGrpSpPr>
          <p:nvPr/>
        </p:nvGrpSpPr>
        <p:grpSpPr bwMode="auto">
          <a:xfrm>
            <a:off x="8382000" y="5029200"/>
            <a:ext cx="762000" cy="990600"/>
            <a:chOff x="5280" y="3504"/>
            <a:chExt cx="480" cy="624"/>
          </a:xfrm>
        </p:grpSpPr>
        <p:grpSp>
          <p:nvGrpSpPr>
            <p:cNvPr id="48135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8137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48145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46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47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49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50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48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38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8139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8141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10 h 21600"/>
                      <a:gd name="T2" fmla="*/ 0 w 21600"/>
                      <a:gd name="T3" fmla="*/ 21 h 21600"/>
                      <a:gd name="T4" fmla="*/ 0 w 21600"/>
                      <a:gd name="T5" fmla="*/ 1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2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3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4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8140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36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  <p:pic>
        <p:nvPicPr>
          <p:cNvPr id="58" name="Picture 5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Line 2"/>
          <p:cNvSpPr>
            <a:spLocks noChangeShapeType="1"/>
          </p:cNvSpPr>
          <p:nvPr/>
        </p:nvSpPr>
        <p:spPr bwMode="auto">
          <a:xfrm rot="2652084" flipV="1">
            <a:off x="4884738" y="4619625"/>
            <a:ext cx="1257300" cy="319088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3"/>
          <p:cNvSpPr>
            <a:spLocks noChangeShapeType="1"/>
          </p:cNvSpPr>
          <p:nvPr/>
        </p:nvSpPr>
        <p:spPr bwMode="auto">
          <a:xfrm rot="2652084">
            <a:off x="4814888" y="4684713"/>
            <a:ext cx="1371600" cy="2286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4"/>
          <p:cNvSpPr>
            <a:spLocks noChangeShapeType="1"/>
          </p:cNvSpPr>
          <p:nvPr/>
        </p:nvSpPr>
        <p:spPr bwMode="auto">
          <a:xfrm rot="2652084">
            <a:off x="5037138" y="4579938"/>
            <a:ext cx="1239837" cy="428625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3505200" y="54864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 flipV="1">
            <a:off x="3657600" y="54102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7"/>
          <p:cNvSpPr>
            <a:spLocks noChangeShapeType="1"/>
          </p:cNvSpPr>
          <p:nvPr/>
        </p:nvSpPr>
        <p:spPr bwMode="auto">
          <a:xfrm>
            <a:off x="3657600" y="53340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AutoShape 8"/>
          <p:cNvSpPr>
            <a:spLocks noChangeArrowheads="1"/>
          </p:cNvSpPr>
          <p:nvPr/>
        </p:nvSpPr>
        <p:spPr bwMode="auto">
          <a:xfrm rot="-1123667">
            <a:off x="6781800" y="3733800"/>
            <a:ext cx="1981200" cy="26320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6" name="Group 9"/>
          <p:cNvGrpSpPr>
            <a:grpSpLocks/>
          </p:cNvGrpSpPr>
          <p:nvPr/>
        </p:nvGrpSpPr>
        <p:grpSpPr bwMode="auto">
          <a:xfrm rot="-229352">
            <a:off x="1676400" y="5257800"/>
            <a:ext cx="7307263" cy="836613"/>
            <a:chOff x="1008" y="3168"/>
            <a:chExt cx="4603" cy="527"/>
          </a:xfrm>
        </p:grpSpPr>
        <p:sp>
          <p:nvSpPr>
            <p:cNvPr id="617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6157" name="Group 13"/>
          <p:cNvGrpSpPr>
            <a:grpSpLocks/>
          </p:cNvGrpSpPr>
          <p:nvPr/>
        </p:nvGrpSpPr>
        <p:grpSpPr bwMode="auto">
          <a:xfrm rot="-3630406">
            <a:off x="3580607" y="3352006"/>
            <a:ext cx="7239000" cy="77787"/>
            <a:chOff x="1008" y="3504"/>
            <a:chExt cx="4560" cy="49"/>
          </a:xfrm>
        </p:grpSpPr>
        <p:sp>
          <p:nvSpPr>
            <p:cNvPr id="6168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73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473075"/>
            <a:ext cx="7848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</a:t>
            </a:r>
            <a:endParaRPr lang="en-US" smtClean="0">
              <a:sym typeface="Symbol" pitchFamily="18" charset="2"/>
            </a:endParaRPr>
          </a:p>
        </p:txBody>
      </p:sp>
      <p:grpSp>
        <p:nvGrpSpPr>
          <p:cNvPr id="6159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6161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2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3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65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6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7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</p:grpSp>
      <p:graphicFrame>
        <p:nvGraphicFramePr>
          <p:cNvPr id="6146" name="Object 27"/>
          <p:cNvGraphicFramePr>
            <a:graphicFrameLocks noChangeAspect="1"/>
          </p:cNvGraphicFramePr>
          <p:nvPr/>
        </p:nvGraphicFramePr>
        <p:xfrm>
          <a:off x="7620000" y="4343400"/>
          <a:ext cx="1243013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Bitmap Image" r:id="rId3" imgW="1057423" imgH="1305107" progId="PBrush">
                  <p:embed/>
                </p:oleObj>
              </mc:Choice>
              <mc:Fallback>
                <p:oleObj name="Bitmap Image" r:id="rId3" imgW="1057423" imgH="1305107" progId="PBrush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343400"/>
                        <a:ext cx="1243013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8"/>
          <p:cNvGraphicFramePr>
            <a:graphicFrameLocks noChangeAspect="1"/>
          </p:cNvGraphicFramePr>
          <p:nvPr/>
        </p:nvGraphicFramePr>
        <p:xfrm>
          <a:off x="5867400" y="4038600"/>
          <a:ext cx="2647950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Bitmap Image" r:id="rId5" imgW="2038095" imgH="1295238" progId="PBrush">
                  <p:embed/>
                </p:oleObj>
              </mc:Choice>
              <mc:Fallback>
                <p:oleObj name="Bitmap Image" r:id="rId5" imgW="2038095" imgH="1295238" progId="PBrush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2647950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9"/>
          <p:cNvGraphicFramePr>
            <a:graphicFrameLocks noChangeAspect="1"/>
          </p:cNvGraphicFramePr>
          <p:nvPr/>
        </p:nvGraphicFramePr>
        <p:xfrm>
          <a:off x="4343400" y="4953000"/>
          <a:ext cx="1905000" cy="162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Bitmap Image" r:id="rId7" imgW="1590897" imgH="1352381" progId="PBrush">
                  <p:embed/>
                </p:oleObj>
              </mc:Choice>
              <mc:Fallback>
                <p:oleObj name="Bitmap Image" r:id="rId7" imgW="1590897" imgH="1352381" progId="PBrush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53000"/>
                        <a:ext cx="1905000" cy="162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086600" cy="4191000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thin dowels (5/16”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thick dowels (7/16”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6  12” bamboo skewers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Cellophane Tape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Kevlar string</a:t>
            </a:r>
          </a:p>
        </p:txBody>
      </p:sp>
      <p:pic>
        <p:nvPicPr>
          <p:cNvPr id="30" name="Picture 2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Setup for Testing</a:t>
            </a: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381000" y="1828800"/>
            <a:ext cx="8382000" cy="3810000"/>
            <a:chOff x="240" y="1536"/>
            <a:chExt cx="5280" cy="2400"/>
          </a:xfrm>
        </p:grpSpPr>
        <p:graphicFrame>
          <p:nvGraphicFramePr>
            <p:cNvPr id="7170" name="Object 4"/>
            <p:cNvGraphicFramePr>
              <a:graphicFrameLocks noChangeAspect="1"/>
            </p:cNvGraphicFramePr>
            <p:nvPr/>
          </p:nvGraphicFramePr>
          <p:xfrm>
            <a:off x="240" y="1536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4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1536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570" y="2863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84" y="2640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2849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447800"/>
            <a:ext cx="5029200" cy="4267200"/>
          </a:xfrm>
        </p:spPr>
        <p:txBody>
          <a:bodyPr/>
          <a:lstStyle/>
          <a:p>
            <a:pPr eaLnBrk="1" hangingPunct="1"/>
            <a:r>
              <a:rPr lang="en-US" sz="3200" smtClean="0"/>
              <a:t>Objectives</a:t>
            </a:r>
          </a:p>
          <a:p>
            <a:pPr eaLnBrk="1" hangingPunct="1"/>
            <a:r>
              <a:rPr lang="en-US" sz="3200" smtClean="0"/>
              <a:t>Background</a:t>
            </a:r>
          </a:p>
          <a:p>
            <a:pPr eaLnBrk="1" hangingPunct="1"/>
            <a:r>
              <a:rPr lang="en-US" sz="3200" smtClean="0"/>
              <a:t>Materials</a:t>
            </a:r>
          </a:p>
          <a:p>
            <a:pPr eaLnBrk="1" hangingPunct="1"/>
            <a:r>
              <a:rPr lang="en-US" sz="3200" smtClean="0"/>
              <a:t>Procedure</a:t>
            </a:r>
          </a:p>
          <a:p>
            <a:pPr eaLnBrk="1" hangingPunct="1"/>
            <a:r>
              <a:rPr lang="en-US" sz="3200" smtClean="0"/>
              <a:t>Rules of the Competition</a:t>
            </a:r>
          </a:p>
          <a:p>
            <a:pPr eaLnBrk="1" hangingPunct="1"/>
            <a:r>
              <a:rPr lang="en-US" sz="3200" smtClean="0"/>
              <a:t>Report / Presentation</a:t>
            </a:r>
          </a:p>
          <a:p>
            <a:pPr eaLnBrk="1" hangingPunct="1"/>
            <a:r>
              <a:rPr lang="en-US" sz="3200" smtClean="0"/>
              <a:t>Closing</a:t>
            </a:r>
          </a:p>
          <a:p>
            <a:pPr eaLnBrk="1" hangingPunct="1">
              <a:buFontTx/>
              <a:buNone/>
            </a:pPr>
            <a:endParaRPr lang="en-US" sz="3200" smtClean="0"/>
          </a:p>
        </p:txBody>
      </p:sp>
      <p:pic>
        <p:nvPicPr>
          <p:cNvPr id="31747" name="Picture 4" descr="3"/>
          <p:cNvPicPr>
            <a:picLocks noChangeAspect="1" noChangeArrowheads="1"/>
          </p:cNvPicPr>
          <p:nvPr/>
        </p:nvPicPr>
        <p:blipFill>
          <a:blip r:embed="rId2"/>
          <a:srcRect l="2174"/>
          <a:stretch>
            <a:fillRect/>
          </a:stretch>
        </p:blipFill>
        <p:spPr bwMode="auto">
          <a:xfrm>
            <a:off x="5334000" y="5029200"/>
            <a:ext cx="31242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Competition Ratios</a:t>
            </a:r>
            <a:endParaRPr lang="en-US" smtClean="0">
              <a:sym typeface="Symbol" pitchFamily="18" charset="2"/>
            </a:endParaRP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55563" y="4114800"/>
          <a:ext cx="9088437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4597200" imgH="419040" progId="Equation.3">
                  <p:embed/>
                </p:oleObj>
              </mc:Choice>
              <mc:Fallback>
                <p:oleObj name="Equation" r:id="rId3" imgW="45972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3" y="4114800"/>
                        <a:ext cx="9088437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3124200" y="2133600"/>
          <a:ext cx="278606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5" imgW="1409400" imgH="419040" progId="Equation.3">
                  <p:embed/>
                </p:oleObj>
              </mc:Choice>
              <mc:Fallback>
                <p:oleObj name="Equation" r:id="rId5" imgW="14094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33600"/>
                        <a:ext cx="2786063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38200" y="1295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Unadjusted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914400" y="31242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371600" y="5715000"/>
            <a:ext cx="6934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</a:rPr>
              <a:t>NOTE:</a:t>
            </a:r>
            <a:r>
              <a:rPr lang="en-US" sz="2400">
                <a:solidFill>
                  <a:srgbClr val="000066"/>
                </a:solidFill>
              </a:rPr>
              <a:t> Adjusted ratio used to determine winner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019800" cy="5105400"/>
          </a:xfrm>
        </p:spPr>
        <p:txBody>
          <a:bodyPr/>
          <a:lstStyle/>
          <a:p>
            <a:pPr eaLnBrk="1" hangingPunct="1"/>
            <a:r>
              <a:rPr lang="en-US" sz="2600" smtClean="0"/>
              <a:t>Design specifications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TA </a:t>
            </a:r>
            <a:r>
              <a:rPr lang="en-US" sz="2200" u="sng" smtClean="0"/>
              <a:t>initials and dates</a:t>
            </a:r>
            <a:r>
              <a:rPr lang="en-US" sz="2200" smtClean="0"/>
              <a:t> sketches of design before materials are distributed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Materials may be cut and arranged in any way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Boom must extend a horizontal distance of at least 1.5m after mounting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Construction must be completed in time allotted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No more than 2 minutes to anchor boom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Weight will be added until boom deflects 0.2m</a:t>
            </a:r>
          </a:p>
        </p:txBody>
      </p:sp>
      <p:sp>
        <p:nvSpPr>
          <p:cNvPr id="55299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1828801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133600"/>
            <a:ext cx="6629400" cy="38989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Boom must only touch anchor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mtClean="0"/>
              <a:t>   (4” dia. pipe)</a:t>
            </a:r>
          </a:p>
        </p:txBody>
      </p:sp>
      <p:sp>
        <p:nvSpPr>
          <p:cNvPr id="56323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1828801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2988" y="1843088"/>
            <a:ext cx="6373812" cy="3394075"/>
          </a:xfrm>
        </p:spPr>
        <p:txBody>
          <a:bodyPr/>
          <a:lstStyle/>
          <a:p>
            <a:pPr eaLnBrk="1" hangingPunct="1"/>
            <a:endParaRPr lang="en-US" sz="3400" smtClean="0"/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Decision of TA is </a:t>
            </a:r>
            <a:r>
              <a:rPr lang="en-US" sz="3000" b="1" u="sng" smtClean="0">
                <a:solidFill>
                  <a:srgbClr val="FF0000"/>
                </a:solidFill>
              </a:rPr>
              <a:t>FINAL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Declaration of winners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1828801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676400"/>
            <a:ext cx="656748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Build boom according to sketch</a:t>
            </a:r>
          </a:p>
        </p:txBody>
      </p:sp>
      <p:sp>
        <p:nvSpPr>
          <p:cNvPr id="58371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1898651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858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mtClean="0"/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Announce when “</a:t>
            </a:r>
            <a:r>
              <a:rPr lang="en-US" smtClean="0">
                <a:solidFill>
                  <a:srgbClr val="FF0000"/>
                </a:solidFill>
              </a:rPr>
              <a:t>DONE!</a:t>
            </a:r>
            <a:r>
              <a:rPr lang="en-US" smtClean="0"/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Add weights until boom deflects 0.2m vertically, or fails</a:t>
            </a:r>
          </a:p>
        </p:txBody>
      </p:sp>
      <p:sp>
        <p:nvSpPr>
          <p:cNvPr id="59395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1752601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0" y="1828800"/>
            <a:ext cx="6711950" cy="281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3100" smtClean="0"/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announces winner of competition 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700" smtClean="0"/>
              <a:t>	(team with largest adjusted ratio)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Copies of spreadsheet available to all teams on eg.poly.edu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initials and scans original data</a:t>
            </a:r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>
            <a:off x="19812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17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Post-Test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1828801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Team </a:t>
            </a:r>
            <a:r>
              <a:rPr lang="en-US" dirty="0" smtClean="0"/>
              <a:t>Lab Report</a:t>
            </a:r>
          </a:p>
          <a:p>
            <a:r>
              <a:rPr lang="en-US" dirty="0" smtClean="0"/>
              <a:t>Title Page</a:t>
            </a:r>
          </a:p>
          <a:p>
            <a:r>
              <a:rPr lang="en-US" dirty="0" smtClean="0"/>
              <a:t>Discussion topics in the manual</a:t>
            </a:r>
          </a:p>
          <a:p>
            <a:r>
              <a:rPr lang="en-US" dirty="0" smtClean="0"/>
              <a:t>Include original data with TA’s signature</a:t>
            </a:r>
          </a:p>
          <a:p>
            <a:r>
              <a:rPr lang="en-US" dirty="0" smtClean="0"/>
              <a:t>Include class results and photo of boom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Assignment: Presentation</a:t>
            </a:r>
            <a:endParaRPr lang="en-US" sz="3600" b="0" dirty="0" smtClean="0"/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Team presentation</a:t>
            </a:r>
            <a:endParaRPr lang="en-US" sz="7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State rules of competition</a:t>
            </a:r>
            <a:endParaRPr lang="en-US" sz="7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Describe your design and its concepts</a:t>
            </a:r>
            <a:endParaRPr lang="en-US" sz="6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Include table of class results, sketches, photo/video of boom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How could your current design be improved?</a:t>
            </a:r>
            <a:endParaRPr lang="en-US" sz="70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Closing</a:t>
            </a:r>
            <a:endParaRPr lang="en-US" b="0" smtClean="0"/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848600" cy="4953000"/>
          </a:xfrm>
        </p:spPr>
        <p:txBody>
          <a:bodyPr/>
          <a:lstStyle/>
          <a:p>
            <a:pPr eaLnBrk="1" hangingPunct="1"/>
            <a:r>
              <a:rPr lang="en-US" b="1" smtClean="0"/>
              <a:t>Think Safety!</a:t>
            </a:r>
            <a:r>
              <a:rPr lang="en-US" smtClean="0"/>
              <a:t>  Be careful not to poke classmates with the dowels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Have all original data signed by TA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Submit all work electronically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Clean up workstations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Return all unused materials to TA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1200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65539" name="WordArt 4"/>
          <p:cNvSpPr>
            <a:spLocks noChangeArrowheads="1" noChangeShapeType="1" noTextEdit="1"/>
          </p:cNvSpPr>
          <p:nvPr/>
        </p:nvSpPr>
        <p:spPr bwMode="auto">
          <a:xfrm>
            <a:off x="2590800" y="54102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What is a boom?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How and why do materials fail?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Stress and strain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Design light-weight boom to hold significant load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Understand factors engineers consider when designing a boom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Construct and test boom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Boom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Lifts and moves heavy objects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Objects usually much heavier than the boom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Examples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Construction cranes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Computer monitor arms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Cantilever bridges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Rotating bridges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038600"/>
            <a:ext cx="2505075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Common Structural Modes of Failure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77724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Corrosion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cycling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Shock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Delayed response (fatigue)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Corrosion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smtClean="0"/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Material weakened by being “eaten away”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Wind blowing sand on rocks, bridges, etc.</a:t>
            </a: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914400" y="1981200"/>
            <a:ext cx="6989763" cy="946150"/>
            <a:chOff x="576" y="2016"/>
            <a:chExt cx="4403" cy="596"/>
          </a:xfrm>
        </p:grpSpPr>
        <p:sp>
          <p:nvSpPr>
            <p:cNvPr id="35844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86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Acids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Water (rust)</a:t>
              </a:r>
            </a:p>
          </p:txBody>
        </p:sp>
        <p:sp>
          <p:nvSpPr>
            <p:cNvPr id="35845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205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Salt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Air (oxidation)</a:t>
              </a:r>
            </a:p>
          </p:txBody>
        </p:sp>
      </p:grp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Cycling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7244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Material’s temperature changes continuously over time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 cracks or shatters due to stresses created by expansion/contraction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Example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900" smtClean="0"/>
              <a:t>Elastic in clothes cracks once removed from clothes dryer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096000"/>
            <a:ext cx="1524001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Shock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Material undergoes extreme temperature changes in a short time period</a:t>
            </a:r>
          </a:p>
          <a:p>
            <a:pPr eaLnBrk="1" hangingPunct="1"/>
            <a:r>
              <a:rPr lang="en-US" smtClean="0"/>
              <a:t>Mixed temperatures throughout material cause compression/expansion resulting in cracks</a:t>
            </a:r>
          </a:p>
          <a:p>
            <a:pPr eaLnBrk="1" hangingPunct="1"/>
            <a:r>
              <a:rPr lang="en-US" smtClean="0"/>
              <a:t>Example: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Hot glass bottle placed into ice cold water, bottle would explode and shatter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Breakage Under Load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Maximum load supported by material is exceeded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Material cracks/crumbles </a:t>
            </a:r>
            <a:r>
              <a:rPr lang="en-US" sz="2000" smtClean="0"/>
              <a:t>(ie. Thermal shock)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Too many load cycles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1071</Words>
  <Application>Microsoft Office PowerPoint</Application>
  <PresentationFormat>On-screen Show (4:3)</PresentationFormat>
  <Paragraphs>285</Paragraphs>
  <Slides>29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Default Design</vt:lpstr>
      <vt:lpstr>1_Default Design</vt:lpstr>
      <vt:lpstr>Equation</vt:lpstr>
      <vt:lpstr>Bitmap Image</vt:lpstr>
      <vt:lpstr>Boom Construction</vt:lpstr>
      <vt:lpstr>Overview</vt:lpstr>
      <vt:lpstr>Objectives</vt:lpstr>
      <vt:lpstr>Boom</vt:lpstr>
      <vt:lpstr>Common Structural Modes of Failure</vt:lpstr>
      <vt:lpstr>Corrosion</vt:lpstr>
      <vt:lpstr>Thermal Cycling</vt:lpstr>
      <vt:lpstr>Thermal Shock</vt:lpstr>
      <vt:lpstr>Breakage Under Load</vt:lpstr>
      <vt:lpstr>PowerPoint Presentation</vt:lpstr>
      <vt:lpstr>Stress - Strain Figure</vt:lpstr>
      <vt:lpstr>Stress - Strain Graph</vt:lpstr>
      <vt:lpstr>Ultimate Tensile Stress (sm)</vt:lpstr>
      <vt:lpstr>Fracture Stress (sf)</vt:lpstr>
      <vt:lpstr>Elasticity Region</vt:lpstr>
      <vt:lpstr>Plasticity Region</vt:lpstr>
      <vt:lpstr>Stress - Strain Example</vt:lpstr>
      <vt:lpstr>Materials for Lab</vt:lpstr>
      <vt:lpstr>Setup for Testing</vt:lpstr>
      <vt:lpstr>Competition Ratios</vt:lpstr>
      <vt:lpstr>Rules of Competition</vt:lpstr>
      <vt:lpstr>Rules of Competition</vt:lpstr>
      <vt:lpstr>Rules of Competition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91</cp:revision>
  <dcterms:created xsi:type="dcterms:W3CDTF">2002-02-21T04:34:32Z</dcterms:created>
  <dcterms:modified xsi:type="dcterms:W3CDTF">2014-01-11T01:46:37Z</dcterms:modified>
</cp:coreProperties>
</file>