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9" r:id="rId1"/>
    <p:sldMasterId id="2147483722" r:id="rId2"/>
  </p:sldMasterIdLst>
  <p:notesMasterIdLst>
    <p:notesMasterId r:id="rId33"/>
  </p:notesMasterIdLst>
  <p:sldIdLst>
    <p:sldId id="257" r:id="rId3"/>
    <p:sldId id="301" r:id="rId4"/>
    <p:sldId id="302" r:id="rId5"/>
    <p:sldId id="303" r:id="rId6"/>
    <p:sldId id="304" r:id="rId7"/>
    <p:sldId id="305" r:id="rId8"/>
    <p:sldId id="306" r:id="rId9"/>
    <p:sldId id="307" r:id="rId10"/>
    <p:sldId id="308" r:id="rId11"/>
    <p:sldId id="331" r:id="rId12"/>
    <p:sldId id="309" r:id="rId13"/>
    <p:sldId id="310" r:id="rId14"/>
    <p:sldId id="311" r:id="rId15"/>
    <p:sldId id="312" r:id="rId16"/>
    <p:sldId id="313" r:id="rId17"/>
    <p:sldId id="314" r:id="rId18"/>
    <p:sldId id="315" r:id="rId19"/>
    <p:sldId id="316" r:id="rId20"/>
    <p:sldId id="317" r:id="rId21"/>
    <p:sldId id="318" r:id="rId22"/>
    <p:sldId id="319" r:id="rId23"/>
    <p:sldId id="320" r:id="rId24"/>
    <p:sldId id="321" r:id="rId25"/>
    <p:sldId id="322" r:id="rId26"/>
    <p:sldId id="323" r:id="rId27"/>
    <p:sldId id="324" r:id="rId28"/>
    <p:sldId id="325" r:id="rId29"/>
    <p:sldId id="330" r:id="rId30"/>
    <p:sldId id="329" r:id="rId31"/>
    <p:sldId id="328" r:id="rId32"/>
  </p:sldIdLst>
  <p:sldSz cx="9144000" cy="6858000" type="screen4x3"/>
  <p:notesSz cx="6858000" cy="9144000"/>
  <p:defaultTextStyle>
    <a:defPPr>
      <a:defRPr lang="en-AU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DDDDD"/>
    <a:srgbClr val="FFFFFF"/>
    <a:srgbClr val="000066"/>
    <a:srgbClr val="000000"/>
    <a:srgbClr val="CC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818" autoAdjust="0"/>
    <p:restoredTop sz="95388" autoAdjust="0"/>
  </p:normalViewPr>
  <p:slideViewPr>
    <p:cSldViewPr>
      <p:cViewPr>
        <p:scale>
          <a:sx n="77" d="100"/>
          <a:sy n="77" d="100"/>
        </p:scale>
        <p:origin x="-72" y="-6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image" Target="../media/image12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png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7.wmf"/><Relationship Id="rId1" Type="http://schemas.openxmlformats.org/officeDocument/2006/relationships/image" Target="../media/image16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>
                <a:cs typeface="+mn-cs"/>
              </a:defRPr>
            </a:lvl1pPr>
          </a:lstStyle>
          <a:p>
            <a:pPr>
              <a:defRPr/>
            </a:pPr>
            <a:fld id="{D353EADB-A89E-4A4C-868B-6EFA60B67FA6}" type="datetimeFigureOut">
              <a:rPr lang="en-US"/>
              <a:pPr>
                <a:defRPr/>
              </a:pPr>
              <a:t>1/23/2014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>
                <a:cs typeface="+mn-cs"/>
              </a:defRPr>
            </a:lvl1pPr>
          </a:lstStyle>
          <a:p>
            <a:pPr>
              <a:defRPr/>
            </a:pPr>
            <a:fld id="{F9163ED1-DFD8-450D-94B6-3EE39DE442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63906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smtClean="0"/>
              <a:t>L.Mexhitaj 2009</a:t>
            </a:r>
          </a:p>
        </p:txBody>
      </p:sp>
      <p:sp>
        <p:nvSpPr>
          <p:cNvPr id="3072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6A9AE95-5964-4E25-9E71-5539AEEA787F}" type="slidenum">
              <a:rPr lang="en-US">
                <a:cs typeface="Arial" charset="0"/>
              </a:rPr>
              <a:pPr/>
              <a:t>1</a:t>
            </a:fld>
            <a:endParaRPr lang="en-US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94320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5198507-F03B-4067-95E8-5B5DAF824BD6}" type="slidenum">
              <a:rPr lang="en-US">
                <a:cs typeface="Arial" charset="0"/>
              </a:rPr>
              <a:pPr/>
              <a:t>29</a:t>
            </a:fld>
            <a:endParaRPr lang="en-US">
              <a:cs typeface="Arial" charset="0"/>
            </a:endParaRPr>
          </a:p>
        </p:txBody>
      </p:sp>
      <p:sp>
        <p:nvSpPr>
          <p:cNvPr id="645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6519351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8C6923C3-F539-4FB4-BB86-970AA5593639}" type="slidenum">
              <a:rPr lang="en-US">
                <a:cs typeface="Arial" charset="0"/>
              </a:rPr>
              <a:pPr/>
              <a:t>30</a:t>
            </a:fld>
            <a:endParaRPr lang="en-US">
              <a:cs typeface="Arial" charset="0"/>
            </a:endParaRPr>
          </a:p>
        </p:txBody>
      </p:sp>
      <p:sp>
        <p:nvSpPr>
          <p:cNvPr id="66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6340448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 cstate="print"/>
          <a:srcRect/>
          <a:stretch>
            <a:fillRect/>
          </a:stretch>
        </a:blipFill>
        <a:effectLst>
          <a:outerShdw dist="107763" dir="2700000" algn="ctr" rotWithShape="0">
            <a:srgbClr val="000000"/>
          </a:outerShdw>
        </a:effectLst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NYU-Poly_RGB.jpg"/>
          <p:cNvPicPr>
            <a:picLocks noChangeAspect="1"/>
          </p:cNvPicPr>
          <p:nvPr userDrawn="1"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52400" y="152400"/>
            <a:ext cx="274320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 userDrawn="1"/>
        </p:nvSpPr>
        <p:spPr>
          <a:xfrm>
            <a:off x="1371600" y="5638800"/>
            <a:ext cx="6400800" cy="400110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kern="0" dirty="0">
                <a:ln/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EG1003: Introduction to Engineering and Design </a:t>
            </a:r>
          </a:p>
        </p:txBody>
      </p:sp>
      <p:sp>
        <p:nvSpPr>
          <p:cNvPr id="1187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600200" y="3429000"/>
            <a:ext cx="6705600" cy="866775"/>
          </a:xfrm>
        </p:spPr>
        <p:txBody>
          <a:bodyPr anchor="b"/>
          <a:lstStyle>
            <a:lvl1pPr algn="l">
              <a:defRPr sz="4000"/>
            </a:lvl1pPr>
          </a:lstStyle>
          <a:p>
            <a:r>
              <a:rPr lang="en-AU"/>
              <a:t>Click to edit title style</a:t>
            </a:r>
          </a:p>
        </p:txBody>
      </p:sp>
      <p:sp>
        <p:nvSpPr>
          <p:cNvPr id="11878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600200" y="4267200"/>
            <a:ext cx="6705600" cy="685800"/>
          </a:xfrm>
        </p:spPr>
        <p:txBody>
          <a:bodyPr anchor="b"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en-AU"/>
              <a:t>Click to edit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29450" y="304800"/>
            <a:ext cx="1885950" cy="6172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304800"/>
            <a:ext cx="5505450" cy="6172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304800"/>
            <a:ext cx="7543800" cy="87471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371600" y="1524000"/>
            <a:ext cx="3695700" cy="4953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5219700" y="1524000"/>
            <a:ext cx="3695700" cy="24003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5219700" y="4076700"/>
            <a:ext cx="3695700" cy="24003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4ED013-E164-4DC1-9EDA-9999B2E1F1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split orient="vert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072B5E-C275-4A8D-9215-9AA8E85729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split orient="vert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1D40E7-29A0-4015-BCDB-7BB0BC333EB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split orient="vert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E0392C-0DA7-41FC-A584-EEAD6C1FC25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split orient="vert"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97EB2C-F8D9-40CF-8436-1A53B75D42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split orient="vert"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B8FF7C-F6DA-47E3-AEAF-F3ED36F50A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split orient="vert"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D0D464-6A5B-4FE4-9119-A1213A0950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split orient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F40080-FA22-4ADD-87DE-A3604AEE04D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split orient="vert"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ABEB6C-17C0-4029-BE6C-53296A835F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split orient="vert"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9521D0-C83D-46FB-91CE-CC88D18CBB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split orient="vert"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B38CFE-E766-4FE2-8D84-404888D44A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split orient="vert"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E96321-80CC-4A63-BF3C-D3A0F08207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split orient="vert"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00E78E-0710-4726-821F-E16CB74CE47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split orient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1524000"/>
            <a:ext cx="3695700" cy="4953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19700" y="1524000"/>
            <a:ext cx="3695700" cy="4953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image" Target="../media/image4.jpeg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invGray">
      <p:bgPr>
        <a:blipFill dpi="0" rotWithShape="0">
          <a:blip r:embed="rId14" cstate="print"/>
          <a:srcRect/>
          <a:stretch>
            <a:fillRect/>
          </a:stretch>
        </a:blipFill>
        <a:effectLst>
          <a:outerShdw dist="107763" dir="2700000" algn="ctr" rotWithShape="0">
            <a:srgbClr val="000000"/>
          </a:outerShdw>
        </a:effectLst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371600" y="304800"/>
            <a:ext cx="7543800" cy="874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AU" smtClean="0"/>
              <a:t>Click to edit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371600" y="1524000"/>
            <a:ext cx="7543800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		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48" r:id="rId1"/>
    <p:sldLayoutId id="2147483747" r:id="rId2"/>
    <p:sldLayoutId id="2147483746" r:id="rId3"/>
    <p:sldLayoutId id="2147483745" r:id="rId4"/>
    <p:sldLayoutId id="2147483744" r:id="rId5"/>
    <p:sldLayoutId id="2147483743" r:id="rId6"/>
    <p:sldLayoutId id="2147483742" r:id="rId7"/>
    <p:sldLayoutId id="2147483741" r:id="rId8"/>
    <p:sldLayoutId id="2147483740" r:id="rId9"/>
    <p:sldLayoutId id="2147483739" r:id="rId10"/>
    <p:sldLayoutId id="2147483738" r:id="rId11"/>
    <p:sldLayoutId id="2147483737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t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t"/>
        <a:defRPr kumimoji="1"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t"/>
        <a:defRPr kumimoji="1"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t"/>
        <a:defRPr kumimoji="1"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t"/>
        <a:defRPr kumimoji="1"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t"/>
        <a:defRPr kumimoji="1"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t"/>
        <a:defRPr kumimoji="1"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t"/>
        <a:defRPr kumimoji="1"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t"/>
        <a:defRPr kumimoji="1"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cs typeface="+mn-cs"/>
              </a:defRPr>
            </a:lvl1pPr>
          </a:lstStyle>
          <a:p>
            <a:pPr>
              <a:defRPr/>
            </a:pPr>
            <a:fld id="{6E58EA42-A93C-42F8-8817-1709F955EA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9" r:id="rId1"/>
    <p:sldLayoutId id="2147483750" r:id="rId2"/>
    <p:sldLayoutId id="2147483751" r:id="rId3"/>
    <p:sldLayoutId id="2147483752" r:id="rId4"/>
    <p:sldLayoutId id="2147483753" r:id="rId5"/>
    <p:sldLayoutId id="2147483754" r:id="rId6"/>
    <p:sldLayoutId id="2147483755" r:id="rId7"/>
    <p:sldLayoutId id="2147483756" r:id="rId8"/>
    <p:sldLayoutId id="2147483757" r:id="rId9"/>
    <p:sldLayoutId id="2147483758" r:id="rId10"/>
    <p:sldLayoutId id="2147483759" r:id="rId11"/>
    <p:sldLayoutId id="2147483760" r:id="rId12"/>
    <p:sldLayoutId id="2147483761" r:id="rId13"/>
  </p:sldLayoutIdLst>
  <p:transition/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000" b="1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000" b="1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000" b="1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000" b="1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rgbClr val="000066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rgbClr val="000066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000066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000066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8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7.jpeg"/><Relationship Id="rId4" Type="http://schemas.openxmlformats.org/officeDocument/2006/relationships/image" Target="../media/image11.wmf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4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oleObject" Target="../embeddings/oleObject2.bin"/><Relationship Id="rId7" Type="http://schemas.openxmlformats.org/officeDocument/2006/relationships/oleObject" Target="../embeddings/oleObject4.bin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3.png"/><Relationship Id="rId5" Type="http://schemas.openxmlformats.org/officeDocument/2006/relationships/oleObject" Target="../embeddings/oleObject3.bin"/><Relationship Id="rId4" Type="http://schemas.openxmlformats.org/officeDocument/2006/relationships/image" Target="../media/image12.png"/><Relationship Id="rId9" Type="http://schemas.openxmlformats.org/officeDocument/2006/relationships/image" Target="../media/image7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6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18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7.jpeg"/><Relationship Id="rId4" Type="http://schemas.openxmlformats.org/officeDocument/2006/relationships/image" Target="../media/image15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7" Type="http://schemas.openxmlformats.org/officeDocument/2006/relationships/image" Target="../media/image7.jpeg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7.wmf"/><Relationship Id="rId5" Type="http://schemas.openxmlformats.org/officeDocument/2006/relationships/oleObject" Target="../embeddings/oleObject7.bin"/><Relationship Id="rId4" Type="http://schemas.openxmlformats.org/officeDocument/2006/relationships/image" Target="../media/image16.wmf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4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4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4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4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4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4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3429000"/>
            <a:ext cx="7772400" cy="1219200"/>
          </a:xfrm>
        </p:spPr>
        <p:txBody>
          <a:bodyPr/>
          <a:lstStyle/>
          <a:p>
            <a:pPr algn="ctr">
              <a:defRPr/>
            </a:pPr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Boom Construction</a:t>
            </a:r>
            <a:endParaRPr lang="en-US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itchFamily="34" charset="0"/>
            </a:endParaRPr>
          </a:p>
        </p:txBody>
      </p:sp>
      <p:pic>
        <p:nvPicPr>
          <p:cNvPr id="4" name="Picture 2" descr="http://engineering.nyu.edu/sites/polyproto.poly.edu/files/engineering_long_black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8908"/>
            <a:ext cx="9144000" cy="12374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Breakage Under Load</a:t>
            </a:r>
          </a:p>
        </p:txBody>
      </p:sp>
      <p:sp>
        <p:nvSpPr>
          <p:cNvPr id="389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2057400"/>
            <a:ext cx="8839200" cy="4267200"/>
          </a:xfrm>
        </p:spPr>
        <p:txBody>
          <a:bodyPr/>
          <a:lstStyle/>
          <a:p>
            <a:pPr eaLnBrk="1" hangingPunct="1">
              <a:spcBef>
                <a:spcPct val="40000"/>
              </a:spcBef>
            </a:pPr>
            <a:r>
              <a:rPr lang="en-US" smtClean="0"/>
              <a:t>Maximum load supported by material is exceeded</a:t>
            </a:r>
          </a:p>
          <a:p>
            <a:pPr eaLnBrk="1" hangingPunct="1">
              <a:spcBef>
                <a:spcPct val="40000"/>
              </a:spcBef>
            </a:pPr>
            <a:r>
              <a:rPr lang="en-US" smtClean="0"/>
              <a:t>Material cracks/crumbles </a:t>
            </a:r>
            <a:r>
              <a:rPr lang="en-US" sz="2000" smtClean="0"/>
              <a:t>(ie. Thermal shock)</a:t>
            </a:r>
          </a:p>
          <a:p>
            <a:pPr eaLnBrk="1" hangingPunct="1">
              <a:spcBef>
                <a:spcPct val="40000"/>
              </a:spcBef>
            </a:pPr>
            <a:r>
              <a:rPr lang="en-US" smtClean="0"/>
              <a:t>Over usage</a:t>
            </a:r>
          </a:p>
          <a:p>
            <a:pPr lvl="1" eaLnBrk="1" hangingPunct="1">
              <a:spcBef>
                <a:spcPct val="40000"/>
              </a:spcBef>
              <a:buFont typeface="Wingdings" pitchFamily="2" charset="2"/>
              <a:buChar char="Ø"/>
            </a:pPr>
            <a:r>
              <a:rPr lang="en-US" smtClean="0"/>
              <a:t>Too many load cycles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199" y="6172200"/>
            <a:ext cx="2400299" cy="422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45208828"/>
      </p:ext>
    </p:extLst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838200" y="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algn="ctr">
              <a:defRPr/>
            </a:pPr>
            <a:r>
              <a:rPr lang="en-US" sz="40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+mn-cs"/>
              </a:rPr>
              <a:t>Stress and Strain</a:t>
            </a:r>
          </a:p>
        </p:txBody>
      </p:sp>
      <p:sp>
        <p:nvSpPr>
          <p:cNvPr id="39938" name="Rectangle 3" descr="Rectangle: Click to edit Master text styles&#10;Second level&#10;Third level&#10;Fourth level&#10;Fifth level"/>
          <p:cNvSpPr>
            <a:spLocks noChangeArrowheads="1"/>
          </p:cNvSpPr>
          <p:nvPr/>
        </p:nvSpPr>
        <p:spPr bwMode="auto">
          <a:xfrm>
            <a:off x="762000" y="1371600"/>
            <a:ext cx="77724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40000"/>
              </a:spcBef>
              <a:buClr>
                <a:srgbClr val="000066"/>
              </a:buClr>
              <a:buSzPct val="110000"/>
              <a:buFontTx/>
              <a:buChar char="•"/>
            </a:pPr>
            <a:r>
              <a:rPr lang="en-US">
                <a:solidFill>
                  <a:srgbClr val="000066"/>
                </a:solidFill>
                <a:latin typeface="Tahoma" pitchFamily="34" charset="0"/>
              </a:rPr>
              <a:t>Stress: measure of internal force that keeps material together</a:t>
            </a:r>
          </a:p>
          <a:p>
            <a:pPr marL="742950" lvl="1" indent="-285750">
              <a:spcBef>
                <a:spcPct val="40000"/>
              </a:spcBef>
              <a:buClr>
                <a:srgbClr val="000066"/>
              </a:buClr>
              <a:buSzPct val="110000"/>
              <a:buFont typeface="Wingdings" pitchFamily="2" charset="2"/>
              <a:buChar char="Ø"/>
            </a:pPr>
            <a:r>
              <a:rPr lang="en-US">
                <a:solidFill>
                  <a:srgbClr val="000066"/>
                </a:solidFill>
                <a:latin typeface="Tahoma" pitchFamily="34" charset="0"/>
              </a:rPr>
              <a:t>Resists form change of body</a:t>
            </a:r>
          </a:p>
          <a:p>
            <a:pPr marL="342900" indent="-342900">
              <a:spcBef>
                <a:spcPct val="40000"/>
              </a:spcBef>
              <a:buClr>
                <a:srgbClr val="000066"/>
              </a:buClr>
              <a:buSzPct val="110000"/>
              <a:buFontTx/>
              <a:buChar char="•"/>
            </a:pPr>
            <a:r>
              <a:rPr lang="en-US">
                <a:solidFill>
                  <a:srgbClr val="000066"/>
                </a:solidFill>
                <a:latin typeface="Tahoma" pitchFamily="34" charset="0"/>
              </a:rPr>
              <a:t>Strain: measure of deformation (elongation/compression) of material</a:t>
            </a:r>
          </a:p>
          <a:p>
            <a:pPr marL="742950" lvl="1" indent="-285750">
              <a:spcBef>
                <a:spcPct val="40000"/>
              </a:spcBef>
              <a:buClr>
                <a:srgbClr val="000066"/>
              </a:buClr>
              <a:buSzPct val="110000"/>
              <a:buFont typeface="Wingdings" pitchFamily="2" charset="2"/>
              <a:buChar char="Ø"/>
            </a:pPr>
            <a:r>
              <a:rPr lang="en-US">
                <a:solidFill>
                  <a:srgbClr val="000066"/>
                </a:solidFill>
                <a:latin typeface="Tahoma" pitchFamily="34" charset="0"/>
              </a:rPr>
              <a:t>Change from original dimension</a:t>
            </a:r>
          </a:p>
          <a:p>
            <a:pPr marL="342900" indent="-342900">
              <a:spcBef>
                <a:spcPct val="40000"/>
              </a:spcBef>
              <a:buClr>
                <a:srgbClr val="000066"/>
              </a:buClr>
              <a:buSzPct val="110000"/>
              <a:buFontTx/>
              <a:buChar char="•"/>
            </a:pPr>
            <a:r>
              <a:rPr lang="en-US">
                <a:solidFill>
                  <a:srgbClr val="000066"/>
                </a:solidFill>
                <a:latin typeface="Tahoma" pitchFamily="34" charset="0"/>
              </a:rPr>
              <a:t>Examples</a:t>
            </a:r>
          </a:p>
          <a:p>
            <a:pPr marL="742950" lvl="1" indent="-285750">
              <a:spcBef>
                <a:spcPct val="40000"/>
              </a:spcBef>
              <a:buClr>
                <a:srgbClr val="000066"/>
              </a:buClr>
              <a:buSzPct val="110000"/>
              <a:buFont typeface="Wingdings" pitchFamily="2" charset="2"/>
              <a:buChar char="Ø"/>
            </a:pPr>
            <a:r>
              <a:rPr lang="en-US">
                <a:solidFill>
                  <a:srgbClr val="000066"/>
                </a:solidFill>
                <a:latin typeface="Tahoma" pitchFamily="34" charset="0"/>
              </a:rPr>
              <a:t>Stretching of rope while pulling</a:t>
            </a:r>
          </a:p>
          <a:p>
            <a:pPr marL="742950" lvl="1" indent="-285750">
              <a:spcBef>
                <a:spcPct val="40000"/>
              </a:spcBef>
              <a:buClr>
                <a:srgbClr val="000066"/>
              </a:buClr>
              <a:buSzPct val="110000"/>
              <a:buFont typeface="Wingdings" pitchFamily="2" charset="2"/>
              <a:buChar char="Ø"/>
            </a:pPr>
            <a:r>
              <a:rPr lang="en-US">
                <a:solidFill>
                  <a:srgbClr val="000066"/>
                </a:solidFill>
                <a:latin typeface="Tahoma" pitchFamily="34" charset="0"/>
              </a:rPr>
              <a:t>Car tire under load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6183838"/>
            <a:ext cx="1371600" cy="4628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Stress - Strain Figure</a:t>
            </a:r>
          </a:p>
        </p:txBody>
      </p:sp>
      <p:grpSp>
        <p:nvGrpSpPr>
          <p:cNvPr id="5124" name="Group 3"/>
          <p:cNvGrpSpPr>
            <a:grpSpLocks/>
          </p:cNvGrpSpPr>
          <p:nvPr/>
        </p:nvGrpSpPr>
        <p:grpSpPr bwMode="auto">
          <a:xfrm>
            <a:off x="228600" y="4953000"/>
            <a:ext cx="8528050" cy="1203325"/>
            <a:chOff x="0" y="3360"/>
            <a:chExt cx="5372" cy="758"/>
          </a:xfrm>
        </p:grpSpPr>
        <p:sp>
          <p:nvSpPr>
            <p:cNvPr id="5149" name="Rectangle 4"/>
            <p:cNvSpPr>
              <a:spLocks noChangeArrowheads="1"/>
            </p:cNvSpPr>
            <p:nvPr/>
          </p:nvSpPr>
          <p:spPr bwMode="auto">
            <a:xfrm>
              <a:off x="3119" y="3381"/>
              <a:ext cx="2253" cy="737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>
                  <a:solidFill>
                    <a:srgbClr val="000066"/>
                  </a:solidFill>
                  <a:latin typeface="Symbol" pitchFamily="18" charset="2"/>
                </a:rPr>
                <a:t>D</a:t>
              </a:r>
              <a:r>
                <a:rPr lang="en-US">
                  <a:solidFill>
                    <a:srgbClr val="000066"/>
                  </a:solidFill>
                </a:rPr>
                <a:t>L</a:t>
              </a:r>
              <a:r>
                <a:rPr lang="en-US">
                  <a:solidFill>
                    <a:srgbClr val="000066"/>
                  </a:solidFill>
                  <a:latin typeface="Arial" charset="0"/>
                </a:rPr>
                <a:t>=Change in length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n-US">
                  <a:solidFill>
                    <a:srgbClr val="000066"/>
                  </a:solidFill>
                  <a:latin typeface="Arial" charset="0"/>
                </a:rPr>
                <a:t>L</a:t>
              </a:r>
              <a:r>
                <a:rPr lang="en-US" baseline="-25000">
                  <a:solidFill>
                    <a:srgbClr val="000066"/>
                  </a:solidFill>
                  <a:latin typeface="Arial" charset="0"/>
                </a:rPr>
                <a:t>o</a:t>
              </a:r>
              <a:r>
                <a:rPr lang="en-US">
                  <a:solidFill>
                    <a:srgbClr val="000066"/>
                  </a:solidFill>
                  <a:latin typeface="Arial" charset="0"/>
                </a:rPr>
                <a:t>=Original length</a:t>
              </a:r>
            </a:p>
          </p:txBody>
        </p:sp>
        <p:sp>
          <p:nvSpPr>
            <p:cNvPr id="5150" name="Rectangle 5"/>
            <p:cNvSpPr>
              <a:spLocks noChangeArrowheads="1"/>
            </p:cNvSpPr>
            <p:nvPr/>
          </p:nvSpPr>
          <p:spPr bwMode="auto">
            <a:xfrm>
              <a:off x="0" y="3360"/>
              <a:ext cx="3024" cy="731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>
                  <a:solidFill>
                    <a:srgbClr val="000066"/>
                  </a:solidFill>
                  <a:latin typeface="Arial" charset="0"/>
                </a:rPr>
                <a:t>F= Applied force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n-US">
                  <a:solidFill>
                    <a:srgbClr val="000066"/>
                  </a:solidFill>
                  <a:latin typeface="Arial" charset="0"/>
                </a:rPr>
                <a:t>A = Cross-sectional area</a:t>
              </a:r>
            </a:p>
          </p:txBody>
        </p:sp>
      </p:grpSp>
      <p:grpSp>
        <p:nvGrpSpPr>
          <p:cNvPr id="5125" name="Group 31"/>
          <p:cNvGrpSpPr>
            <a:grpSpLocks/>
          </p:cNvGrpSpPr>
          <p:nvPr/>
        </p:nvGrpSpPr>
        <p:grpSpPr bwMode="auto">
          <a:xfrm>
            <a:off x="3886200" y="1600200"/>
            <a:ext cx="4419600" cy="3265488"/>
            <a:chOff x="2448" y="1008"/>
            <a:chExt cx="2784" cy="2057"/>
          </a:xfrm>
        </p:grpSpPr>
        <p:graphicFrame>
          <p:nvGraphicFramePr>
            <p:cNvPr id="5122" name="Object 6"/>
            <p:cNvGraphicFramePr>
              <a:graphicFrameLocks noChangeAspect="1"/>
            </p:cNvGraphicFramePr>
            <p:nvPr/>
          </p:nvGraphicFramePr>
          <p:xfrm>
            <a:off x="2844" y="2092"/>
            <a:ext cx="71" cy="13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127" name="Equation" r:id="rId3" imgW="114120" imgH="215640" progId="Equation.3">
                    <p:embed/>
                  </p:oleObj>
                </mc:Choice>
                <mc:Fallback>
                  <p:oleObj name="Equation" r:id="rId3" imgW="114120" imgH="215640" progId="Equation.3">
                    <p:embed/>
                    <p:pic>
                      <p:nvPicPr>
                        <p:cNvPr id="0" name="Object 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844" y="2092"/>
                          <a:ext cx="71" cy="13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5130" name="Line 7"/>
            <p:cNvSpPr>
              <a:spLocks noChangeShapeType="1"/>
            </p:cNvSpPr>
            <p:nvPr/>
          </p:nvSpPr>
          <p:spPr bwMode="auto">
            <a:xfrm flipH="1">
              <a:off x="4204" y="2784"/>
              <a:ext cx="144" cy="0"/>
            </a:xfrm>
            <a:prstGeom prst="line">
              <a:avLst/>
            </a:prstGeom>
            <a:noFill/>
            <a:ln w="381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31" name="Line 9"/>
            <p:cNvSpPr>
              <a:spLocks noChangeShapeType="1"/>
            </p:cNvSpPr>
            <p:nvPr/>
          </p:nvSpPr>
          <p:spPr bwMode="auto">
            <a:xfrm>
              <a:off x="3168" y="1278"/>
              <a:ext cx="2064" cy="0"/>
            </a:xfrm>
            <a:prstGeom prst="line">
              <a:avLst/>
            </a:prstGeom>
            <a:noFill/>
            <a:ln w="762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32" name="Line 10"/>
            <p:cNvSpPr>
              <a:spLocks noChangeShapeType="1"/>
            </p:cNvSpPr>
            <p:nvPr/>
          </p:nvSpPr>
          <p:spPr bwMode="auto">
            <a:xfrm flipV="1">
              <a:off x="4416" y="1296"/>
              <a:ext cx="0" cy="1200"/>
            </a:xfrm>
            <a:prstGeom prst="line">
              <a:avLst/>
            </a:prstGeom>
            <a:noFill/>
            <a:ln w="38100" cap="sq">
              <a:solidFill>
                <a:schemeClr val="tx1"/>
              </a:solidFill>
              <a:miter lim="800000"/>
              <a:headEnd type="triangle" w="med" len="med"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33" name="Text Box 11"/>
            <p:cNvSpPr txBox="1">
              <a:spLocks noChangeArrowheads="1"/>
            </p:cNvSpPr>
            <p:nvPr/>
          </p:nvSpPr>
          <p:spPr bwMode="auto">
            <a:xfrm>
              <a:off x="4416" y="1775"/>
              <a:ext cx="336" cy="233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1800">
                  <a:latin typeface="Arial" charset="0"/>
                </a:rPr>
                <a:t>L</a:t>
              </a:r>
              <a:r>
                <a:rPr lang="en-US" sz="1800" baseline="-25000">
                  <a:latin typeface="Arial" charset="0"/>
                </a:rPr>
                <a:t>o</a:t>
              </a:r>
              <a:endParaRPr lang="en-US" sz="1800">
                <a:latin typeface="Arial" charset="0"/>
              </a:endParaRPr>
            </a:p>
          </p:txBody>
        </p:sp>
        <p:grpSp>
          <p:nvGrpSpPr>
            <p:cNvPr id="5134" name="Group 12"/>
            <p:cNvGrpSpPr>
              <a:grpSpLocks/>
            </p:cNvGrpSpPr>
            <p:nvPr/>
          </p:nvGrpSpPr>
          <p:grpSpPr bwMode="auto">
            <a:xfrm>
              <a:off x="3792" y="2208"/>
              <a:ext cx="144" cy="768"/>
              <a:chOff x="3648" y="2496"/>
              <a:chExt cx="144" cy="768"/>
            </a:xfrm>
          </p:grpSpPr>
          <p:sp>
            <p:nvSpPr>
              <p:cNvPr id="5145" name="Line 13"/>
              <p:cNvSpPr>
                <a:spLocks noChangeShapeType="1"/>
              </p:cNvSpPr>
              <p:nvPr/>
            </p:nvSpPr>
            <p:spPr bwMode="auto">
              <a:xfrm flipH="1">
                <a:off x="3648" y="2976"/>
                <a:ext cx="144" cy="0"/>
              </a:xfrm>
              <a:prstGeom prst="line">
                <a:avLst/>
              </a:prstGeom>
              <a:noFill/>
              <a:ln w="381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46" name="Line 14"/>
              <p:cNvSpPr>
                <a:spLocks noChangeShapeType="1"/>
              </p:cNvSpPr>
              <p:nvPr/>
            </p:nvSpPr>
            <p:spPr bwMode="auto">
              <a:xfrm flipH="1">
                <a:off x="3648" y="2784"/>
                <a:ext cx="144" cy="0"/>
              </a:xfrm>
              <a:prstGeom prst="line">
                <a:avLst/>
              </a:prstGeom>
              <a:noFill/>
              <a:ln w="381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47" name="Line 15"/>
              <p:cNvSpPr>
                <a:spLocks noChangeShapeType="1"/>
              </p:cNvSpPr>
              <p:nvPr/>
            </p:nvSpPr>
            <p:spPr bwMode="auto">
              <a:xfrm flipV="1">
                <a:off x="3744" y="2976"/>
                <a:ext cx="0" cy="288"/>
              </a:xfrm>
              <a:prstGeom prst="line">
                <a:avLst/>
              </a:prstGeom>
              <a:noFill/>
              <a:ln w="12700" cap="sq">
                <a:solidFill>
                  <a:schemeClr val="tx1"/>
                </a:solidFill>
                <a:miter lim="800000"/>
                <a:headEnd type="none" w="sm" len="sm"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48" name="Line 16"/>
              <p:cNvSpPr>
                <a:spLocks noChangeShapeType="1"/>
              </p:cNvSpPr>
              <p:nvPr/>
            </p:nvSpPr>
            <p:spPr bwMode="auto">
              <a:xfrm flipV="1">
                <a:off x="3744" y="2496"/>
                <a:ext cx="0" cy="288"/>
              </a:xfrm>
              <a:prstGeom prst="line">
                <a:avLst/>
              </a:prstGeom>
              <a:noFill/>
              <a:ln w="12700" cap="sq">
                <a:solidFill>
                  <a:schemeClr val="tx1"/>
                </a:solidFill>
                <a:miter lim="800000"/>
                <a:headEnd type="triangle" w="med" len="med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5135" name="Text Box 17"/>
            <p:cNvSpPr txBox="1">
              <a:spLocks noChangeArrowheads="1"/>
            </p:cNvSpPr>
            <p:nvPr/>
          </p:nvSpPr>
          <p:spPr bwMode="auto">
            <a:xfrm>
              <a:off x="3552" y="2457"/>
              <a:ext cx="336" cy="407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1800">
                  <a:latin typeface="Arial" charset="0"/>
                </a:rPr>
                <a:t>D L</a:t>
              </a:r>
            </a:p>
          </p:txBody>
        </p:sp>
        <p:grpSp>
          <p:nvGrpSpPr>
            <p:cNvPr id="5136" name="Group 18"/>
            <p:cNvGrpSpPr>
              <a:grpSpLocks/>
            </p:cNvGrpSpPr>
            <p:nvPr/>
          </p:nvGrpSpPr>
          <p:grpSpPr bwMode="auto">
            <a:xfrm>
              <a:off x="4032" y="2400"/>
              <a:ext cx="144" cy="288"/>
              <a:chOff x="3888" y="2688"/>
              <a:chExt cx="144" cy="288"/>
            </a:xfrm>
          </p:grpSpPr>
          <p:sp>
            <p:nvSpPr>
              <p:cNvPr id="5142" name="Line 19"/>
              <p:cNvSpPr>
                <a:spLocks noChangeShapeType="1"/>
              </p:cNvSpPr>
              <p:nvPr/>
            </p:nvSpPr>
            <p:spPr bwMode="auto">
              <a:xfrm flipH="1">
                <a:off x="3888" y="2976"/>
                <a:ext cx="144" cy="0"/>
              </a:xfrm>
              <a:prstGeom prst="line">
                <a:avLst/>
              </a:prstGeom>
              <a:noFill/>
              <a:ln w="38100" cap="rnd">
                <a:solidFill>
                  <a:schemeClr val="tx1"/>
                </a:solidFill>
                <a:prstDash val="sysDot"/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43" name="Line 20"/>
              <p:cNvSpPr>
                <a:spLocks noChangeShapeType="1"/>
              </p:cNvSpPr>
              <p:nvPr/>
            </p:nvSpPr>
            <p:spPr bwMode="auto">
              <a:xfrm flipV="1">
                <a:off x="4032" y="2688"/>
                <a:ext cx="0" cy="288"/>
              </a:xfrm>
              <a:prstGeom prst="line">
                <a:avLst/>
              </a:prstGeom>
              <a:noFill/>
              <a:ln w="12700" cap="rnd">
                <a:solidFill>
                  <a:schemeClr val="tx1"/>
                </a:solidFill>
                <a:prstDash val="sysDot"/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44" name="Line 21"/>
              <p:cNvSpPr>
                <a:spLocks noChangeShapeType="1"/>
              </p:cNvSpPr>
              <p:nvPr/>
            </p:nvSpPr>
            <p:spPr bwMode="auto">
              <a:xfrm flipV="1">
                <a:off x="3888" y="2688"/>
                <a:ext cx="0" cy="288"/>
              </a:xfrm>
              <a:prstGeom prst="line">
                <a:avLst/>
              </a:prstGeom>
              <a:noFill/>
              <a:ln w="12700" cap="rnd">
                <a:solidFill>
                  <a:schemeClr val="tx1"/>
                </a:solidFill>
                <a:prstDash val="sysDot"/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5137" name="Line 22"/>
            <p:cNvSpPr>
              <a:spLocks noChangeShapeType="1"/>
            </p:cNvSpPr>
            <p:nvPr/>
          </p:nvSpPr>
          <p:spPr bwMode="auto">
            <a:xfrm flipV="1">
              <a:off x="4110" y="2698"/>
              <a:ext cx="0" cy="240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miter lim="800000"/>
              <a:headEnd type="triangle" w="med" len="med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38" name="Text Box 23"/>
            <p:cNvSpPr txBox="1">
              <a:spLocks noChangeArrowheads="1"/>
            </p:cNvSpPr>
            <p:nvPr/>
          </p:nvSpPr>
          <p:spPr bwMode="auto">
            <a:xfrm>
              <a:off x="4272" y="2832"/>
              <a:ext cx="768" cy="233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1800">
                  <a:latin typeface="Arial" charset="0"/>
                </a:rPr>
                <a:t> Load F</a:t>
              </a:r>
            </a:p>
          </p:txBody>
        </p:sp>
        <p:sp>
          <p:nvSpPr>
            <p:cNvPr id="5139" name="Text Box 24"/>
            <p:cNvSpPr txBox="1">
              <a:spLocks noChangeArrowheads="1"/>
            </p:cNvSpPr>
            <p:nvPr/>
          </p:nvSpPr>
          <p:spPr bwMode="auto">
            <a:xfrm>
              <a:off x="2448" y="1536"/>
              <a:ext cx="1632" cy="407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sz="1800">
                  <a:latin typeface="Arial" charset="0"/>
                </a:rPr>
                <a:t> </a:t>
              </a:r>
              <a:r>
                <a:rPr lang="en-US" sz="1800" b="1">
                  <a:latin typeface="Arial" charset="0"/>
                </a:rPr>
                <a:t>Cross-sectional area of bar</a:t>
              </a:r>
            </a:p>
          </p:txBody>
        </p:sp>
        <p:sp>
          <p:nvSpPr>
            <p:cNvPr id="5140" name="Text Box 25"/>
            <p:cNvSpPr txBox="1">
              <a:spLocks noChangeArrowheads="1"/>
            </p:cNvSpPr>
            <p:nvPr/>
          </p:nvSpPr>
          <p:spPr bwMode="auto">
            <a:xfrm>
              <a:off x="3456" y="1008"/>
              <a:ext cx="1200" cy="233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1800" b="1">
                  <a:latin typeface="Arial" charset="0"/>
                </a:rPr>
                <a:t>Fixed Support</a:t>
              </a:r>
            </a:p>
          </p:txBody>
        </p:sp>
        <p:sp>
          <p:nvSpPr>
            <p:cNvPr id="5141" name="Rectangle 26"/>
            <p:cNvSpPr>
              <a:spLocks noChangeArrowheads="1"/>
            </p:cNvSpPr>
            <p:nvPr/>
          </p:nvSpPr>
          <p:spPr bwMode="auto">
            <a:xfrm>
              <a:off x="4032" y="1296"/>
              <a:ext cx="144" cy="1200"/>
            </a:xfrm>
            <a:prstGeom prst="rect">
              <a:avLst/>
            </a:prstGeom>
            <a:solidFill>
              <a:schemeClr val="accent1"/>
            </a:solidFill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 sz="1800">
                <a:latin typeface="Arial" charset="0"/>
              </a:endParaRPr>
            </a:p>
          </p:txBody>
        </p:sp>
      </p:grpSp>
      <p:grpSp>
        <p:nvGrpSpPr>
          <p:cNvPr id="5126" name="Group 27"/>
          <p:cNvGrpSpPr>
            <a:grpSpLocks/>
          </p:cNvGrpSpPr>
          <p:nvPr/>
        </p:nvGrpSpPr>
        <p:grpSpPr bwMode="auto">
          <a:xfrm>
            <a:off x="762000" y="2057400"/>
            <a:ext cx="3810000" cy="2336800"/>
            <a:chOff x="144" y="1408"/>
            <a:chExt cx="2400" cy="1472"/>
          </a:xfrm>
        </p:grpSpPr>
        <p:sp>
          <p:nvSpPr>
            <p:cNvPr id="5127" name="Text Box 28"/>
            <p:cNvSpPr txBox="1">
              <a:spLocks noChangeArrowheads="1"/>
            </p:cNvSpPr>
            <p:nvPr/>
          </p:nvSpPr>
          <p:spPr bwMode="auto">
            <a:xfrm>
              <a:off x="144" y="1408"/>
              <a:ext cx="2400" cy="1472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eaLnBrk="0" hangingPunct="0">
                <a:lnSpc>
                  <a:spcPct val="75000"/>
                </a:lnSpc>
                <a:spcBef>
                  <a:spcPct val="50000"/>
                </a:spcBef>
                <a:buFontTx/>
                <a:buChar char="•"/>
              </a:pPr>
              <a:r>
                <a:rPr lang="en-US" sz="3200">
                  <a:solidFill>
                    <a:srgbClr val="000066"/>
                  </a:solidFill>
                </a:rPr>
                <a:t>Stress (</a:t>
              </a:r>
              <a:r>
                <a:rPr lang="en-US" sz="3200">
                  <a:solidFill>
                    <a:srgbClr val="000066"/>
                  </a:solidFill>
                  <a:latin typeface="Symbol" pitchFamily="18" charset="2"/>
                </a:rPr>
                <a:t>s</a:t>
              </a:r>
              <a:r>
                <a:rPr lang="en-US" sz="3200">
                  <a:solidFill>
                    <a:srgbClr val="000066"/>
                  </a:solidFill>
                </a:rPr>
                <a:t>) = F</a:t>
              </a:r>
            </a:p>
            <a:p>
              <a:pPr eaLnBrk="0" hangingPunct="0">
                <a:lnSpc>
                  <a:spcPct val="75000"/>
                </a:lnSpc>
                <a:spcBef>
                  <a:spcPct val="50000"/>
                </a:spcBef>
              </a:pPr>
              <a:r>
                <a:rPr lang="en-US" sz="3200">
                  <a:solidFill>
                    <a:srgbClr val="000066"/>
                  </a:solidFill>
                </a:rPr>
                <a:t>		     A</a:t>
              </a:r>
            </a:p>
            <a:p>
              <a:pPr eaLnBrk="0" hangingPunct="0">
                <a:lnSpc>
                  <a:spcPct val="80000"/>
                </a:lnSpc>
                <a:spcBef>
                  <a:spcPct val="50000"/>
                </a:spcBef>
                <a:buFontTx/>
                <a:buChar char="•"/>
              </a:pPr>
              <a:r>
                <a:rPr lang="en-US" sz="3200">
                  <a:solidFill>
                    <a:srgbClr val="000066"/>
                  </a:solidFill>
                </a:rPr>
                <a:t>Strain (</a:t>
              </a:r>
              <a:r>
                <a:rPr lang="en-US" sz="3200">
                  <a:solidFill>
                    <a:srgbClr val="000066"/>
                  </a:solidFill>
                  <a:latin typeface="Symbol" pitchFamily="18" charset="2"/>
                </a:rPr>
                <a:t>e</a:t>
              </a:r>
              <a:r>
                <a:rPr lang="en-US" sz="3200">
                  <a:solidFill>
                    <a:srgbClr val="000066"/>
                  </a:solidFill>
                </a:rPr>
                <a:t>) = </a:t>
              </a:r>
              <a:r>
                <a:rPr lang="en-US" sz="3200">
                  <a:solidFill>
                    <a:srgbClr val="000066"/>
                  </a:solidFill>
                  <a:latin typeface="Symbol" pitchFamily="18" charset="2"/>
                </a:rPr>
                <a:t>D</a:t>
              </a:r>
              <a:r>
                <a:rPr lang="en-US" sz="3200">
                  <a:solidFill>
                    <a:srgbClr val="000066"/>
                  </a:solidFill>
                </a:rPr>
                <a:t>L</a:t>
              </a:r>
              <a:endParaRPr lang="en-US" sz="3200" u="sng">
                <a:solidFill>
                  <a:srgbClr val="000066"/>
                </a:solidFill>
              </a:endParaRPr>
            </a:p>
            <a:p>
              <a:pPr eaLnBrk="0" hangingPunct="0">
                <a:lnSpc>
                  <a:spcPct val="80000"/>
                </a:lnSpc>
                <a:spcBef>
                  <a:spcPct val="50000"/>
                </a:spcBef>
              </a:pPr>
              <a:r>
                <a:rPr lang="en-US" sz="3200">
                  <a:solidFill>
                    <a:srgbClr val="000066"/>
                  </a:solidFill>
                </a:rPr>
                <a:t>                     L</a:t>
              </a:r>
              <a:r>
                <a:rPr lang="en-US" sz="3200" baseline="-25000">
                  <a:solidFill>
                    <a:srgbClr val="000066"/>
                  </a:solidFill>
                </a:rPr>
                <a:t>o</a:t>
              </a:r>
            </a:p>
          </p:txBody>
        </p:sp>
        <p:sp>
          <p:nvSpPr>
            <p:cNvPr id="5128" name="Line 29"/>
            <p:cNvSpPr>
              <a:spLocks noChangeShapeType="1"/>
            </p:cNvSpPr>
            <p:nvPr/>
          </p:nvSpPr>
          <p:spPr bwMode="auto">
            <a:xfrm>
              <a:off x="1644" y="1728"/>
              <a:ext cx="240" cy="0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29" name="Line 30"/>
            <p:cNvSpPr>
              <a:spLocks noChangeShapeType="1"/>
            </p:cNvSpPr>
            <p:nvPr/>
          </p:nvSpPr>
          <p:spPr bwMode="auto">
            <a:xfrm flipV="1">
              <a:off x="1584" y="2496"/>
              <a:ext cx="384" cy="0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pic>
        <p:nvPicPr>
          <p:cNvPr id="32" name="Picture 2" descr="http://engineering.nyu.edu/sites/polyproto.poly.edu/files/engineering_long_color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770" y="6172200"/>
            <a:ext cx="3199551" cy="432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Stress - Strain Graph</a:t>
            </a:r>
          </a:p>
        </p:txBody>
      </p:sp>
      <p:sp>
        <p:nvSpPr>
          <p:cNvPr id="43010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5110163" y="1828800"/>
            <a:ext cx="4033837" cy="452596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smtClean="0"/>
              <a:t>Key points/regions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en-US" sz="2400" smtClean="0"/>
              <a:t>U.T.S. 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800" smtClean="0"/>
              <a:t>	(Ultimate Tensile Strength)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en-US" sz="2400" smtClean="0"/>
              <a:t>Fracture Stress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en-US" sz="2400" smtClean="0"/>
              <a:t>Elasticity Region {E}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en-US" sz="2400" smtClean="0"/>
              <a:t>Plasticity Region {P}</a:t>
            </a:r>
          </a:p>
        </p:txBody>
      </p:sp>
      <p:grpSp>
        <p:nvGrpSpPr>
          <p:cNvPr id="43011" name="Group 89"/>
          <p:cNvGrpSpPr>
            <a:grpSpLocks/>
          </p:cNvGrpSpPr>
          <p:nvPr/>
        </p:nvGrpSpPr>
        <p:grpSpPr bwMode="auto">
          <a:xfrm>
            <a:off x="304800" y="1828800"/>
            <a:ext cx="5354638" cy="4540250"/>
            <a:chOff x="192" y="1152"/>
            <a:chExt cx="3373" cy="2860"/>
          </a:xfrm>
        </p:grpSpPr>
        <p:sp>
          <p:nvSpPr>
            <p:cNvPr id="43012" name="Text Box 13"/>
            <p:cNvSpPr txBox="1">
              <a:spLocks noChangeArrowheads="1"/>
            </p:cNvSpPr>
            <p:nvPr/>
          </p:nvSpPr>
          <p:spPr bwMode="auto">
            <a:xfrm>
              <a:off x="2784" y="3466"/>
              <a:ext cx="781" cy="546"/>
            </a:xfrm>
            <a:prstGeom prst="rect">
              <a:avLst/>
            </a:prstGeom>
            <a:noFill/>
            <a:ln w="12700" cap="sq">
              <a:solidFill>
                <a:schemeClr val="bg1"/>
              </a:solidFill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000"/>
                <a:t>Strain (</a:t>
              </a:r>
              <a:r>
                <a:rPr lang="en-US" sz="2000">
                  <a:latin typeface="Symbol" pitchFamily="18" charset="2"/>
                </a:rPr>
                <a:t>e</a:t>
              </a:r>
              <a:r>
                <a:rPr lang="en-US" sz="2000"/>
                <a:t>)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n-US" sz="2000"/>
                <a:t>[in/in]</a:t>
              </a:r>
            </a:p>
          </p:txBody>
        </p:sp>
        <p:grpSp>
          <p:nvGrpSpPr>
            <p:cNvPr id="43013" name="Group 88"/>
            <p:cNvGrpSpPr>
              <a:grpSpLocks/>
            </p:cNvGrpSpPr>
            <p:nvPr/>
          </p:nvGrpSpPr>
          <p:grpSpPr bwMode="auto">
            <a:xfrm>
              <a:off x="192" y="1152"/>
              <a:ext cx="3264" cy="2218"/>
              <a:chOff x="192" y="1152"/>
              <a:chExt cx="3264" cy="2218"/>
            </a:xfrm>
          </p:grpSpPr>
          <p:sp>
            <p:nvSpPr>
              <p:cNvPr id="43014" name="Freeform 6"/>
              <p:cNvSpPr>
                <a:spLocks/>
              </p:cNvSpPr>
              <p:nvPr/>
            </p:nvSpPr>
            <p:spPr bwMode="auto">
              <a:xfrm>
                <a:off x="1056" y="1450"/>
                <a:ext cx="2016" cy="1920"/>
              </a:xfrm>
              <a:custGeom>
                <a:avLst/>
                <a:gdLst>
                  <a:gd name="T0" fmla="*/ 0 w 1440"/>
                  <a:gd name="T1" fmla="*/ 1920 h 1200"/>
                  <a:gd name="T2" fmla="*/ 605 w 1440"/>
                  <a:gd name="T3" fmla="*/ 538 h 1200"/>
                  <a:gd name="T4" fmla="*/ 1075 w 1440"/>
                  <a:gd name="T5" fmla="*/ 0 h 1200"/>
                  <a:gd name="T6" fmla="*/ 2016 w 1440"/>
                  <a:gd name="T7" fmla="*/ 538 h 12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440"/>
                  <a:gd name="T13" fmla="*/ 0 h 1200"/>
                  <a:gd name="T14" fmla="*/ 1440 w 1440"/>
                  <a:gd name="T15" fmla="*/ 1200 h 12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440" h="1200">
                    <a:moveTo>
                      <a:pt x="0" y="1200"/>
                    </a:moveTo>
                    <a:cubicBezTo>
                      <a:pt x="152" y="868"/>
                      <a:pt x="304" y="536"/>
                      <a:pt x="432" y="336"/>
                    </a:cubicBezTo>
                    <a:cubicBezTo>
                      <a:pt x="560" y="136"/>
                      <a:pt x="600" y="0"/>
                      <a:pt x="768" y="0"/>
                    </a:cubicBezTo>
                    <a:cubicBezTo>
                      <a:pt x="936" y="0"/>
                      <a:pt x="1188" y="168"/>
                      <a:pt x="1440" y="336"/>
                    </a:cubicBezTo>
                  </a:path>
                </a:pathLst>
              </a:custGeom>
              <a:noFill/>
              <a:ln w="5715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015" name="Line 8"/>
              <p:cNvSpPr>
                <a:spLocks noChangeShapeType="1"/>
              </p:cNvSpPr>
              <p:nvPr/>
            </p:nvSpPr>
            <p:spPr bwMode="auto">
              <a:xfrm>
                <a:off x="1008" y="3370"/>
                <a:ext cx="2448" cy="0"/>
              </a:xfrm>
              <a:prstGeom prst="line">
                <a:avLst/>
              </a:prstGeom>
              <a:noFill/>
              <a:ln w="57150" cap="sq">
                <a:solidFill>
                  <a:schemeClr val="tx1"/>
                </a:solidFill>
                <a:miter lim="800000"/>
                <a:headEnd type="none" w="sm" len="sm"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016" name="Line 9"/>
              <p:cNvSpPr>
                <a:spLocks noChangeShapeType="1"/>
              </p:cNvSpPr>
              <p:nvPr/>
            </p:nvSpPr>
            <p:spPr bwMode="auto">
              <a:xfrm flipV="1">
                <a:off x="1008" y="1258"/>
                <a:ext cx="0" cy="2112"/>
              </a:xfrm>
              <a:prstGeom prst="line">
                <a:avLst/>
              </a:prstGeom>
              <a:noFill/>
              <a:ln w="57150" cap="sq">
                <a:solidFill>
                  <a:schemeClr val="tx1"/>
                </a:solidFill>
                <a:miter lim="800000"/>
                <a:headEnd type="none" w="sm" len="sm"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017" name="Line 10"/>
              <p:cNvSpPr>
                <a:spLocks noChangeShapeType="1"/>
              </p:cNvSpPr>
              <p:nvPr/>
            </p:nvSpPr>
            <p:spPr bwMode="auto">
              <a:xfrm>
                <a:off x="1008" y="2026"/>
                <a:ext cx="1536" cy="0"/>
              </a:xfrm>
              <a:prstGeom prst="line">
                <a:avLst/>
              </a:prstGeom>
              <a:noFill/>
              <a:ln w="25400" cap="rnd">
                <a:solidFill>
                  <a:schemeClr val="tx1"/>
                </a:solidFill>
                <a:prstDash val="sysDot"/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018" name="Line 11"/>
              <p:cNvSpPr>
                <a:spLocks noChangeShapeType="1"/>
              </p:cNvSpPr>
              <p:nvPr/>
            </p:nvSpPr>
            <p:spPr bwMode="auto">
              <a:xfrm flipV="1">
                <a:off x="1632" y="1402"/>
                <a:ext cx="0" cy="1728"/>
              </a:xfrm>
              <a:prstGeom prst="line">
                <a:avLst/>
              </a:prstGeom>
              <a:noFill/>
              <a:ln w="25400" cap="rnd">
                <a:solidFill>
                  <a:schemeClr val="tx1"/>
                </a:solidFill>
                <a:prstDash val="sysDot"/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019" name="Text Box 12"/>
              <p:cNvSpPr txBox="1">
                <a:spLocks noChangeArrowheads="1"/>
              </p:cNvSpPr>
              <p:nvPr/>
            </p:nvSpPr>
            <p:spPr bwMode="auto">
              <a:xfrm>
                <a:off x="192" y="1402"/>
                <a:ext cx="815" cy="538"/>
              </a:xfrm>
              <a:prstGeom prst="rect">
                <a:avLst/>
              </a:prstGeom>
              <a:noFill/>
              <a:ln w="12700" cap="sq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none"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000"/>
                  <a:t>Stress (</a:t>
                </a:r>
                <a:r>
                  <a:rPr lang="en-US" sz="2000">
                    <a:latin typeface="Symbol" pitchFamily="18" charset="2"/>
                  </a:rPr>
                  <a:t>s</a:t>
                </a:r>
                <a:r>
                  <a:rPr lang="en-US" sz="2000"/>
                  <a:t>)</a:t>
                </a:r>
              </a:p>
              <a:p>
                <a:pPr eaLnBrk="0" hangingPunct="0">
                  <a:spcBef>
                    <a:spcPct val="50000"/>
                  </a:spcBef>
                </a:pPr>
                <a:r>
                  <a:rPr lang="en-US" sz="2000"/>
                  <a:t>[psi]</a:t>
                </a:r>
              </a:p>
            </p:txBody>
          </p:sp>
          <p:sp>
            <p:nvSpPr>
              <p:cNvPr id="43020" name="Text Box 15"/>
              <p:cNvSpPr txBox="1">
                <a:spLocks noChangeArrowheads="1"/>
              </p:cNvSpPr>
              <p:nvPr/>
            </p:nvSpPr>
            <p:spPr bwMode="auto">
              <a:xfrm>
                <a:off x="2688" y="2640"/>
                <a:ext cx="711" cy="538"/>
              </a:xfrm>
              <a:prstGeom prst="rect">
                <a:avLst/>
              </a:prstGeom>
              <a:noFill/>
              <a:ln w="12700" cap="sq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none"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000"/>
                  <a:t>Fracture</a:t>
                </a:r>
              </a:p>
              <a:p>
                <a:pPr eaLnBrk="0" hangingPunct="0">
                  <a:spcBef>
                    <a:spcPct val="50000"/>
                  </a:spcBef>
                </a:pPr>
                <a:r>
                  <a:rPr lang="en-US" sz="2000"/>
                  <a:t>Stress</a:t>
                </a:r>
              </a:p>
            </p:txBody>
          </p:sp>
          <p:sp>
            <p:nvSpPr>
              <p:cNvPr id="43021" name="Text Box 16"/>
              <p:cNvSpPr txBox="1">
                <a:spLocks noChangeArrowheads="1"/>
              </p:cNvSpPr>
              <p:nvPr/>
            </p:nvSpPr>
            <p:spPr bwMode="auto">
              <a:xfrm>
                <a:off x="2407" y="1152"/>
                <a:ext cx="569" cy="250"/>
              </a:xfrm>
              <a:prstGeom prst="rect">
                <a:avLst/>
              </a:prstGeom>
              <a:noFill/>
              <a:ln w="12700" cap="sq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none"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000"/>
                  <a:t>U.T.S.</a:t>
                </a:r>
              </a:p>
            </p:txBody>
          </p:sp>
          <p:sp>
            <p:nvSpPr>
              <p:cNvPr id="43022" name="Text Box 17"/>
              <p:cNvSpPr txBox="1">
                <a:spLocks noChangeArrowheads="1"/>
              </p:cNvSpPr>
              <p:nvPr/>
            </p:nvSpPr>
            <p:spPr bwMode="auto">
              <a:xfrm>
                <a:off x="2064" y="1642"/>
                <a:ext cx="329" cy="250"/>
              </a:xfrm>
              <a:prstGeom prst="rect">
                <a:avLst/>
              </a:prstGeom>
              <a:noFill/>
              <a:ln w="12700" cap="sq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none"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000"/>
                  <a:t>{P}</a:t>
                </a:r>
              </a:p>
            </p:txBody>
          </p:sp>
          <p:sp>
            <p:nvSpPr>
              <p:cNvPr id="43023" name="Text Box 18"/>
              <p:cNvSpPr txBox="1">
                <a:spLocks noChangeArrowheads="1"/>
              </p:cNvSpPr>
              <p:nvPr/>
            </p:nvSpPr>
            <p:spPr bwMode="auto">
              <a:xfrm>
                <a:off x="1104" y="2122"/>
                <a:ext cx="329" cy="250"/>
              </a:xfrm>
              <a:prstGeom prst="rect">
                <a:avLst/>
              </a:prstGeom>
              <a:noFill/>
              <a:ln w="12700" cap="sq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none"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000"/>
                  <a:t>{E}</a:t>
                </a:r>
              </a:p>
            </p:txBody>
          </p:sp>
          <p:grpSp>
            <p:nvGrpSpPr>
              <p:cNvPr id="43024" name="Group 19"/>
              <p:cNvGrpSpPr>
                <a:grpSpLocks/>
              </p:cNvGrpSpPr>
              <p:nvPr/>
            </p:nvGrpSpPr>
            <p:grpSpPr bwMode="auto">
              <a:xfrm>
                <a:off x="2016" y="1402"/>
                <a:ext cx="96" cy="96"/>
                <a:chOff x="2304" y="3264"/>
                <a:chExt cx="96" cy="96"/>
              </a:xfrm>
            </p:grpSpPr>
            <p:sp>
              <p:nvSpPr>
                <p:cNvPr id="43030" name="Line 20"/>
                <p:cNvSpPr>
                  <a:spLocks noChangeShapeType="1"/>
                </p:cNvSpPr>
                <p:nvPr/>
              </p:nvSpPr>
              <p:spPr bwMode="auto">
                <a:xfrm>
                  <a:off x="2304" y="3264"/>
                  <a:ext cx="96" cy="96"/>
                </a:xfrm>
                <a:prstGeom prst="line">
                  <a:avLst/>
                </a:prstGeom>
                <a:noFill/>
                <a:ln w="381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3031" name="Line 21"/>
                <p:cNvSpPr>
                  <a:spLocks noChangeShapeType="1"/>
                </p:cNvSpPr>
                <p:nvPr/>
              </p:nvSpPr>
              <p:spPr bwMode="auto">
                <a:xfrm flipH="1">
                  <a:off x="2304" y="3264"/>
                  <a:ext cx="96" cy="96"/>
                </a:xfrm>
                <a:prstGeom prst="line">
                  <a:avLst/>
                </a:prstGeom>
                <a:noFill/>
                <a:ln w="381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43025" name="Group 22"/>
              <p:cNvGrpSpPr>
                <a:grpSpLocks/>
              </p:cNvGrpSpPr>
              <p:nvPr/>
            </p:nvGrpSpPr>
            <p:grpSpPr bwMode="auto">
              <a:xfrm>
                <a:off x="3024" y="1958"/>
                <a:ext cx="96" cy="96"/>
                <a:chOff x="2304" y="3264"/>
                <a:chExt cx="96" cy="96"/>
              </a:xfrm>
            </p:grpSpPr>
            <p:sp>
              <p:nvSpPr>
                <p:cNvPr id="43028" name="Line 23"/>
                <p:cNvSpPr>
                  <a:spLocks noChangeShapeType="1"/>
                </p:cNvSpPr>
                <p:nvPr/>
              </p:nvSpPr>
              <p:spPr bwMode="auto">
                <a:xfrm>
                  <a:off x="2304" y="3264"/>
                  <a:ext cx="96" cy="96"/>
                </a:xfrm>
                <a:prstGeom prst="line">
                  <a:avLst/>
                </a:prstGeom>
                <a:noFill/>
                <a:ln w="381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3029" name="Line 24"/>
                <p:cNvSpPr>
                  <a:spLocks noChangeShapeType="1"/>
                </p:cNvSpPr>
                <p:nvPr/>
              </p:nvSpPr>
              <p:spPr bwMode="auto">
                <a:xfrm flipH="1">
                  <a:off x="2304" y="3264"/>
                  <a:ext cx="96" cy="96"/>
                </a:xfrm>
                <a:prstGeom prst="line">
                  <a:avLst/>
                </a:prstGeom>
                <a:noFill/>
                <a:ln w="381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43026" name="Line 25"/>
              <p:cNvSpPr>
                <a:spLocks noChangeShapeType="1"/>
              </p:cNvSpPr>
              <p:nvPr/>
            </p:nvSpPr>
            <p:spPr bwMode="auto">
              <a:xfrm flipV="1">
                <a:off x="2976" y="2160"/>
                <a:ext cx="48" cy="528"/>
              </a:xfrm>
              <a:prstGeom prst="line">
                <a:avLst/>
              </a:prstGeom>
              <a:noFill/>
              <a:ln w="12700" cap="sq">
                <a:solidFill>
                  <a:schemeClr val="tx1"/>
                </a:solidFill>
                <a:miter lim="800000"/>
                <a:headEnd type="none" w="sm" len="sm"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027" name="Line 27"/>
              <p:cNvSpPr>
                <a:spLocks noChangeShapeType="1"/>
              </p:cNvSpPr>
              <p:nvPr/>
            </p:nvSpPr>
            <p:spPr bwMode="auto">
              <a:xfrm flipH="1">
                <a:off x="2160" y="1258"/>
                <a:ext cx="240" cy="96"/>
              </a:xfrm>
              <a:prstGeom prst="line">
                <a:avLst/>
              </a:prstGeom>
              <a:noFill/>
              <a:ln w="12700" cap="sq">
                <a:solidFill>
                  <a:schemeClr val="tx1"/>
                </a:solidFill>
                <a:miter lim="800000"/>
                <a:headEnd type="none" w="sm" len="sm"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pic>
        <p:nvPicPr>
          <p:cNvPr id="26" name="Picture 2" descr="http://engineering.nyu.edu/sites/polyproto.poly.edu/files/engineering_long_color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770" y="6172200"/>
            <a:ext cx="3199551" cy="432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81000"/>
            <a:ext cx="9144000" cy="762000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Ultimate Tensile Stress (</a:t>
            </a:r>
            <a:r>
              <a:rPr lang="en-US" smtClean="0">
                <a:latin typeface="Symbol" pitchFamily="18" charset="2"/>
              </a:rPr>
              <a:t>s</a:t>
            </a:r>
            <a:r>
              <a:rPr lang="en-US" baseline="-25000" smtClean="0"/>
              <a:t>m</a:t>
            </a:r>
            <a:r>
              <a:rPr lang="en-US" smtClean="0"/>
              <a:t>)</a:t>
            </a:r>
          </a:p>
        </p:txBody>
      </p:sp>
      <p:sp>
        <p:nvSpPr>
          <p:cNvPr id="44034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4953000" y="1752600"/>
            <a:ext cx="4191000" cy="2819400"/>
          </a:xfrm>
        </p:spPr>
        <p:txBody>
          <a:bodyPr/>
          <a:lstStyle/>
          <a:p>
            <a:pPr eaLnBrk="1" hangingPunct="1"/>
            <a:r>
              <a:rPr lang="en-US" sz="2600" smtClean="0"/>
              <a:t>Greatest amount of stress material will withstand without failing</a:t>
            </a:r>
          </a:p>
          <a:p>
            <a:pPr eaLnBrk="1" hangingPunct="1"/>
            <a:r>
              <a:rPr lang="en-US" sz="2600" smtClean="0"/>
              <a:t>Plastic instability occurs when past U.T.S.</a:t>
            </a:r>
          </a:p>
        </p:txBody>
      </p:sp>
      <p:grpSp>
        <p:nvGrpSpPr>
          <p:cNvPr id="44035" name="Group 25"/>
          <p:cNvGrpSpPr>
            <a:grpSpLocks/>
          </p:cNvGrpSpPr>
          <p:nvPr/>
        </p:nvGrpSpPr>
        <p:grpSpPr bwMode="auto">
          <a:xfrm>
            <a:off x="5638800" y="4343400"/>
            <a:ext cx="3201988" cy="1917700"/>
            <a:chOff x="3674" y="2880"/>
            <a:chExt cx="2017" cy="1208"/>
          </a:xfrm>
        </p:grpSpPr>
        <p:sp>
          <p:nvSpPr>
            <p:cNvPr id="44055" name="Line 26"/>
            <p:cNvSpPr>
              <a:spLocks noChangeShapeType="1"/>
            </p:cNvSpPr>
            <p:nvPr/>
          </p:nvSpPr>
          <p:spPr bwMode="auto">
            <a:xfrm>
              <a:off x="4454" y="3168"/>
              <a:ext cx="43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056" name="Text Box 27"/>
            <p:cNvSpPr txBox="1">
              <a:spLocks noChangeArrowheads="1"/>
            </p:cNvSpPr>
            <p:nvPr/>
          </p:nvSpPr>
          <p:spPr bwMode="auto">
            <a:xfrm>
              <a:off x="3674" y="2880"/>
              <a:ext cx="2017" cy="1208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2400"/>
                <a:t>U.T.S. = P</a:t>
              </a:r>
              <a:r>
                <a:rPr lang="en-US" sz="2400" baseline="-25000"/>
                <a:t>max</a:t>
              </a:r>
              <a:endParaRPr lang="en-US" sz="2400"/>
            </a:p>
            <a:p>
              <a:pPr eaLnBrk="0" hangingPunct="0"/>
              <a:r>
                <a:rPr lang="en-US" sz="2400"/>
                <a:t>	    A</a:t>
              </a:r>
              <a:r>
                <a:rPr lang="en-US" sz="2400" baseline="-25000"/>
                <a:t>o</a:t>
              </a:r>
            </a:p>
            <a:p>
              <a:pPr eaLnBrk="0" hangingPunct="0"/>
              <a:r>
                <a:rPr lang="en-US" sz="2400"/>
                <a:t>P</a:t>
              </a:r>
              <a:r>
                <a:rPr lang="en-US" sz="2400" baseline="-25000"/>
                <a:t>max</a:t>
              </a:r>
              <a:r>
                <a:rPr lang="en-US" sz="2400"/>
                <a:t> = Applied force</a:t>
              </a:r>
            </a:p>
            <a:p>
              <a:pPr eaLnBrk="0" hangingPunct="0"/>
              <a:r>
                <a:rPr lang="en-US" sz="2400"/>
                <a:t>A</a:t>
              </a:r>
              <a:r>
                <a:rPr lang="en-US" sz="2400" baseline="-25000"/>
                <a:t>o</a:t>
              </a:r>
              <a:r>
                <a:rPr lang="en-US" sz="2400"/>
                <a:t>= Cross-sectional    </a:t>
              </a:r>
            </a:p>
            <a:p>
              <a:pPr eaLnBrk="0" hangingPunct="0"/>
              <a:r>
                <a:rPr lang="en-US" sz="2400"/>
                <a:t>       area</a:t>
              </a:r>
            </a:p>
          </p:txBody>
        </p:sp>
      </p:grpSp>
      <p:sp>
        <p:nvSpPr>
          <p:cNvPr id="44036" name="Freeform 48"/>
          <p:cNvSpPr>
            <a:spLocks/>
          </p:cNvSpPr>
          <p:nvPr/>
        </p:nvSpPr>
        <p:spPr bwMode="auto">
          <a:xfrm>
            <a:off x="1371600" y="2378075"/>
            <a:ext cx="3200400" cy="3048000"/>
          </a:xfrm>
          <a:custGeom>
            <a:avLst/>
            <a:gdLst>
              <a:gd name="T0" fmla="*/ 0 w 1440"/>
              <a:gd name="T1" fmla="*/ 3048000 h 1200"/>
              <a:gd name="T2" fmla="*/ 960120 w 1440"/>
              <a:gd name="T3" fmla="*/ 853440 h 1200"/>
              <a:gd name="T4" fmla="*/ 1706880 w 1440"/>
              <a:gd name="T5" fmla="*/ 0 h 1200"/>
              <a:gd name="T6" fmla="*/ 3200400 w 1440"/>
              <a:gd name="T7" fmla="*/ 853440 h 1200"/>
              <a:gd name="T8" fmla="*/ 0 60000 65536"/>
              <a:gd name="T9" fmla="*/ 0 60000 65536"/>
              <a:gd name="T10" fmla="*/ 0 60000 65536"/>
              <a:gd name="T11" fmla="*/ 0 60000 65536"/>
              <a:gd name="T12" fmla="*/ 0 w 1440"/>
              <a:gd name="T13" fmla="*/ 0 h 1200"/>
              <a:gd name="T14" fmla="*/ 1440 w 1440"/>
              <a:gd name="T15" fmla="*/ 1200 h 12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440" h="1200">
                <a:moveTo>
                  <a:pt x="0" y="1200"/>
                </a:moveTo>
                <a:cubicBezTo>
                  <a:pt x="152" y="868"/>
                  <a:pt x="304" y="536"/>
                  <a:pt x="432" y="336"/>
                </a:cubicBezTo>
                <a:cubicBezTo>
                  <a:pt x="560" y="136"/>
                  <a:pt x="600" y="0"/>
                  <a:pt x="768" y="0"/>
                </a:cubicBezTo>
                <a:cubicBezTo>
                  <a:pt x="936" y="0"/>
                  <a:pt x="1188" y="168"/>
                  <a:pt x="1440" y="336"/>
                </a:cubicBezTo>
              </a:path>
            </a:pathLst>
          </a:custGeom>
          <a:noFill/>
          <a:ln w="5715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37" name="Line 49"/>
          <p:cNvSpPr>
            <a:spLocks noChangeShapeType="1"/>
          </p:cNvSpPr>
          <p:nvPr/>
        </p:nvSpPr>
        <p:spPr bwMode="auto">
          <a:xfrm>
            <a:off x="1295400" y="5426075"/>
            <a:ext cx="3886200" cy="0"/>
          </a:xfrm>
          <a:prstGeom prst="line">
            <a:avLst/>
          </a:prstGeom>
          <a:noFill/>
          <a:ln w="57150" cap="sq">
            <a:solidFill>
              <a:schemeClr val="tx1"/>
            </a:solidFill>
            <a:miter lim="800000"/>
            <a:headEnd type="none" w="sm" len="sm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38" name="Line 50"/>
          <p:cNvSpPr>
            <a:spLocks noChangeShapeType="1"/>
          </p:cNvSpPr>
          <p:nvPr/>
        </p:nvSpPr>
        <p:spPr bwMode="auto">
          <a:xfrm flipV="1">
            <a:off x="1295400" y="2073275"/>
            <a:ext cx="0" cy="3352800"/>
          </a:xfrm>
          <a:prstGeom prst="line">
            <a:avLst/>
          </a:prstGeom>
          <a:noFill/>
          <a:ln w="57150" cap="sq">
            <a:solidFill>
              <a:schemeClr val="tx1"/>
            </a:solidFill>
            <a:miter lim="800000"/>
            <a:headEnd type="none" w="sm" len="sm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39" name="Line 51"/>
          <p:cNvSpPr>
            <a:spLocks noChangeShapeType="1"/>
          </p:cNvSpPr>
          <p:nvPr/>
        </p:nvSpPr>
        <p:spPr bwMode="auto">
          <a:xfrm>
            <a:off x="1295400" y="3292475"/>
            <a:ext cx="2438400" cy="0"/>
          </a:xfrm>
          <a:prstGeom prst="line">
            <a:avLst/>
          </a:prstGeom>
          <a:noFill/>
          <a:ln w="25400" cap="rnd">
            <a:solidFill>
              <a:schemeClr val="tx1"/>
            </a:solidFill>
            <a:prstDash val="sysDot"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40" name="Line 52"/>
          <p:cNvSpPr>
            <a:spLocks noChangeShapeType="1"/>
          </p:cNvSpPr>
          <p:nvPr/>
        </p:nvSpPr>
        <p:spPr bwMode="auto">
          <a:xfrm flipV="1">
            <a:off x="2286000" y="2301875"/>
            <a:ext cx="0" cy="2743200"/>
          </a:xfrm>
          <a:prstGeom prst="line">
            <a:avLst/>
          </a:prstGeom>
          <a:noFill/>
          <a:ln w="25400" cap="rnd">
            <a:solidFill>
              <a:schemeClr val="tx1"/>
            </a:solidFill>
            <a:prstDash val="sysDot"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41" name="Text Box 53"/>
          <p:cNvSpPr txBox="1">
            <a:spLocks noChangeArrowheads="1"/>
          </p:cNvSpPr>
          <p:nvPr/>
        </p:nvSpPr>
        <p:spPr bwMode="auto">
          <a:xfrm>
            <a:off x="0" y="2301875"/>
            <a:ext cx="1293813" cy="8540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/>
              <a:t>Stress (</a:t>
            </a:r>
            <a:r>
              <a:rPr lang="en-US" sz="2000">
                <a:latin typeface="Symbol" pitchFamily="18" charset="2"/>
              </a:rPr>
              <a:t>s</a:t>
            </a:r>
            <a:r>
              <a:rPr lang="en-US" sz="2000"/>
              <a:t>)</a:t>
            </a:r>
          </a:p>
          <a:p>
            <a:pPr eaLnBrk="0" hangingPunct="0">
              <a:spcBef>
                <a:spcPct val="50000"/>
              </a:spcBef>
            </a:pPr>
            <a:r>
              <a:rPr lang="en-US" sz="2000"/>
              <a:t>[psi]</a:t>
            </a:r>
          </a:p>
        </p:txBody>
      </p:sp>
      <p:sp>
        <p:nvSpPr>
          <p:cNvPr id="44042" name="Text Box 54"/>
          <p:cNvSpPr txBox="1">
            <a:spLocks noChangeArrowheads="1"/>
          </p:cNvSpPr>
          <p:nvPr/>
        </p:nvSpPr>
        <p:spPr bwMode="auto">
          <a:xfrm>
            <a:off x="3962400" y="4267200"/>
            <a:ext cx="1128713" cy="8540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/>
              <a:t>Fracture</a:t>
            </a:r>
          </a:p>
          <a:p>
            <a:pPr eaLnBrk="0" hangingPunct="0">
              <a:spcBef>
                <a:spcPct val="50000"/>
              </a:spcBef>
            </a:pPr>
            <a:r>
              <a:rPr lang="en-US" sz="2000"/>
              <a:t>Stress</a:t>
            </a:r>
          </a:p>
        </p:txBody>
      </p:sp>
      <p:sp>
        <p:nvSpPr>
          <p:cNvPr id="44043" name="Text Box 55"/>
          <p:cNvSpPr txBox="1">
            <a:spLocks noChangeArrowheads="1"/>
          </p:cNvSpPr>
          <p:nvPr/>
        </p:nvSpPr>
        <p:spPr bwMode="auto">
          <a:xfrm>
            <a:off x="3516313" y="1905000"/>
            <a:ext cx="903287" cy="3968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/>
              <a:t>U.T.S.</a:t>
            </a:r>
          </a:p>
        </p:txBody>
      </p:sp>
      <p:sp>
        <p:nvSpPr>
          <p:cNvPr id="44044" name="Text Box 56"/>
          <p:cNvSpPr txBox="1">
            <a:spLocks noChangeArrowheads="1"/>
          </p:cNvSpPr>
          <p:nvPr/>
        </p:nvSpPr>
        <p:spPr bwMode="auto">
          <a:xfrm>
            <a:off x="2971800" y="2682875"/>
            <a:ext cx="522288" cy="3968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/>
              <a:t>{P}</a:t>
            </a:r>
          </a:p>
        </p:txBody>
      </p:sp>
      <p:sp>
        <p:nvSpPr>
          <p:cNvPr id="44045" name="Text Box 57"/>
          <p:cNvSpPr txBox="1">
            <a:spLocks noChangeArrowheads="1"/>
          </p:cNvSpPr>
          <p:nvPr/>
        </p:nvSpPr>
        <p:spPr bwMode="auto">
          <a:xfrm>
            <a:off x="1447800" y="3444875"/>
            <a:ext cx="522288" cy="3968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/>
              <a:t>{E}</a:t>
            </a:r>
          </a:p>
        </p:txBody>
      </p:sp>
      <p:grpSp>
        <p:nvGrpSpPr>
          <p:cNvPr id="44046" name="Group 58"/>
          <p:cNvGrpSpPr>
            <a:grpSpLocks/>
          </p:cNvGrpSpPr>
          <p:nvPr/>
        </p:nvGrpSpPr>
        <p:grpSpPr bwMode="auto">
          <a:xfrm>
            <a:off x="2895600" y="2301875"/>
            <a:ext cx="152400" cy="152400"/>
            <a:chOff x="2304" y="3264"/>
            <a:chExt cx="96" cy="96"/>
          </a:xfrm>
        </p:grpSpPr>
        <p:sp>
          <p:nvSpPr>
            <p:cNvPr id="44053" name="Line 59"/>
            <p:cNvSpPr>
              <a:spLocks noChangeShapeType="1"/>
            </p:cNvSpPr>
            <p:nvPr/>
          </p:nvSpPr>
          <p:spPr bwMode="auto">
            <a:xfrm>
              <a:off x="2304" y="3264"/>
              <a:ext cx="96" cy="96"/>
            </a:xfrm>
            <a:prstGeom prst="line">
              <a:avLst/>
            </a:prstGeom>
            <a:noFill/>
            <a:ln w="381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054" name="Line 60"/>
            <p:cNvSpPr>
              <a:spLocks noChangeShapeType="1"/>
            </p:cNvSpPr>
            <p:nvPr/>
          </p:nvSpPr>
          <p:spPr bwMode="auto">
            <a:xfrm flipH="1">
              <a:off x="2304" y="3264"/>
              <a:ext cx="96" cy="96"/>
            </a:xfrm>
            <a:prstGeom prst="line">
              <a:avLst/>
            </a:prstGeom>
            <a:noFill/>
            <a:ln w="381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4047" name="Line 64"/>
          <p:cNvSpPr>
            <a:spLocks noChangeShapeType="1"/>
          </p:cNvSpPr>
          <p:nvPr/>
        </p:nvSpPr>
        <p:spPr bwMode="auto">
          <a:xfrm flipV="1">
            <a:off x="4419600" y="3505200"/>
            <a:ext cx="76200" cy="838200"/>
          </a:xfrm>
          <a:prstGeom prst="line">
            <a:avLst/>
          </a:prstGeom>
          <a:noFill/>
          <a:ln w="12700" cap="sq">
            <a:solidFill>
              <a:schemeClr val="tx1"/>
            </a:solidFill>
            <a:miter lim="800000"/>
            <a:headEnd type="none" w="sm" len="sm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48" name="Line 65"/>
          <p:cNvSpPr>
            <a:spLocks noChangeShapeType="1"/>
          </p:cNvSpPr>
          <p:nvPr/>
        </p:nvSpPr>
        <p:spPr bwMode="auto">
          <a:xfrm flipH="1">
            <a:off x="3124200" y="2073275"/>
            <a:ext cx="381000" cy="152400"/>
          </a:xfrm>
          <a:prstGeom prst="line">
            <a:avLst/>
          </a:prstGeom>
          <a:noFill/>
          <a:ln w="12700" cap="sq">
            <a:solidFill>
              <a:schemeClr val="tx1"/>
            </a:solidFill>
            <a:miter lim="800000"/>
            <a:headEnd type="none" w="sm" len="sm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44049" name="Group 16"/>
          <p:cNvGrpSpPr>
            <a:grpSpLocks/>
          </p:cNvGrpSpPr>
          <p:nvPr/>
        </p:nvGrpSpPr>
        <p:grpSpPr bwMode="auto">
          <a:xfrm>
            <a:off x="2895600" y="2286000"/>
            <a:ext cx="152400" cy="152400"/>
            <a:chOff x="2304" y="3264"/>
            <a:chExt cx="96" cy="96"/>
          </a:xfrm>
        </p:grpSpPr>
        <p:sp>
          <p:nvSpPr>
            <p:cNvPr id="44051" name="Line 17"/>
            <p:cNvSpPr>
              <a:spLocks noChangeShapeType="1"/>
            </p:cNvSpPr>
            <p:nvPr/>
          </p:nvSpPr>
          <p:spPr bwMode="auto">
            <a:xfrm>
              <a:off x="2304" y="3264"/>
              <a:ext cx="96" cy="96"/>
            </a:xfrm>
            <a:prstGeom prst="line">
              <a:avLst/>
            </a:prstGeom>
            <a:noFill/>
            <a:ln w="38100" cap="sq">
              <a:solidFill>
                <a:srgbClr val="FF0000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052" name="Line 18"/>
            <p:cNvSpPr>
              <a:spLocks noChangeShapeType="1"/>
            </p:cNvSpPr>
            <p:nvPr/>
          </p:nvSpPr>
          <p:spPr bwMode="auto">
            <a:xfrm flipH="1">
              <a:off x="2304" y="3264"/>
              <a:ext cx="96" cy="96"/>
            </a:xfrm>
            <a:prstGeom prst="line">
              <a:avLst/>
            </a:prstGeom>
            <a:noFill/>
            <a:ln w="38100" cap="sq">
              <a:solidFill>
                <a:srgbClr val="FF0000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4050" name="Text Box 66"/>
          <p:cNvSpPr txBox="1">
            <a:spLocks noChangeArrowheads="1"/>
          </p:cNvSpPr>
          <p:nvPr/>
        </p:nvSpPr>
        <p:spPr bwMode="auto">
          <a:xfrm>
            <a:off x="3810000" y="5562600"/>
            <a:ext cx="1239838" cy="866775"/>
          </a:xfrm>
          <a:prstGeom prst="rect">
            <a:avLst/>
          </a:prstGeom>
          <a:noFill/>
          <a:ln w="12700" cap="sq">
            <a:solidFill>
              <a:schemeClr val="bg1"/>
            </a:solidFill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/>
              <a:t>Strain (</a:t>
            </a:r>
            <a:r>
              <a:rPr lang="en-US" sz="2000">
                <a:latin typeface="Symbol" pitchFamily="18" charset="2"/>
              </a:rPr>
              <a:t>e</a:t>
            </a:r>
            <a:r>
              <a:rPr lang="en-US" sz="2000"/>
              <a:t>)</a:t>
            </a:r>
          </a:p>
          <a:p>
            <a:pPr eaLnBrk="0" hangingPunct="0">
              <a:spcBef>
                <a:spcPct val="50000"/>
              </a:spcBef>
            </a:pPr>
            <a:r>
              <a:rPr lang="en-US" sz="2000"/>
              <a:t>[in/in]</a:t>
            </a:r>
          </a:p>
        </p:txBody>
      </p:sp>
      <p:pic>
        <p:nvPicPr>
          <p:cNvPr id="27" name="Picture 2" descr="http://engineering.nyu.edu/sites/polyproto.poly.edu/files/engineering_long_color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770" y="6172200"/>
            <a:ext cx="3199551" cy="432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304800"/>
            <a:ext cx="9144000" cy="762000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Fracture Stress (</a:t>
            </a:r>
            <a:r>
              <a:rPr lang="en-US" smtClean="0">
                <a:latin typeface="Symbol" pitchFamily="18" charset="2"/>
              </a:rPr>
              <a:t>s</a:t>
            </a:r>
            <a:r>
              <a:rPr lang="en-US" baseline="-25000" smtClean="0"/>
              <a:t>f</a:t>
            </a:r>
            <a:r>
              <a:rPr lang="en-US" smtClean="0"/>
              <a:t>)</a:t>
            </a:r>
          </a:p>
        </p:txBody>
      </p:sp>
      <p:sp>
        <p:nvSpPr>
          <p:cNvPr id="45058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5070475" y="1600200"/>
            <a:ext cx="4073525" cy="1392238"/>
          </a:xfrm>
        </p:spPr>
        <p:txBody>
          <a:bodyPr/>
          <a:lstStyle/>
          <a:p>
            <a:pPr eaLnBrk="1" hangingPunct="1"/>
            <a:r>
              <a:rPr lang="en-US" smtClean="0"/>
              <a:t>Stress at which the material completely fails</a:t>
            </a:r>
          </a:p>
        </p:txBody>
      </p:sp>
      <p:grpSp>
        <p:nvGrpSpPr>
          <p:cNvPr id="45059" name="Group 25"/>
          <p:cNvGrpSpPr>
            <a:grpSpLocks/>
          </p:cNvGrpSpPr>
          <p:nvPr/>
        </p:nvGrpSpPr>
        <p:grpSpPr bwMode="auto">
          <a:xfrm>
            <a:off x="5715000" y="3733800"/>
            <a:ext cx="3200400" cy="1917700"/>
            <a:chOff x="3552" y="2832"/>
            <a:chExt cx="2016" cy="1208"/>
          </a:xfrm>
        </p:grpSpPr>
        <p:sp>
          <p:nvSpPr>
            <p:cNvPr id="45079" name="Line 26"/>
            <p:cNvSpPr>
              <a:spLocks noChangeShapeType="1"/>
            </p:cNvSpPr>
            <p:nvPr/>
          </p:nvSpPr>
          <p:spPr bwMode="auto">
            <a:xfrm>
              <a:off x="4944" y="3120"/>
              <a:ext cx="288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080" name="Text Box 27"/>
            <p:cNvSpPr txBox="1">
              <a:spLocks noChangeArrowheads="1"/>
            </p:cNvSpPr>
            <p:nvPr/>
          </p:nvSpPr>
          <p:spPr bwMode="auto">
            <a:xfrm>
              <a:off x="3552" y="2832"/>
              <a:ext cx="2016" cy="1208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eaLnBrk="0" hangingPunct="0"/>
              <a:r>
                <a:rPr lang="en-US" sz="2400"/>
                <a:t>Fracture Stress = P</a:t>
              </a:r>
              <a:r>
                <a:rPr lang="en-US" sz="2400" baseline="-25000"/>
                <a:t>f</a:t>
              </a:r>
              <a:endParaRPr lang="en-US" sz="2400"/>
            </a:p>
            <a:p>
              <a:pPr eaLnBrk="0" hangingPunct="0"/>
              <a:r>
                <a:rPr lang="en-US" sz="2400"/>
                <a:t>                             A</a:t>
              </a:r>
              <a:r>
                <a:rPr lang="en-US" sz="2400" baseline="-25000"/>
                <a:t>o</a:t>
              </a:r>
            </a:p>
            <a:p>
              <a:pPr eaLnBrk="0" hangingPunct="0"/>
              <a:r>
                <a:rPr lang="en-US" sz="2400"/>
                <a:t>P</a:t>
              </a:r>
              <a:r>
                <a:rPr lang="en-US" sz="2400" baseline="-25000"/>
                <a:t>f</a:t>
              </a:r>
              <a:r>
                <a:rPr lang="en-US" sz="2400"/>
                <a:t> = Applied Force</a:t>
              </a:r>
            </a:p>
            <a:p>
              <a:pPr eaLnBrk="0" hangingPunct="0"/>
              <a:r>
                <a:rPr lang="en-US" sz="2400"/>
                <a:t>A</a:t>
              </a:r>
              <a:r>
                <a:rPr lang="en-US" sz="2400" baseline="-25000"/>
                <a:t>o</a:t>
              </a:r>
              <a:r>
                <a:rPr lang="en-US" sz="2400"/>
                <a:t>= Cross Sectional    </a:t>
              </a:r>
            </a:p>
            <a:p>
              <a:pPr eaLnBrk="0" hangingPunct="0"/>
              <a:r>
                <a:rPr lang="en-US" sz="2400"/>
                <a:t>       Area </a:t>
              </a:r>
            </a:p>
          </p:txBody>
        </p:sp>
      </p:grpSp>
      <p:sp>
        <p:nvSpPr>
          <p:cNvPr id="45060" name="Freeform 30"/>
          <p:cNvSpPr>
            <a:spLocks/>
          </p:cNvSpPr>
          <p:nvPr/>
        </p:nvSpPr>
        <p:spPr bwMode="auto">
          <a:xfrm>
            <a:off x="1371600" y="2378075"/>
            <a:ext cx="3200400" cy="3048000"/>
          </a:xfrm>
          <a:custGeom>
            <a:avLst/>
            <a:gdLst>
              <a:gd name="T0" fmla="*/ 0 w 1440"/>
              <a:gd name="T1" fmla="*/ 3048000 h 1200"/>
              <a:gd name="T2" fmla="*/ 960120 w 1440"/>
              <a:gd name="T3" fmla="*/ 853440 h 1200"/>
              <a:gd name="T4" fmla="*/ 1706880 w 1440"/>
              <a:gd name="T5" fmla="*/ 0 h 1200"/>
              <a:gd name="T6" fmla="*/ 3200400 w 1440"/>
              <a:gd name="T7" fmla="*/ 853440 h 1200"/>
              <a:gd name="T8" fmla="*/ 0 60000 65536"/>
              <a:gd name="T9" fmla="*/ 0 60000 65536"/>
              <a:gd name="T10" fmla="*/ 0 60000 65536"/>
              <a:gd name="T11" fmla="*/ 0 60000 65536"/>
              <a:gd name="T12" fmla="*/ 0 w 1440"/>
              <a:gd name="T13" fmla="*/ 0 h 1200"/>
              <a:gd name="T14" fmla="*/ 1440 w 1440"/>
              <a:gd name="T15" fmla="*/ 1200 h 12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440" h="1200">
                <a:moveTo>
                  <a:pt x="0" y="1200"/>
                </a:moveTo>
                <a:cubicBezTo>
                  <a:pt x="152" y="868"/>
                  <a:pt x="304" y="536"/>
                  <a:pt x="432" y="336"/>
                </a:cubicBezTo>
                <a:cubicBezTo>
                  <a:pt x="560" y="136"/>
                  <a:pt x="600" y="0"/>
                  <a:pt x="768" y="0"/>
                </a:cubicBezTo>
                <a:cubicBezTo>
                  <a:pt x="936" y="0"/>
                  <a:pt x="1188" y="168"/>
                  <a:pt x="1440" y="336"/>
                </a:cubicBezTo>
              </a:path>
            </a:pathLst>
          </a:custGeom>
          <a:noFill/>
          <a:ln w="5715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61" name="Line 31"/>
          <p:cNvSpPr>
            <a:spLocks noChangeShapeType="1"/>
          </p:cNvSpPr>
          <p:nvPr/>
        </p:nvSpPr>
        <p:spPr bwMode="auto">
          <a:xfrm>
            <a:off x="1295400" y="5426075"/>
            <a:ext cx="3886200" cy="0"/>
          </a:xfrm>
          <a:prstGeom prst="line">
            <a:avLst/>
          </a:prstGeom>
          <a:noFill/>
          <a:ln w="57150" cap="sq">
            <a:solidFill>
              <a:schemeClr val="tx1"/>
            </a:solidFill>
            <a:miter lim="800000"/>
            <a:headEnd type="none" w="sm" len="sm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62" name="Line 32"/>
          <p:cNvSpPr>
            <a:spLocks noChangeShapeType="1"/>
          </p:cNvSpPr>
          <p:nvPr/>
        </p:nvSpPr>
        <p:spPr bwMode="auto">
          <a:xfrm flipV="1">
            <a:off x="1295400" y="2073275"/>
            <a:ext cx="0" cy="3352800"/>
          </a:xfrm>
          <a:prstGeom prst="line">
            <a:avLst/>
          </a:prstGeom>
          <a:noFill/>
          <a:ln w="57150" cap="sq">
            <a:solidFill>
              <a:schemeClr val="tx1"/>
            </a:solidFill>
            <a:miter lim="800000"/>
            <a:headEnd type="none" w="sm" len="sm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63" name="Line 33"/>
          <p:cNvSpPr>
            <a:spLocks noChangeShapeType="1"/>
          </p:cNvSpPr>
          <p:nvPr/>
        </p:nvSpPr>
        <p:spPr bwMode="auto">
          <a:xfrm>
            <a:off x="1295400" y="3292475"/>
            <a:ext cx="2438400" cy="0"/>
          </a:xfrm>
          <a:prstGeom prst="line">
            <a:avLst/>
          </a:prstGeom>
          <a:noFill/>
          <a:ln w="25400" cap="rnd">
            <a:solidFill>
              <a:schemeClr val="tx1"/>
            </a:solidFill>
            <a:prstDash val="sysDot"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64" name="Line 34"/>
          <p:cNvSpPr>
            <a:spLocks noChangeShapeType="1"/>
          </p:cNvSpPr>
          <p:nvPr/>
        </p:nvSpPr>
        <p:spPr bwMode="auto">
          <a:xfrm flipV="1">
            <a:off x="2286000" y="2301875"/>
            <a:ext cx="0" cy="2743200"/>
          </a:xfrm>
          <a:prstGeom prst="line">
            <a:avLst/>
          </a:prstGeom>
          <a:noFill/>
          <a:ln w="25400" cap="rnd">
            <a:solidFill>
              <a:schemeClr val="tx1"/>
            </a:solidFill>
            <a:prstDash val="sysDot"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65" name="Text Box 35"/>
          <p:cNvSpPr txBox="1">
            <a:spLocks noChangeArrowheads="1"/>
          </p:cNvSpPr>
          <p:nvPr/>
        </p:nvSpPr>
        <p:spPr bwMode="auto">
          <a:xfrm>
            <a:off x="0" y="2301875"/>
            <a:ext cx="1293813" cy="8540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/>
              <a:t>Stress (</a:t>
            </a:r>
            <a:r>
              <a:rPr lang="en-US" sz="2000">
                <a:latin typeface="Symbol" pitchFamily="18" charset="2"/>
              </a:rPr>
              <a:t>s</a:t>
            </a:r>
            <a:r>
              <a:rPr lang="en-US" sz="2000"/>
              <a:t>)</a:t>
            </a:r>
          </a:p>
          <a:p>
            <a:pPr eaLnBrk="0" hangingPunct="0">
              <a:spcBef>
                <a:spcPct val="50000"/>
              </a:spcBef>
            </a:pPr>
            <a:r>
              <a:rPr lang="en-US" sz="2000"/>
              <a:t>[psi]</a:t>
            </a:r>
          </a:p>
        </p:txBody>
      </p:sp>
      <p:sp>
        <p:nvSpPr>
          <p:cNvPr id="45066" name="Text Box 36"/>
          <p:cNvSpPr txBox="1">
            <a:spLocks noChangeArrowheads="1"/>
          </p:cNvSpPr>
          <p:nvPr/>
        </p:nvSpPr>
        <p:spPr bwMode="auto">
          <a:xfrm>
            <a:off x="3962400" y="4267200"/>
            <a:ext cx="1128713" cy="8540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/>
              <a:t>Fracture</a:t>
            </a:r>
          </a:p>
          <a:p>
            <a:pPr eaLnBrk="0" hangingPunct="0">
              <a:spcBef>
                <a:spcPct val="50000"/>
              </a:spcBef>
            </a:pPr>
            <a:r>
              <a:rPr lang="en-US" sz="2000"/>
              <a:t>Stress</a:t>
            </a:r>
          </a:p>
        </p:txBody>
      </p:sp>
      <p:sp>
        <p:nvSpPr>
          <p:cNvPr id="45067" name="Text Box 37"/>
          <p:cNvSpPr txBox="1">
            <a:spLocks noChangeArrowheads="1"/>
          </p:cNvSpPr>
          <p:nvPr/>
        </p:nvSpPr>
        <p:spPr bwMode="auto">
          <a:xfrm>
            <a:off x="3516313" y="1905000"/>
            <a:ext cx="903287" cy="3968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/>
              <a:t>U.T.S.</a:t>
            </a:r>
          </a:p>
        </p:txBody>
      </p:sp>
      <p:sp>
        <p:nvSpPr>
          <p:cNvPr id="45068" name="Text Box 38"/>
          <p:cNvSpPr txBox="1">
            <a:spLocks noChangeArrowheads="1"/>
          </p:cNvSpPr>
          <p:nvPr/>
        </p:nvSpPr>
        <p:spPr bwMode="auto">
          <a:xfrm>
            <a:off x="2971800" y="2682875"/>
            <a:ext cx="522288" cy="3968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/>
              <a:t>{P}</a:t>
            </a:r>
          </a:p>
        </p:txBody>
      </p:sp>
      <p:sp>
        <p:nvSpPr>
          <p:cNvPr id="45069" name="Text Box 39"/>
          <p:cNvSpPr txBox="1">
            <a:spLocks noChangeArrowheads="1"/>
          </p:cNvSpPr>
          <p:nvPr/>
        </p:nvSpPr>
        <p:spPr bwMode="auto">
          <a:xfrm>
            <a:off x="1447800" y="3444875"/>
            <a:ext cx="522288" cy="3968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/>
              <a:t>{E}</a:t>
            </a:r>
          </a:p>
        </p:txBody>
      </p:sp>
      <p:grpSp>
        <p:nvGrpSpPr>
          <p:cNvPr id="45070" name="Group 43"/>
          <p:cNvGrpSpPr>
            <a:grpSpLocks/>
          </p:cNvGrpSpPr>
          <p:nvPr/>
        </p:nvGrpSpPr>
        <p:grpSpPr bwMode="auto">
          <a:xfrm>
            <a:off x="4495800" y="3184525"/>
            <a:ext cx="152400" cy="152400"/>
            <a:chOff x="2304" y="3264"/>
            <a:chExt cx="96" cy="96"/>
          </a:xfrm>
        </p:grpSpPr>
        <p:sp>
          <p:nvSpPr>
            <p:cNvPr id="45077" name="Line 44"/>
            <p:cNvSpPr>
              <a:spLocks noChangeShapeType="1"/>
            </p:cNvSpPr>
            <p:nvPr/>
          </p:nvSpPr>
          <p:spPr bwMode="auto">
            <a:xfrm>
              <a:off x="2304" y="3264"/>
              <a:ext cx="96" cy="96"/>
            </a:xfrm>
            <a:prstGeom prst="line">
              <a:avLst/>
            </a:prstGeom>
            <a:noFill/>
            <a:ln w="381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078" name="Line 45"/>
            <p:cNvSpPr>
              <a:spLocks noChangeShapeType="1"/>
            </p:cNvSpPr>
            <p:nvPr/>
          </p:nvSpPr>
          <p:spPr bwMode="auto">
            <a:xfrm flipH="1">
              <a:off x="2304" y="3264"/>
              <a:ext cx="96" cy="96"/>
            </a:xfrm>
            <a:prstGeom prst="line">
              <a:avLst/>
            </a:prstGeom>
            <a:noFill/>
            <a:ln w="381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5071" name="Line 46"/>
          <p:cNvSpPr>
            <a:spLocks noChangeShapeType="1"/>
          </p:cNvSpPr>
          <p:nvPr/>
        </p:nvSpPr>
        <p:spPr bwMode="auto">
          <a:xfrm flipV="1">
            <a:off x="4419600" y="3505200"/>
            <a:ext cx="76200" cy="838200"/>
          </a:xfrm>
          <a:prstGeom prst="line">
            <a:avLst/>
          </a:prstGeom>
          <a:noFill/>
          <a:ln w="12700" cap="sq">
            <a:solidFill>
              <a:schemeClr val="tx1"/>
            </a:solidFill>
            <a:miter lim="800000"/>
            <a:headEnd type="none" w="sm" len="sm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72" name="Line 47"/>
          <p:cNvSpPr>
            <a:spLocks noChangeShapeType="1"/>
          </p:cNvSpPr>
          <p:nvPr/>
        </p:nvSpPr>
        <p:spPr bwMode="auto">
          <a:xfrm flipH="1">
            <a:off x="3124200" y="2073275"/>
            <a:ext cx="381000" cy="152400"/>
          </a:xfrm>
          <a:prstGeom prst="line">
            <a:avLst/>
          </a:prstGeom>
          <a:noFill/>
          <a:ln w="12700" cap="sq">
            <a:solidFill>
              <a:schemeClr val="tx1"/>
            </a:solidFill>
            <a:miter lim="800000"/>
            <a:headEnd type="none" w="sm" len="sm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45073" name="Group 51"/>
          <p:cNvGrpSpPr>
            <a:grpSpLocks/>
          </p:cNvGrpSpPr>
          <p:nvPr/>
        </p:nvGrpSpPr>
        <p:grpSpPr bwMode="auto">
          <a:xfrm>
            <a:off x="4495800" y="3200400"/>
            <a:ext cx="152400" cy="152400"/>
            <a:chOff x="2304" y="3264"/>
            <a:chExt cx="96" cy="96"/>
          </a:xfrm>
        </p:grpSpPr>
        <p:sp>
          <p:nvSpPr>
            <p:cNvPr id="45075" name="Line 52"/>
            <p:cNvSpPr>
              <a:spLocks noChangeShapeType="1"/>
            </p:cNvSpPr>
            <p:nvPr/>
          </p:nvSpPr>
          <p:spPr bwMode="auto">
            <a:xfrm>
              <a:off x="2304" y="3264"/>
              <a:ext cx="96" cy="96"/>
            </a:xfrm>
            <a:prstGeom prst="line">
              <a:avLst/>
            </a:prstGeom>
            <a:noFill/>
            <a:ln w="38100" cap="sq">
              <a:solidFill>
                <a:srgbClr val="FF0000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076" name="Line 53"/>
            <p:cNvSpPr>
              <a:spLocks noChangeShapeType="1"/>
            </p:cNvSpPr>
            <p:nvPr/>
          </p:nvSpPr>
          <p:spPr bwMode="auto">
            <a:xfrm flipH="1">
              <a:off x="2304" y="3264"/>
              <a:ext cx="96" cy="96"/>
            </a:xfrm>
            <a:prstGeom prst="line">
              <a:avLst/>
            </a:prstGeom>
            <a:noFill/>
            <a:ln w="38100" cap="sq">
              <a:solidFill>
                <a:srgbClr val="FF0000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5074" name="Text Box 54"/>
          <p:cNvSpPr txBox="1">
            <a:spLocks noChangeArrowheads="1"/>
          </p:cNvSpPr>
          <p:nvPr/>
        </p:nvSpPr>
        <p:spPr bwMode="auto">
          <a:xfrm>
            <a:off x="3810000" y="5562600"/>
            <a:ext cx="1239838" cy="866775"/>
          </a:xfrm>
          <a:prstGeom prst="rect">
            <a:avLst/>
          </a:prstGeom>
          <a:noFill/>
          <a:ln w="12700" cap="sq">
            <a:solidFill>
              <a:schemeClr val="bg1"/>
            </a:solidFill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/>
              <a:t>Strain (e)</a:t>
            </a:r>
          </a:p>
          <a:p>
            <a:pPr eaLnBrk="0" hangingPunct="0">
              <a:spcBef>
                <a:spcPct val="50000"/>
              </a:spcBef>
            </a:pPr>
            <a:r>
              <a:rPr lang="en-US" sz="2000"/>
              <a:t>[in/in]</a:t>
            </a:r>
          </a:p>
        </p:txBody>
      </p:sp>
      <p:pic>
        <p:nvPicPr>
          <p:cNvPr id="27" name="Picture 2" descr="http://engineering.nyu.edu/sites/polyproto.poly.edu/files/engineering_long_color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770" y="6172200"/>
            <a:ext cx="3199551" cy="432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381000"/>
            <a:ext cx="9144000" cy="7620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Elasticity Region</a:t>
            </a:r>
          </a:p>
        </p:txBody>
      </p:sp>
      <p:sp>
        <p:nvSpPr>
          <p:cNvPr id="46082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5029200" y="1676400"/>
            <a:ext cx="4114800" cy="40386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 smtClean="0"/>
              <a:t>Strain will disappear when stress is removed</a:t>
            </a:r>
          </a:p>
          <a:p>
            <a:pPr eaLnBrk="1" hangingPunct="1">
              <a:lnSpc>
                <a:spcPct val="90000"/>
              </a:lnSpc>
            </a:pPr>
            <a:endParaRPr lang="en-US" sz="2400" smtClean="0"/>
          </a:p>
          <a:p>
            <a:pPr eaLnBrk="1" hangingPunct="1">
              <a:lnSpc>
                <a:spcPct val="90000"/>
              </a:lnSpc>
            </a:pPr>
            <a:r>
              <a:rPr lang="en-US" sz="2400" smtClean="0"/>
              <a:t>Stress and strain vary linearly, obeying Hooke’s Law </a:t>
            </a:r>
            <a:r>
              <a:rPr lang="en-US" sz="2400" smtClean="0">
                <a:sym typeface="Monotype Sorts"/>
              </a:rPr>
              <a:t> </a:t>
            </a:r>
            <a:r>
              <a:rPr lang="en-US" sz="2400" smtClean="0">
                <a:latin typeface="Symbol" pitchFamily="18" charset="2"/>
                <a:sym typeface="Monotype Sorts"/>
              </a:rPr>
              <a:t>s</a:t>
            </a:r>
            <a:r>
              <a:rPr lang="en-US" sz="2400" smtClean="0">
                <a:sym typeface="Monotype Sorts"/>
              </a:rPr>
              <a:t> </a:t>
            </a:r>
            <a:r>
              <a:rPr lang="en-US" sz="2400" smtClean="0">
                <a:sym typeface="Symbol" pitchFamily="18" charset="2"/>
              </a:rPr>
              <a:t></a:t>
            </a:r>
            <a:r>
              <a:rPr lang="en-US" sz="2400" smtClean="0">
                <a:sym typeface="Monotype Sorts"/>
              </a:rPr>
              <a:t> </a:t>
            </a:r>
            <a:r>
              <a:rPr lang="en-US" sz="2400" smtClean="0">
                <a:latin typeface="Symbol" pitchFamily="18" charset="2"/>
                <a:sym typeface="Monotype Sorts"/>
              </a:rPr>
              <a:t>e</a:t>
            </a:r>
            <a:endParaRPr lang="en-US" sz="2400" smtClean="0">
              <a:sym typeface="Monotype Sorts"/>
            </a:endParaRPr>
          </a:p>
          <a:p>
            <a:pPr eaLnBrk="1" hangingPunct="1">
              <a:lnSpc>
                <a:spcPct val="90000"/>
              </a:lnSpc>
            </a:pPr>
            <a:endParaRPr lang="en-US" sz="2400" smtClean="0">
              <a:sym typeface="Monotype Sorts"/>
            </a:endParaRPr>
          </a:p>
          <a:p>
            <a:pPr eaLnBrk="1" hangingPunct="1">
              <a:lnSpc>
                <a:spcPct val="90000"/>
              </a:lnSpc>
            </a:pPr>
            <a:r>
              <a:rPr lang="en-US" sz="2400" smtClean="0">
                <a:sym typeface="Monotype Sorts"/>
              </a:rPr>
              <a:t>Stiffness of material found by Young’s Modulus of Elasticity: 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800" smtClean="0">
              <a:sym typeface="Monotype Sorts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400" smtClean="0">
                <a:sym typeface="Monotype Sorts"/>
              </a:rPr>
              <a:t>	E= </a:t>
            </a:r>
            <a:r>
              <a:rPr lang="en-US" sz="2400" smtClean="0">
                <a:latin typeface="Symbol" pitchFamily="18" charset="2"/>
                <a:sym typeface="Monotype Sorts"/>
              </a:rPr>
              <a:t>s</a:t>
            </a:r>
            <a:r>
              <a:rPr lang="en-US" sz="2400" smtClean="0">
                <a:sym typeface="Monotype Sorts"/>
              </a:rPr>
              <a:t>/</a:t>
            </a:r>
            <a:r>
              <a:rPr lang="en-US" sz="2400" smtClean="0">
                <a:latin typeface="Symbol" pitchFamily="18" charset="2"/>
                <a:sym typeface="Monotype Sorts"/>
              </a:rPr>
              <a:t>e</a:t>
            </a:r>
            <a:endParaRPr lang="en-US" sz="2400" smtClean="0">
              <a:sym typeface="Monotype Sorts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400" smtClean="0">
                <a:sym typeface="Monotype Sorts"/>
              </a:rPr>
              <a:t>	(slope of elastic region)</a:t>
            </a:r>
            <a:endParaRPr lang="en-US" sz="2400" smtClean="0"/>
          </a:p>
        </p:txBody>
      </p:sp>
      <p:sp>
        <p:nvSpPr>
          <p:cNvPr id="46083" name="Freeform 27"/>
          <p:cNvSpPr>
            <a:spLocks/>
          </p:cNvSpPr>
          <p:nvPr/>
        </p:nvSpPr>
        <p:spPr bwMode="auto">
          <a:xfrm>
            <a:off x="1371600" y="2378075"/>
            <a:ext cx="3200400" cy="3048000"/>
          </a:xfrm>
          <a:custGeom>
            <a:avLst/>
            <a:gdLst>
              <a:gd name="T0" fmla="*/ 0 w 1440"/>
              <a:gd name="T1" fmla="*/ 3048000 h 1200"/>
              <a:gd name="T2" fmla="*/ 960120 w 1440"/>
              <a:gd name="T3" fmla="*/ 853440 h 1200"/>
              <a:gd name="T4" fmla="*/ 1706880 w 1440"/>
              <a:gd name="T5" fmla="*/ 0 h 1200"/>
              <a:gd name="T6" fmla="*/ 3200400 w 1440"/>
              <a:gd name="T7" fmla="*/ 853440 h 1200"/>
              <a:gd name="T8" fmla="*/ 0 60000 65536"/>
              <a:gd name="T9" fmla="*/ 0 60000 65536"/>
              <a:gd name="T10" fmla="*/ 0 60000 65536"/>
              <a:gd name="T11" fmla="*/ 0 60000 65536"/>
              <a:gd name="T12" fmla="*/ 0 w 1440"/>
              <a:gd name="T13" fmla="*/ 0 h 1200"/>
              <a:gd name="T14" fmla="*/ 1440 w 1440"/>
              <a:gd name="T15" fmla="*/ 1200 h 12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440" h="1200">
                <a:moveTo>
                  <a:pt x="0" y="1200"/>
                </a:moveTo>
                <a:cubicBezTo>
                  <a:pt x="152" y="868"/>
                  <a:pt x="304" y="536"/>
                  <a:pt x="432" y="336"/>
                </a:cubicBezTo>
                <a:cubicBezTo>
                  <a:pt x="560" y="136"/>
                  <a:pt x="600" y="0"/>
                  <a:pt x="768" y="0"/>
                </a:cubicBezTo>
                <a:cubicBezTo>
                  <a:pt x="936" y="0"/>
                  <a:pt x="1188" y="168"/>
                  <a:pt x="1440" y="336"/>
                </a:cubicBezTo>
              </a:path>
            </a:pathLst>
          </a:custGeom>
          <a:noFill/>
          <a:ln w="5715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084" name="Line 28"/>
          <p:cNvSpPr>
            <a:spLocks noChangeShapeType="1"/>
          </p:cNvSpPr>
          <p:nvPr/>
        </p:nvSpPr>
        <p:spPr bwMode="auto">
          <a:xfrm>
            <a:off x="1295400" y="5426075"/>
            <a:ext cx="3886200" cy="0"/>
          </a:xfrm>
          <a:prstGeom prst="line">
            <a:avLst/>
          </a:prstGeom>
          <a:noFill/>
          <a:ln w="57150" cap="sq">
            <a:solidFill>
              <a:schemeClr val="tx1"/>
            </a:solidFill>
            <a:miter lim="800000"/>
            <a:headEnd type="none" w="sm" len="sm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085" name="Line 29"/>
          <p:cNvSpPr>
            <a:spLocks noChangeShapeType="1"/>
          </p:cNvSpPr>
          <p:nvPr/>
        </p:nvSpPr>
        <p:spPr bwMode="auto">
          <a:xfrm flipV="1">
            <a:off x="1295400" y="2073275"/>
            <a:ext cx="0" cy="3352800"/>
          </a:xfrm>
          <a:prstGeom prst="line">
            <a:avLst/>
          </a:prstGeom>
          <a:noFill/>
          <a:ln w="57150" cap="sq">
            <a:solidFill>
              <a:schemeClr val="tx1"/>
            </a:solidFill>
            <a:miter lim="800000"/>
            <a:headEnd type="none" w="sm" len="sm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086" name="Line 30"/>
          <p:cNvSpPr>
            <a:spLocks noChangeShapeType="1"/>
          </p:cNvSpPr>
          <p:nvPr/>
        </p:nvSpPr>
        <p:spPr bwMode="auto">
          <a:xfrm>
            <a:off x="1295400" y="3292475"/>
            <a:ext cx="2438400" cy="0"/>
          </a:xfrm>
          <a:prstGeom prst="line">
            <a:avLst/>
          </a:prstGeom>
          <a:noFill/>
          <a:ln w="25400" cap="rnd">
            <a:solidFill>
              <a:schemeClr val="tx1"/>
            </a:solidFill>
            <a:prstDash val="sysDot"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087" name="Line 31"/>
          <p:cNvSpPr>
            <a:spLocks noChangeShapeType="1"/>
          </p:cNvSpPr>
          <p:nvPr/>
        </p:nvSpPr>
        <p:spPr bwMode="auto">
          <a:xfrm flipV="1">
            <a:off x="2286000" y="2301875"/>
            <a:ext cx="0" cy="2743200"/>
          </a:xfrm>
          <a:prstGeom prst="line">
            <a:avLst/>
          </a:prstGeom>
          <a:noFill/>
          <a:ln w="25400" cap="rnd">
            <a:solidFill>
              <a:schemeClr val="tx1"/>
            </a:solidFill>
            <a:prstDash val="sysDot"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088" name="Text Box 32"/>
          <p:cNvSpPr txBox="1">
            <a:spLocks noChangeArrowheads="1"/>
          </p:cNvSpPr>
          <p:nvPr/>
        </p:nvSpPr>
        <p:spPr bwMode="auto">
          <a:xfrm>
            <a:off x="0" y="2301875"/>
            <a:ext cx="1293813" cy="8540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/>
              <a:t>Stress (</a:t>
            </a:r>
            <a:r>
              <a:rPr lang="en-US" sz="2000">
                <a:latin typeface="Symbol" pitchFamily="18" charset="2"/>
              </a:rPr>
              <a:t>s</a:t>
            </a:r>
            <a:r>
              <a:rPr lang="en-US" sz="2000"/>
              <a:t>)</a:t>
            </a:r>
          </a:p>
          <a:p>
            <a:pPr eaLnBrk="0" hangingPunct="0">
              <a:spcBef>
                <a:spcPct val="50000"/>
              </a:spcBef>
            </a:pPr>
            <a:r>
              <a:rPr lang="en-US" sz="2000"/>
              <a:t>[psi]</a:t>
            </a:r>
          </a:p>
        </p:txBody>
      </p:sp>
      <p:sp>
        <p:nvSpPr>
          <p:cNvPr id="46089" name="Text Box 33"/>
          <p:cNvSpPr txBox="1">
            <a:spLocks noChangeArrowheads="1"/>
          </p:cNvSpPr>
          <p:nvPr/>
        </p:nvSpPr>
        <p:spPr bwMode="auto">
          <a:xfrm>
            <a:off x="3962400" y="4267200"/>
            <a:ext cx="1128713" cy="8540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/>
              <a:t>Fracture</a:t>
            </a:r>
          </a:p>
          <a:p>
            <a:pPr eaLnBrk="0" hangingPunct="0">
              <a:spcBef>
                <a:spcPct val="50000"/>
              </a:spcBef>
            </a:pPr>
            <a:r>
              <a:rPr lang="en-US" sz="2000"/>
              <a:t>Stress</a:t>
            </a:r>
          </a:p>
        </p:txBody>
      </p:sp>
      <p:sp>
        <p:nvSpPr>
          <p:cNvPr id="46090" name="Text Box 34"/>
          <p:cNvSpPr txBox="1">
            <a:spLocks noChangeArrowheads="1"/>
          </p:cNvSpPr>
          <p:nvPr/>
        </p:nvSpPr>
        <p:spPr bwMode="auto">
          <a:xfrm>
            <a:off x="3516313" y="1905000"/>
            <a:ext cx="903287" cy="3968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/>
              <a:t>U.T.S.</a:t>
            </a:r>
          </a:p>
        </p:txBody>
      </p:sp>
      <p:sp>
        <p:nvSpPr>
          <p:cNvPr id="46091" name="Text Box 35"/>
          <p:cNvSpPr txBox="1">
            <a:spLocks noChangeArrowheads="1"/>
          </p:cNvSpPr>
          <p:nvPr/>
        </p:nvSpPr>
        <p:spPr bwMode="auto">
          <a:xfrm>
            <a:off x="2971800" y="2682875"/>
            <a:ext cx="522288" cy="3968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/>
              <a:t>{P}</a:t>
            </a:r>
          </a:p>
        </p:txBody>
      </p:sp>
      <p:sp>
        <p:nvSpPr>
          <p:cNvPr id="46092" name="Text Box 36"/>
          <p:cNvSpPr txBox="1">
            <a:spLocks noChangeArrowheads="1"/>
          </p:cNvSpPr>
          <p:nvPr/>
        </p:nvSpPr>
        <p:spPr bwMode="auto">
          <a:xfrm>
            <a:off x="1447800" y="3444875"/>
            <a:ext cx="522288" cy="3968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/>
              <a:t>{E}</a:t>
            </a:r>
          </a:p>
        </p:txBody>
      </p:sp>
      <p:sp>
        <p:nvSpPr>
          <p:cNvPr id="46093" name="Line 43"/>
          <p:cNvSpPr>
            <a:spLocks noChangeShapeType="1"/>
          </p:cNvSpPr>
          <p:nvPr/>
        </p:nvSpPr>
        <p:spPr bwMode="auto">
          <a:xfrm flipV="1">
            <a:off x="4419600" y="3505200"/>
            <a:ext cx="76200" cy="838200"/>
          </a:xfrm>
          <a:prstGeom prst="line">
            <a:avLst/>
          </a:prstGeom>
          <a:noFill/>
          <a:ln w="12700" cap="sq">
            <a:solidFill>
              <a:schemeClr val="tx1"/>
            </a:solidFill>
            <a:miter lim="800000"/>
            <a:headEnd type="none" w="sm" len="sm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094" name="Line 44"/>
          <p:cNvSpPr>
            <a:spLocks noChangeShapeType="1"/>
          </p:cNvSpPr>
          <p:nvPr/>
        </p:nvSpPr>
        <p:spPr bwMode="auto">
          <a:xfrm flipH="1">
            <a:off x="3124200" y="2073275"/>
            <a:ext cx="381000" cy="152400"/>
          </a:xfrm>
          <a:prstGeom prst="line">
            <a:avLst/>
          </a:prstGeom>
          <a:noFill/>
          <a:ln w="12700" cap="sq">
            <a:solidFill>
              <a:schemeClr val="tx1"/>
            </a:solidFill>
            <a:miter lim="800000"/>
            <a:headEnd type="none" w="sm" len="sm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095" name="Text Box 51"/>
          <p:cNvSpPr txBox="1">
            <a:spLocks noChangeArrowheads="1"/>
          </p:cNvSpPr>
          <p:nvPr/>
        </p:nvSpPr>
        <p:spPr bwMode="auto">
          <a:xfrm>
            <a:off x="3810000" y="5562600"/>
            <a:ext cx="1239838" cy="866775"/>
          </a:xfrm>
          <a:prstGeom prst="rect">
            <a:avLst/>
          </a:prstGeom>
          <a:noFill/>
          <a:ln w="12700" cap="sq">
            <a:solidFill>
              <a:schemeClr val="bg1"/>
            </a:solidFill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/>
              <a:t>Strain (e)</a:t>
            </a:r>
          </a:p>
          <a:p>
            <a:pPr eaLnBrk="0" hangingPunct="0">
              <a:spcBef>
                <a:spcPct val="50000"/>
              </a:spcBef>
            </a:pPr>
            <a:r>
              <a:rPr lang="en-US" sz="2000"/>
              <a:t>[in/in]</a:t>
            </a:r>
          </a:p>
        </p:txBody>
      </p:sp>
      <p:sp>
        <p:nvSpPr>
          <p:cNvPr id="46096" name="Rectangle 52"/>
          <p:cNvSpPr>
            <a:spLocks noChangeArrowheads="1"/>
          </p:cNvSpPr>
          <p:nvPr/>
        </p:nvSpPr>
        <p:spPr bwMode="auto">
          <a:xfrm>
            <a:off x="1295400" y="3276600"/>
            <a:ext cx="990600" cy="2133600"/>
          </a:xfrm>
          <a:prstGeom prst="rect">
            <a:avLst/>
          </a:prstGeom>
          <a:solidFill>
            <a:srgbClr val="00FF00">
              <a:alpha val="14902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pic>
        <p:nvPicPr>
          <p:cNvPr id="19" name="Picture 2" descr="http://engineering.nyu.edu/sites/polyproto.poly.edu/files/engineering_long_color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770" y="6172200"/>
            <a:ext cx="3199551" cy="432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81000"/>
            <a:ext cx="9144000" cy="762000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Plasticity Region</a:t>
            </a:r>
          </a:p>
        </p:txBody>
      </p:sp>
      <p:sp>
        <p:nvSpPr>
          <p:cNvPr id="47106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4821238" y="1828800"/>
            <a:ext cx="4322762" cy="4038600"/>
          </a:xfrm>
        </p:spPr>
        <p:txBody>
          <a:bodyPr/>
          <a:lstStyle/>
          <a:p>
            <a:pPr eaLnBrk="1" hangingPunct="1"/>
            <a:r>
              <a:rPr lang="en-US" sz="2400" smtClean="0"/>
              <a:t>Strain will NOT disappear when stress is removed 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lang="en-US" sz="2000" smtClean="0"/>
              <a:t>Permanent deformation</a:t>
            </a:r>
          </a:p>
          <a:p>
            <a:pPr eaLnBrk="1" hangingPunct="1"/>
            <a:endParaRPr lang="en-US" sz="2400" smtClean="0"/>
          </a:p>
          <a:p>
            <a:pPr eaLnBrk="1" hangingPunct="1"/>
            <a:r>
              <a:rPr lang="en-US" sz="2400" smtClean="0"/>
              <a:t>Range of plasticity: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lang="en-US" sz="2000" smtClean="0"/>
              <a:t>Ductile materials deform considerably before fracture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lang="en-US" sz="2000" smtClean="0"/>
              <a:t>Brittle materials do not deform much and failure occurs suddenly</a:t>
            </a:r>
          </a:p>
          <a:p>
            <a:pPr lvl="1" eaLnBrk="1" hangingPunct="1">
              <a:buFont typeface="Wingdings" pitchFamily="2" charset="2"/>
              <a:buChar char="Ø"/>
            </a:pPr>
            <a:endParaRPr lang="en-US" sz="2000" smtClean="0"/>
          </a:p>
        </p:txBody>
      </p:sp>
      <p:sp>
        <p:nvSpPr>
          <p:cNvPr id="47107" name="Freeform 27"/>
          <p:cNvSpPr>
            <a:spLocks/>
          </p:cNvSpPr>
          <p:nvPr/>
        </p:nvSpPr>
        <p:spPr bwMode="auto">
          <a:xfrm>
            <a:off x="1371600" y="2378075"/>
            <a:ext cx="3200400" cy="3048000"/>
          </a:xfrm>
          <a:custGeom>
            <a:avLst/>
            <a:gdLst>
              <a:gd name="T0" fmla="*/ 0 w 1440"/>
              <a:gd name="T1" fmla="*/ 3048000 h 1200"/>
              <a:gd name="T2" fmla="*/ 960120 w 1440"/>
              <a:gd name="T3" fmla="*/ 853440 h 1200"/>
              <a:gd name="T4" fmla="*/ 1706880 w 1440"/>
              <a:gd name="T5" fmla="*/ 0 h 1200"/>
              <a:gd name="T6" fmla="*/ 3200400 w 1440"/>
              <a:gd name="T7" fmla="*/ 853440 h 1200"/>
              <a:gd name="T8" fmla="*/ 0 60000 65536"/>
              <a:gd name="T9" fmla="*/ 0 60000 65536"/>
              <a:gd name="T10" fmla="*/ 0 60000 65536"/>
              <a:gd name="T11" fmla="*/ 0 60000 65536"/>
              <a:gd name="T12" fmla="*/ 0 w 1440"/>
              <a:gd name="T13" fmla="*/ 0 h 1200"/>
              <a:gd name="T14" fmla="*/ 1440 w 1440"/>
              <a:gd name="T15" fmla="*/ 1200 h 12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440" h="1200">
                <a:moveTo>
                  <a:pt x="0" y="1200"/>
                </a:moveTo>
                <a:cubicBezTo>
                  <a:pt x="152" y="868"/>
                  <a:pt x="304" y="536"/>
                  <a:pt x="432" y="336"/>
                </a:cubicBezTo>
                <a:cubicBezTo>
                  <a:pt x="560" y="136"/>
                  <a:pt x="600" y="0"/>
                  <a:pt x="768" y="0"/>
                </a:cubicBezTo>
                <a:cubicBezTo>
                  <a:pt x="936" y="0"/>
                  <a:pt x="1188" y="168"/>
                  <a:pt x="1440" y="336"/>
                </a:cubicBezTo>
              </a:path>
            </a:pathLst>
          </a:custGeom>
          <a:noFill/>
          <a:ln w="5715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7108" name="Line 28"/>
          <p:cNvSpPr>
            <a:spLocks noChangeShapeType="1"/>
          </p:cNvSpPr>
          <p:nvPr/>
        </p:nvSpPr>
        <p:spPr bwMode="auto">
          <a:xfrm>
            <a:off x="1295400" y="5426075"/>
            <a:ext cx="3886200" cy="0"/>
          </a:xfrm>
          <a:prstGeom prst="line">
            <a:avLst/>
          </a:prstGeom>
          <a:noFill/>
          <a:ln w="57150" cap="sq">
            <a:solidFill>
              <a:schemeClr val="tx1"/>
            </a:solidFill>
            <a:miter lim="800000"/>
            <a:headEnd type="none" w="sm" len="sm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7109" name="Line 29"/>
          <p:cNvSpPr>
            <a:spLocks noChangeShapeType="1"/>
          </p:cNvSpPr>
          <p:nvPr/>
        </p:nvSpPr>
        <p:spPr bwMode="auto">
          <a:xfrm flipV="1">
            <a:off x="1295400" y="2073275"/>
            <a:ext cx="0" cy="3352800"/>
          </a:xfrm>
          <a:prstGeom prst="line">
            <a:avLst/>
          </a:prstGeom>
          <a:noFill/>
          <a:ln w="57150" cap="sq">
            <a:solidFill>
              <a:schemeClr val="tx1"/>
            </a:solidFill>
            <a:miter lim="800000"/>
            <a:headEnd type="none" w="sm" len="sm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7110" name="Line 30"/>
          <p:cNvSpPr>
            <a:spLocks noChangeShapeType="1"/>
          </p:cNvSpPr>
          <p:nvPr/>
        </p:nvSpPr>
        <p:spPr bwMode="auto">
          <a:xfrm>
            <a:off x="1295400" y="3292475"/>
            <a:ext cx="2438400" cy="0"/>
          </a:xfrm>
          <a:prstGeom prst="line">
            <a:avLst/>
          </a:prstGeom>
          <a:noFill/>
          <a:ln w="25400" cap="rnd">
            <a:solidFill>
              <a:schemeClr val="tx1"/>
            </a:solidFill>
            <a:prstDash val="sysDot"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7111" name="Line 31"/>
          <p:cNvSpPr>
            <a:spLocks noChangeShapeType="1"/>
          </p:cNvSpPr>
          <p:nvPr/>
        </p:nvSpPr>
        <p:spPr bwMode="auto">
          <a:xfrm flipV="1">
            <a:off x="2286000" y="2301875"/>
            <a:ext cx="0" cy="2743200"/>
          </a:xfrm>
          <a:prstGeom prst="line">
            <a:avLst/>
          </a:prstGeom>
          <a:noFill/>
          <a:ln w="25400" cap="rnd">
            <a:solidFill>
              <a:schemeClr val="tx1"/>
            </a:solidFill>
            <a:prstDash val="sysDot"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7112" name="Text Box 32"/>
          <p:cNvSpPr txBox="1">
            <a:spLocks noChangeArrowheads="1"/>
          </p:cNvSpPr>
          <p:nvPr/>
        </p:nvSpPr>
        <p:spPr bwMode="auto">
          <a:xfrm>
            <a:off x="0" y="2301875"/>
            <a:ext cx="1293813" cy="8540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/>
              <a:t>Stress (</a:t>
            </a:r>
            <a:r>
              <a:rPr lang="en-US" sz="2000">
                <a:latin typeface="Symbol" pitchFamily="18" charset="2"/>
              </a:rPr>
              <a:t>s</a:t>
            </a:r>
            <a:r>
              <a:rPr lang="en-US" sz="2000"/>
              <a:t>)</a:t>
            </a:r>
          </a:p>
          <a:p>
            <a:pPr eaLnBrk="0" hangingPunct="0">
              <a:spcBef>
                <a:spcPct val="50000"/>
              </a:spcBef>
            </a:pPr>
            <a:r>
              <a:rPr lang="en-US" sz="2000"/>
              <a:t>[psi]</a:t>
            </a:r>
          </a:p>
        </p:txBody>
      </p:sp>
      <p:sp>
        <p:nvSpPr>
          <p:cNvPr id="47113" name="Text Box 33"/>
          <p:cNvSpPr txBox="1">
            <a:spLocks noChangeArrowheads="1"/>
          </p:cNvSpPr>
          <p:nvPr/>
        </p:nvSpPr>
        <p:spPr bwMode="auto">
          <a:xfrm>
            <a:off x="3962400" y="4267200"/>
            <a:ext cx="1128713" cy="8540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/>
              <a:t>Fracture</a:t>
            </a:r>
          </a:p>
          <a:p>
            <a:pPr eaLnBrk="0" hangingPunct="0">
              <a:spcBef>
                <a:spcPct val="50000"/>
              </a:spcBef>
            </a:pPr>
            <a:r>
              <a:rPr lang="en-US" sz="2000"/>
              <a:t>Stress</a:t>
            </a:r>
          </a:p>
        </p:txBody>
      </p:sp>
      <p:sp>
        <p:nvSpPr>
          <p:cNvPr id="47114" name="Text Box 34"/>
          <p:cNvSpPr txBox="1">
            <a:spLocks noChangeArrowheads="1"/>
          </p:cNvSpPr>
          <p:nvPr/>
        </p:nvSpPr>
        <p:spPr bwMode="auto">
          <a:xfrm>
            <a:off x="3516313" y="1905000"/>
            <a:ext cx="903287" cy="3968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/>
              <a:t>U.T.S.</a:t>
            </a:r>
          </a:p>
        </p:txBody>
      </p:sp>
      <p:sp>
        <p:nvSpPr>
          <p:cNvPr id="47115" name="Text Box 35"/>
          <p:cNvSpPr txBox="1">
            <a:spLocks noChangeArrowheads="1"/>
          </p:cNvSpPr>
          <p:nvPr/>
        </p:nvSpPr>
        <p:spPr bwMode="auto">
          <a:xfrm>
            <a:off x="2971800" y="2682875"/>
            <a:ext cx="522288" cy="3968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/>
              <a:t>{P}</a:t>
            </a:r>
          </a:p>
        </p:txBody>
      </p:sp>
      <p:sp>
        <p:nvSpPr>
          <p:cNvPr id="47116" name="Text Box 36"/>
          <p:cNvSpPr txBox="1">
            <a:spLocks noChangeArrowheads="1"/>
          </p:cNvSpPr>
          <p:nvPr/>
        </p:nvSpPr>
        <p:spPr bwMode="auto">
          <a:xfrm>
            <a:off x="1447800" y="3444875"/>
            <a:ext cx="522288" cy="3968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/>
              <a:t>{E}</a:t>
            </a:r>
          </a:p>
        </p:txBody>
      </p:sp>
      <p:sp>
        <p:nvSpPr>
          <p:cNvPr id="47117" name="Line 43"/>
          <p:cNvSpPr>
            <a:spLocks noChangeShapeType="1"/>
          </p:cNvSpPr>
          <p:nvPr/>
        </p:nvSpPr>
        <p:spPr bwMode="auto">
          <a:xfrm flipV="1">
            <a:off x="4419600" y="3505200"/>
            <a:ext cx="76200" cy="838200"/>
          </a:xfrm>
          <a:prstGeom prst="line">
            <a:avLst/>
          </a:prstGeom>
          <a:noFill/>
          <a:ln w="12700" cap="sq">
            <a:solidFill>
              <a:schemeClr val="tx1"/>
            </a:solidFill>
            <a:miter lim="800000"/>
            <a:headEnd type="none" w="sm" len="sm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7118" name="Line 44"/>
          <p:cNvSpPr>
            <a:spLocks noChangeShapeType="1"/>
          </p:cNvSpPr>
          <p:nvPr/>
        </p:nvSpPr>
        <p:spPr bwMode="auto">
          <a:xfrm flipH="1">
            <a:off x="3124200" y="2073275"/>
            <a:ext cx="381000" cy="152400"/>
          </a:xfrm>
          <a:prstGeom prst="line">
            <a:avLst/>
          </a:prstGeom>
          <a:noFill/>
          <a:ln w="12700" cap="sq">
            <a:solidFill>
              <a:schemeClr val="tx1"/>
            </a:solidFill>
            <a:miter lim="800000"/>
            <a:headEnd type="none" w="sm" len="sm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7119" name="Text Box 51"/>
          <p:cNvSpPr txBox="1">
            <a:spLocks noChangeArrowheads="1"/>
          </p:cNvSpPr>
          <p:nvPr/>
        </p:nvSpPr>
        <p:spPr bwMode="auto">
          <a:xfrm>
            <a:off x="3810000" y="5562600"/>
            <a:ext cx="1239838" cy="866775"/>
          </a:xfrm>
          <a:prstGeom prst="rect">
            <a:avLst/>
          </a:prstGeom>
          <a:noFill/>
          <a:ln w="12700" cap="sq">
            <a:solidFill>
              <a:schemeClr val="bg1"/>
            </a:solidFill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/>
              <a:t>Strain (e)</a:t>
            </a:r>
          </a:p>
          <a:p>
            <a:pPr eaLnBrk="0" hangingPunct="0">
              <a:spcBef>
                <a:spcPct val="50000"/>
              </a:spcBef>
            </a:pPr>
            <a:r>
              <a:rPr lang="en-US" sz="2000"/>
              <a:t>[in/in]</a:t>
            </a:r>
          </a:p>
        </p:txBody>
      </p:sp>
      <p:sp>
        <p:nvSpPr>
          <p:cNvPr id="47120" name="Rectangle 52"/>
          <p:cNvSpPr>
            <a:spLocks noChangeArrowheads="1"/>
          </p:cNvSpPr>
          <p:nvPr/>
        </p:nvSpPr>
        <p:spPr bwMode="auto">
          <a:xfrm>
            <a:off x="2286000" y="2286000"/>
            <a:ext cx="2362200" cy="990600"/>
          </a:xfrm>
          <a:prstGeom prst="rect">
            <a:avLst/>
          </a:prstGeom>
          <a:solidFill>
            <a:srgbClr val="FF0000">
              <a:alpha val="14902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pic>
        <p:nvPicPr>
          <p:cNvPr id="19" name="Picture 2" descr="http://engineering.nyu.edu/sites/polyproto.poly.edu/files/engineering_long_color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770" y="6172200"/>
            <a:ext cx="3199551" cy="432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762000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Stress - Strain Example</a:t>
            </a:r>
          </a:p>
        </p:txBody>
      </p:sp>
      <p:sp>
        <p:nvSpPr>
          <p:cNvPr id="48130" name="Rectangle 3"/>
          <p:cNvSpPr>
            <a:spLocks noChangeArrowheads="1"/>
          </p:cNvSpPr>
          <p:nvPr/>
        </p:nvSpPr>
        <p:spPr bwMode="auto">
          <a:xfrm>
            <a:off x="0" y="1828800"/>
            <a:ext cx="8534400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ctr" anchorCtr="1"/>
          <a:lstStyle/>
          <a:p>
            <a:pPr algn="ctr" eaLnBrk="0" hangingPunct="0">
              <a:lnSpc>
                <a:spcPct val="170000"/>
              </a:lnSpc>
            </a:pPr>
            <a:r>
              <a:rPr lang="en-US" sz="2000">
                <a:solidFill>
                  <a:srgbClr val="000066"/>
                </a:solidFill>
                <a:latin typeface="Tahoma" pitchFamily="34" charset="0"/>
              </a:rPr>
              <a:t>The Plastic Pen Cap and Nervous Student</a:t>
            </a:r>
          </a:p>
          <a:p>
            <a:pPr eaLnBrk="0" hangingPunct="0">
              <a:lnSpc>
                <a:spcPct val="120000"/>
              </a:lnSpc>
            </a:pPr>
            <a:r>
              <a:rPr lang="en-US" sz="2000" b="1">
                <a:solidFill>
                  <a:srgbClr val="000066"/>
                </a:solidFill>
                <a:latin typeface="Tahoma" pitchFamily="34" charset="0"/>
              </a:rPr>
              <a:t>1. </a:t>
            </a:r>
            <a:r>
              <a:rPr lang="en-US" sz="2000" b="1" u="sng">
                <a:solidFill>
                  <a:srgbClr val="000066"/>
                </a:solidFill>
                <a:latin typeface="Tahoma" pitchFamily="34" charset="0"/>
              </a:rPr>
              <a:t>Elastic Region</a:t>
            </a:r>
            <a:r>
              <a:rPr lang="en-US" sz="2000">
                <a:solidFill>
                  <a:srgbClr val="000066"/>
                </a:solidFill>
                <a:latin typeface="Tahoma" pitchFamily="34" charset="0"/>
              </a:rPr>
              <a:t> - Student applies force, bending tip of pen cap back.  When force is removed, tip of cap returns to original position.</a:t>
            </a:r>
          </a:p>
          <a:p>
            <a:pPr eaLnBrk="0" hangingPunct="0">
              <a:lnSpc>
                <a:spcPct val="120000"/>
              </a:lnSpc>
            </a:pPr>
            <a:endParaRPr lang="en-US" sz="2000" b="1">
              <a:solidFill>
                <a:srgbClr val="000066"/>
              </a:solidFill>
              <a:latin typeface="Tahoma" pitchFamily="34" charset="0"/>
            </a:endParaRPr>
          </a:p>
          <a:p>
            <a:pPr eaLnBrk="0" hangingPunct="0">
              <a:lnSpc>
                <a:spcPct val="120000"/>
              </a:lnSpc>
            </a:pPr>
            <a:r>
              <a:rPr lang="en-US" sz="2000" b="1">
                <a:solidFill>
                  <a:srgbClr val="000066"/>
                </a:solidFill>
                <a:latin typeface="Tahoma" pitchFamily="34" charset="0"/>
              </a:rPr>
              <a:t>2. </a:t>
            </a:r>
            <a:r>
              <a:rPr lang="en-US" sz="2000" b="1" u="sng">
                <a:solidFill>
                  <a:srgbClr val="000066"/>
                </a:solidFill>
                <a:latin typeface="Tahoma" pitchFamily="34" charset="0"/>
              </a:rPr>
              <a:t>Plastic Region</a:t>
            </a:r>
            <a:r>
              <a:rPr lang="en-US" sz="2000">
                <a:solidFill>
                  <a:srgbClr val="000066"/>
                </a:solidFill>
                <a:latin typeface="Tahoma" pitchFamily="34" charset="0"/>
              </a:rPr>
              <a:t> - Student twists and bends tip of cap.  When force is removed, the tip of cap stays mangled.</a:t>
            </a:r>
          </a:p>
          <a:p>
            <a:pPr eaLnBrk="0" hangingPunct="0">
              <a:lnSpc>
                <a:spcPct val="120000"/>
              </a:lnSpc>
            </a:pPr>
            <a:endParaRPr lang="en-US" sz="2000" b="1">
              <a:solidFill>
                <a:srgbClr val="000066"/>
              </a:solidFill>
              <a:latin typeface="Tahoma" pitchFamily="34" charset="0"/>
            </a:endParaRPr>
          </a:p>
          <a:p>
            <a:pPr eaLnBrk="0" hangingPunct="0">
              <a:lnSpc>
                <a:spcPct val="120000"/>
              </a:lnSpc>
            </a:pPr>
            <a:r>
              <a:rPr lang="en-US" sz="2000" b="1">
                <a:solidFill>
                  <a:srgbClr val="000066"/>
                </a:solidFill>
                <a:latin typeface="Tahoma" pitchFamily="34" charset="0"/>
              </a:rPr>
              <a:t>3. </a:t>
            </a:r>
            <a:r>
              <a:rPr lang="en-US" sz="2000" b="1" u="sng">
                <a:solidFill>
                  <a:srgbClr val="000066"/>
                </a:solidFill>
                <a:latin typeface="Tahoma" pitchFamily="34" charset="0"/>
              </a:rPr>
              <a:t>U.T.S.</a:t>
            </a:r>
            <a:r>
              <a:rPr lang="en-US" sz="2000">
                <a:solidFill>
                  <a:srgbClr val="000066"/>
                </a:solidFill>
                <a:latin typeface="Tahoma" pitchFamily="34" charset="0"/>
              </a:rPr>
              <a:t> - Student bends cap some more.  Cap still in one piece, but certain areas are very weak and on the verge of breaking.</a:t>
            </a:r>
          </a:p>
          <a:p>
            <a:pPr eaLnBrk="0" hangingPunct="0">
              <a:lnSpc>
                <a:spcPct val="120000"/>
              </a:lnSpc>
            </a:pPr>
            <a:endParaRPr lang="en-US" sz="2000" b="1">
              <a:solidFill>
                <a:srgbClr val="000066"/>
              </a:solidFill>
              <a:latin typeface="Tahoma" pitchFamily="34" charset="0"/>
            </a:endParaRPr>
          </a:p>
          <a:p>
            <a:pPr eaLnBrk="0" hangingPunct="0">
              <a:lnSpc>
                <a:spcPct val="120000"/>
              </a:lnSpc>
            </a:pPr>
            <a:r>
              <a:rPr lang="en-US" sz="2000" b="1">
                <a:solidFill>
                  <a:srgbClr val="000066"/>
                </a:solidFill>
                <a:latin typeface="Tahoma" pitchFamily="34" charset="0"/>
              </a:rPr>
              <a:t>4. </a:t>
            </a:r>
            <a:r>
              <a:rPr lang="en-US" sz="2000" b="1" u="sng">
                <a:solidFill>
                  <a:srgbClr val="000066"/>
                </a:solidFill>
                <a:latin typeface="Tahoma" pitchFamily="34" charset="0"/>
              </a:rPr>
              <a:t>Fracture Stress</a:t>
            </a:r>
            <a:r>
              <a:rPr lang="en-US" sz="2000">
                <a:solidFill>
                  <a:srgbClr val="000066"/>
                </a:solidFill>
                <a:latin typeface="Tahoma" pitchFamily="34" charset="0"/>
              </a:rPr>
              <a:t> - Student bends cap one more time.  The cap finally breaks into 2 pieces.</a:t>
            </a:r>
          </a:p>
        </p:txBody>
      </p:sp>
      <p:grpSp>
        <p:nvGrpSpPr>
          <p:cNvPr id="48131" name="Group 4"/>
          <p:cNvGrpSpPr>
            <a:grpSpLocks/>
          </p:cNvGrpSpPr>
          <p:nvPr/>
        </p:nvGrpSpPr>
        <p:grpSpPr bwMode="auto">
          <a:xfrm>
            <a:off x="8458200" y="1447800"/>
            <a:ext cx="296863" cy="1219200"/>
            <a:chOff x="5040" y="1536"/>
            <a:chExt cx="187" cy="768"/>
          </a:xfrm>
        </p:grpSpPr>
        <p:grpSp>
          <p:nvGrpSpPr>
            <p:cNvPr id="48175" name="Group 5"/>
            <p:cNvGrpSpPr>
              <a:grpSpLocks noChangeAspect="1"/>
            </p:cNvGrpSpPr>
            <p:nvPr/>
          </p:nvGrpSpPr>
          <p:grpSpPr bwMode="auto">
            <a:xfrm>
              <a:off x="5040" y="1536"/>
              <a:ext cx="160" cy="768"/>
              <a:chOff x="6384" y="1008"/>
              <a:chExt cx="480" cy="2304"/>
            </a:xfrm>
          </p:grpSpPr>
          <p:sp>
            <p:nvSpPr>
              <p:cNvPr id="48177" name="AutoShape 6"/>
              <p:cNvSpPr>
                <a:spLocks noChangeAspect="1" noChangeArrowheads="1"/>
              </p:cNvSpPr>
              <p:nvPr/>
            </p:nvSpPr>
            <p:spPr bwMode="auto">
              <a:xfrm flipV="1">
                <a:off x="6720" y="1008"/>
                <a:ext cx="144" cy="672"/>
              </a:xfrm>
              <a:custGeom>
                <a:avLst/>
                <a:gdLst>
                  <a:gd name="T0" fmla="*/ 1 w 21600"/>
                  <a:gd name="T1" fmla="*/ 10 h 21600"/>
                  <a:gd name="T2" fmla="*/ 0 w 21600"/>
                  <a:gd name="T3" fmla="*/ 21 h 21600"/>
                  <a:gd name="T4" fmla="*/ 0 w 21600"/>
                  <a:gd name="T5" fmla="*/ 1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4500 w 21600"/>
                  <a:gd name="T13" fmla="*/ 4500 h 21600"/>
                  <a:gd name="T14" fmla="*/ 17100 w 21600"/>
                  <a:gd name="T15" fmla="*/ 17100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chemeClr val="accent1"/>
              </a:solidFill>
              <a:ln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48178" name="Group 7"/>
              <p:cNvGrpSpPr>
                <a:grpSpLocks noChangeAspect="1"/>
              </p:cNvGrpSpPr>
              <p:nvPr/>
            </p:nvGrpSpPr>
            <p:grpSpPr bwMode="auto">
              <a:xfrm>
                <a:off x="6384" y="1536"/>
                <a:ext cx="480" cy="1776"/>
                <a:chOff x="-1728" y="2544"/>
                <a:chExt cx="480" cy="1968"/>
              </a:xfrm>
            </p:grpSpPr>
            <p:sp>
              <p:nvSpPr>
                <p:cNvPr id="48179" name="Oval 8"/>
                <p:cNvSpPr>
                  <a:spLocks noChangeAspect="1" noChangeArrowheads="1"/>
                </p:cNvSpPr>
                <p:nvPr/>
              </p:nvSpPr>
              <p:spPr bwMode="auto">
                <a:xfrm>
                  <a:off x="-1392" y="2544"/>
                  <a:ext cx="144" cy="192"/>
                </a:xfrm>
                <a:prstGeom prst="ellipse">
                  <a:avLst/>
                </a:prstGeom>
                <a:solidFill>
                  <a:schemeClr val="accent1"/>
                </a:solidFill>
                <a:ln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grpSp>
              <p:nvGrpSpPr>
                <p:cNvPr id="48180" name="Group 9"/>
                <p:cNvGrpSpPr>
                  <a:grpSpLocks noChangeAspect="1"/>
                </p:cNvGrpSpPr>
                <p:nvPr/>
              </p:nvGrpSpPr>
              <p:grpSpPr bwMode="auto">
                <a:xfrm>
                  <a:off x="-1728" y="2592"/>
                  <a:ext cx="480" cy="1920"/>
                  <a:chOff x="192" y="1200"/>
                  <a:chExt cx="480" cy="1920"/>
                </a:xfrm>
              </p:grpSpPr>
              <p:grpSp>
                <p:nvGrpSpPr>
                  <p:cNvPr id="48181" name="Group 10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192" y="1200"/>
                    <a:ext cx="480" cy="1920"/>
                    <a:chOff x="192" y="1200"/>
                    <a:chExt cx="480" cy="1920"/>
                  </a:xfrm>
                </p:grpSpPr>
                <p:sp>
                  <p:nvSpPr>
                    <p:cNvPr id="48183" name="AutoShape 11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192" y="1824"/>
                      <a:ext cx="480" cy="1296"/>
                    </a:xfrm>
                    <a:custGeom>
                      <a:avLst/>
                      <a:gdLst>
                        <a:gd name="T0" fmla="*/ 9 w 21600"/>
                        <a:gd name="T1" fmla="*/ 39 h 21600"/>
                        <a:gd name="T2" fmla="*/ 5 w 21600"/>
                        <a:gd name="T3" fmla="*/ 78 h 21600"/>
                        <a:gd name="T4" fmla="*/ 1 w 21600"/>
                        <a:gd name="T5" fmla="*/ 39 h 21600"/>
                        <a:gd name="T6" fmla="*/ 5 w 21600"/>
                        <a:gd name="T7" fmla="*/ 0 h 21600"/>
                        <a:gd name="T8" fmla="*/ 0 60000 65536"/>
                        <a:gd name="T9" fmla="*/ 0 60000 65536"/>
                        <a:gd name="T10" fmla="*/ 0 60000 65536"/>
                        <a:gd name="T11" fmla="*/ 0 60000 65536"/>
                        <a:gd name="T12" fmla="*/ 4500 w 21600"/>
                        <a:gd name="T13" fmla="*/ 4500 h 21600"/>
                        <a:gd name="T14" fmla="*/ 17100 w 21600"/>
                        <a:gd name="T15" fmla="*/ 17100 h 21600"/>
                      </a:gdLst>
                      <a:ahLst/>
                      <a:cxnLst>
                        <a:cxn ang="T8">
                          <a:pos x="T0" y="T1"/>
                        </a:cxn>
                        <a:cxn ang="T9">
                          <a:pos x="T2" y="T3"/>
                        </a:cxn>
                        <a:cxn ang="T10">
                          <a:pos x="T4" y="T5"/>
                        </a:cxn>
                        <a:cxn ang="T11">
                          <a:pos x="T6" y="T7"/>
                        </a:cxn>
                      </a:cxnLst>
                      <a:rect l="T12" t="T13" r="T14" b="T15"/>
                      <a:pathLst>
                        <a:path w="21600" h="21600">
                          <a:moveTo>
                            <a:pt x="0" y="0"/>
                          </a:moveTo>
                          <a:lnTo>
                            <a:pt x="5400" y="21600"/>
                          </a:lnTo>
                          <a:lnTo>
                            <a:pt x="16200" y="21600"/>
                          </a:lnTo>
                          <a:lnTo>
                            <a:pt x="21600" y="0"/>
                          </a:lnTo>
                          <a:close/>
                        </a:path>
                      </a:pathLst>
                    </a:custGeom>
                    <a:solidFill>
                      <a:schemeClr val="accent1"/>
                    </a:solidFill>
                    <a:ln w="12700" cap="sq">
                      <a:solidFill>
                        <a:schemeClr val="tx1"/>
                      </a:solidFill>
                      <a:miter lim="800000"/>
                      <a:headEnd type="none" w="sm" len="sm"/>
                      <a:tailEnd type="none" w="sm" len="sm"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48184" name="Rectangle 12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528" y="1200"/>
                      <a:ext cx="144" cy="624"/>
                    </a:xfrm>
                    <a:prstGeom prst="rect">
                      <a:avLst/>
                    </a:prstGeom>
                    <a:solidFill>
                      <a:schemeClr val="accent1"/>
                    </a:solidFill>
                    <a:ln w="12700" cap="sq">
                      <a:solidFill>
                        <a:schemeClr val="tx1"/>
                      </a:solidFill>
                      <a:miter lim="800000"/>
                      <a:headEnd type="none" w="sm" len="sm"/>
                      <a:tailEnd type="none" w="sm" len="sm"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sp>
                <p:nvSpPr>
                  <p:cNvPr id="48182" name="Line 13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528" y="1200"/>
                    <a:ext cx="144" cy="0"/>
                  </a:xfrm>
                  <a:prstGeom prst="line">
                    <a:avLst/>
                  </a:prstGeom>
                  <a:noFill/>
                  <a:ln w="12700" cap="sq">
                    <a:solidFill>
                      <a:schemeClr val="accent1"/>
                    </a:solidFill>
                    <a:miter lim="800000"/>
                    <a:headEnd type="none" w="sm" len="sm"/>
                    <a:tailEnd type="none" w="sm" len="sm"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</p:grpSp>
        </p:grpSp>
        <p:sp>
          <p:nvSpPr>
            <p:cNvPr id="48176" name="Text Box 14"/>
            <p:cNvSpPr txBox="1">
              <a:spLocks noChangeArrowheads="1"/>
            </p:cNvSpPr>
            <p:nvPr/>
          </p:nvSpPr>
          <p:spPr bwMode="auto">
            <a:xfrm>
              <a:off x="5040" y="1968"/>
              <a:ext cx="187" cy="212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1600">
                  <a:solidFill>
                    <a:schemeClr val="bg1"/>
                  </a:solidFill>
                </a:rPr>
                <a:t>1</a:t>
              </a:r>
            </a:p>
          </p:txBody>
        </p:sp>
      </p:grpSp>
      <p:grpSp>
        <p:nvGrpSpPr>
          <p:cNvPr id="48132" name="Group 15"/>
          <p:cNvGrpSpPr>
            <a:grpSpLocks/>
          </p:cNvGrpSpPr>
          <p:nvPr/>
        </p:nvGrpSpPr>
        <p:grpSpPr bwMode="auto">
          <a:xfrm>
            <a:off x="8458200" y="2895600"/>
            <a:ext cx="344488" cy="838200"/>
            <a:chOff x="5328" y="2352"/>
            <a:chExt cx="217" cy="528"/>
          </a:xfrm>
        </p:grpSpPr>
        <p:grpSp>
          <p:nvGrpSpPr>
            <p:cNvPr id="48165" name="Group 16"/>
            <p:cNvGrpSpPr>
              <a:grpSpLocks noChangeAspect="1"/>
            </p:cNvGrpSpPr>
            <p:nvPr/>
          </p:nvGrpSpPr>
          <p:grpSpPr bwMode="auto">
            <a:xfrm>
              <a:off x="5328" y="2352"/>
              <a:ext cx="200" cy="528"/>
              <a:chOff x="6144" y="1584"/>
              <a:chExt cx="672" cy="1776"/>
            </a:xfrm>
          </p:grpSpPr>
          <p:sp>
            <p:nvSpPr>
              <p:cNvPr id="48167" name="AutoShape 17"/>
              <p:cNvSpPr>
                <a:spLocks noChangeAspect="1" noChangeArrowheads="1"/>
              </p:cNvSpPr>
              <p:nvPr/>
            </p:nvSpPr>
            <p:spPr bwMode="auto">
              <a:xfrm rot="14396111" flipV="1">
                <a:off x="6432" y="1488"/>
                <a:ext cx="96" cy="672"/>
              </a:xfrm>
              <a:custGeom>
                <a:avLst/>
                <a:gdLst>
                  <a:gd name="T0" fmla="*/ 0 w 21600"/>
                  <a:gd name="T1" fmla="*/ 10 h 21600"/>
                  <a:gd name="T2" fmla="*/ 0 w 21600"/>
                  <a:gd name="T3" fmla="*/ 21 h 21600"/>
                  <a:gd name="T4" fmla="*/ 0 w 21600"/>
                  <a:gd name="T5" fmla="*/ 1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4500 w 21600"/>
                  <a:gd name="T13" fmla="*/ 4500 h 21600"/>
                  <a:gd name="T14" fmla="*/ 17100 w 21600"/>
                  <a:gd name="T15" fmla="*/ 17100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chemeClr val="accent1"/>
              </a:solidFill>
              <a:ln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48168" name="Group 18"/>
              <p:cNvGrpSpPr>
                <a:grpSpLocks noChangeAspect="1"/>
              </p:cNvGrpSpPr>
              <p:nvPr/>
            </p:nvGrpSpPr>
            <p:grpSpPr bwMode="auto">
              <a:xfrm>
                <a:off x="6336" y="1584"/>
                <a:ext cx="480" cy="1776"/>
                <a:chOff x="-1728" y="2544"/>
                <a:chExt cx="480" cy="1968"/>
              </a:xfrm>
            </p:grpSpPr>
            <p:sp>
              <p:nvSpPr>
                <p:cNvPr id="48169" name="Oval 19"/>
                <p:cNvSpPr>
                  <a:spLocks noChangeAspect="1" noChangeArrowheads="1"/>
                </p:cNvSpPr>
                <p:nvPr/>
              </p:nvSpPr>
              <p:spPr bwMode="auto">
                <a:xfrm>
                  <a:off x="-1392" y="2544"/>
                  <a:ext cx="144" cy="192"/>
                </a:xfrm>
                <a:prstGeom prst="ellipse">
                  <a:avLst/>
                </a:prstGeom>
                <a:solidFill>
                  <a:schemeClr val="accent1"/>
                </a:solidFill>
                <a:ln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grpSp>
              <p:nvGrpSpPr>
                <p:cNvPr id="48170" name="Group 20"/>
                <p:cNvGrpSpPr>
                  <a:grpSpLocks noChangeAspect="1"/>
                </p:cNvGrpSpPr>
                <p:nvPr/>
              </p:nvGrpSpPr>
              <p:grpSpPr bwMode="auto">
                <a:xfrm>
                  <a:off x="-1728" y="2592"/>
                  <a:ext cx="480" cy="1920"/>
                  <a:chOff x="192" y="1200"/>
                  <a:chExt cx="480" cy="1920"/>
                </a:xfrm>
              </p:grpSpPr>
              <p:grpSp>
                <p:nvGrpSpPr>
                  <p:cNvPr id="48171" name="Group 21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192" y="1200"/>
                    <a:ext cx="480" cy="1920"/>
                    <a:chOff x="192" y="1200"/>
                    <a:chExt cx="480" cy="1920"/>
                  </a:xfrm>
                </p:grpSpPr>
                <p:sp>
                  <p:nvSpPr>
                    <p:cNvPr id="48173" name="AutoShape 22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192" y="1824"/>
                      <a:ext cx="480" cy="1296"/>
                    </a:xfrm>
                    <a:custGeom>
                      <a:avLst/>
                      <a:gdLst>
                        <a:gd name="T0" fmla="*/ 9 w 21600"/>
                        <a:gd name="T1" fmla="*/ 39 h 21600"/>
                        <a:gd name="T2" fmla="*/ 5 w 21600"/>
                        <a:gd name="T3" fmla="*/ 78 h 21600"/>
                        <a:gd name="T4" fmla="*/ 1 w 21600"/>
                        <a:gd name="T5" fmla="*/ 39 h 21600"/>
                        <a:gd name="T6" fmla="*/ 5 w 21600"/>
                        <a:gd name="T7" fmla="*/ 0 h 21600"/>
                        <a:gd name="T8" fmla="*/ 0 60000 65536"/>
                        <a:gd name="T9" fmla="*/ 0 60000 65536"/>
                        <a:gd name="T10" fmla="*/ 0 60000 65536"/>
                        <a:gd name="T11" fmla="*/ 0 60000 65536"/>
                        <a:gd name="T12" fmla="*/ 4500 w 21600"/>
                        <a:gd name="T13" fmla="*/ 4500 h 21600"/>
                        <a:gd name="T14" fmla="*/ 17100 w 21600"/>
                        <a:gd name="T15" fmla="*/ 17100 h 21600"/>
                      </a:gdLst>
                      <a:ahLst/>
                      <a:cxnLst>
                        <a:cxn ang="T8">
                          <a:pos x="T0" y="T1"/>
                        </a:cxn>
                        <a:cxn ang="T9">
                          <a:pos x="T2" y="T3"/>
                        </a:cxn>
                        <a:cxn ang="T10">
                          <a:pos x="T4" y="T5"/>
                        </a:cxn>
                        <a:cxn ang="T11">
                          <a:pos x="T6" y="T7"/>
                        </a:cxn>
                      </a:cxnLst>
                      <a:rect l="T12" t="T13" r="T14" b="T15"/>
                      <a:pathLst>
                        <a:path w="21600" h="21600">
                          <a:moveTo>
                            <a:pt x="0" y="0"/>
                          </a:moveTo>
                          <a:lnTo>
                            <a:pt x="5400" y="21600"/>
                          </a:lnTo>
                          <a:lnTo>
                            <a:pt x="16200" y="21600"/>
                          </a:lnTo>
                          <a:lnTo>
                            <a:pt x="21600" y="0"/>
                          </a:lnTo>
                          <a:close/>
                        </a:path>
                      </a:pathLst>
                    </a:custGeom>
                    <a:solidFill>
                      <a:schemeClr val="accent1"/>
                    </a:solidFill>
                    <a:ln w="12700" cap="sq">
                      <a:solidFill>
                        <a:schemeClr val="tx1"/>
                      </a:solidFill>
                      <a:miter lim="800000"/>
                      <a:headEnd type="none" w="sm" len="sm"/>
                      <a:tailEnd type="none" w="sm" len="sm"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48174" name="Rectangle 23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528" y="1200"/>
                      <a:ext cx="144" cy="624"/>
                    </a:xfrm>
                    <a:prstGeom prst="rect">
                      <a:avLst/>
                    </a:prstGeom>
                    <a:solidFill>
                      <a:schemeClr val="accent1"/>
                    </a:solidFill>
                    <a:ln w="12700" cap="sq">
                      <a:solidFill>
                        <a:schemeClr val="tx1"/>
                      </a:solidFill>
                      <a:miter lim="800000"/>
                      <a:headEnd type="none" w="sm" len="sm"/>
                      <a:tailEnd type="none" w="sm" len="sm"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sp>
                <p:nvSpPr>
                  <p:cNvPr id="48172" name="Line 24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528" y="1200"/>
                    <a:ext cx="144" cy="0"/>
                  </a:xfrm>
                  <a:prstGeom prst="line">
                    <a:avLst/>
                  </a:prstGeom>
                  <a:noFill/>
                  <a:ln w="12700" cap="sq">
                    <a:solidFill>
                      <a:schemeClr val="accent1"/>
                    </a:solidFill>
                    <a:miter lim="800000"/>
                    <a:headEnd type="none" w="sm" len="sm"/>
                    <a:tailEnd type="none" w="sm" len="sm"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</p:grpSp>
        </p:grpSp>
        <p:sp>
          <p:nvSpPr>
            <p:cNvPr id="48166" name="Text Box 25"/>
            <p:cNvSpPr txBox="1">
              <a:spLocks noChangeArrowheads="1"/>
            </p:cNvSpPr>
            <p:nvPr/>
          </p:nvSpPr>
          <p:spPr bwMode="auto">
            <a:xfrm>
              <a:off x="5358" y="2572"/>
              <a:ext cx="187" cy="212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1600">
                  <a:solidFill>
                    <a:schemeClr val="bg1"/>
                  </a:solidFill>
                </a:rPr>
                <a:t>2</a:t>
              </a:r>
            </a:p>
          </p:txBody>
        </p:sp>
      </p:grpSp>
      <p:grpSp>
        <p:nvGrpSpPr>
          <p:cNvPr id="48133" name="Group 26"/>
          <p:cNvGrpSpPr>
            <a:grpSpLocks/>
          </p:cNvGrpSpPr>
          <p:nvPr/>
        </p:nvGrpSpPr>
        <p:grpSpPr bwMode="auto">
          <a:xfrm>
            <a:off x="8543925" y="3886200"/>
            <a:ext cx="600075" cy="990600"/>
            <a:chOff x="4977" y="2832"/>
            <a:chExt cx="378" cy="624"/>
          </a:xfrm>
        </p:grpSpPr>
        <p:grpSp>
          <p:nvGrpSpPr>
            <p:cNvPr id="48151" name="Group 27"/>
            <p:cNvGrpSpPr>
              <a:grpSpLocks noChangeAspect="1"/>
            </p:cNvGrpSpPr>
            <p:nvPr/>
          </p:nvGrpSpPr>
          <p:grpSpPr bwMode="auto">
            <a:xfrm>
              <a:off x="4992" y="2832"/>
              <a:ext cx="363" cy="624"/>
              <a:chOff x="6288" y="1392"/>
              <a:chExt cx="1030" cy="1776"/>
            </a:xfrm>
          </p:grpSpPr>
          <p:grpSp>
            <p:nvGrpSpPr>
              <p:cNvPr id="48153" name="Group 28"/>
              <p:cNvGrpSpPr>
                <a:grpSpLocks noChangeAspect="1"/>
              </p:cNvGrpSpPr>
              <p:nvPr/>
            </p:nvGrpSpPr>
            <p:grpSpPr bwMode="auto">
              <a:xfrm>
                <a:off x="6288" y="1392"/>
                <a:ext cx="480" cy="1776"/>
                <a:chOff x="-1728" y="2544"/>
                <a:chExt cx="480" cy="1968"/>
              </a:xfrm>
            </p:grpSpPr>
            <p:sp>
              <p:nvSpPr>
                <p:cNvPr id="48159" name="Oval 29"/>
                <p:cNvSpPr>
                  <a:spLocks noChangeAspect="1" noChangeArrowheads="1"/>
                </p:cNvSpPr>
                <p:nvPr/>
              </p:nvSpPr>
              <p:spPr bwMode="auto">
                <a:xfrm>
                  <a:off x="-1392" y="2544"/>
                  <a:ext cx="144" cy="192"/>
                </a:xfrm>
                <a:prstGeom prst="ellipse">
                  <a:avLst/>
                </a:prstGeom>
                <a:solidFill>
                  <a:schemeClr val="accent1"/>
                </a:solidFill>
                <a:ln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grpSp>
              <p:nvGrpSpPr>
                <p:cNvPr id="48160" name="Group 30"/>
                <p:cNvGrpSpPr>
                  <a:grpSpLocks noChangeAspect="1"/>
                </p:cNvGrpSpPr>
                <p:nvPr/>
              </p:nvGrpSpPr>
              <p:grpSpPr bwMode="auto">
                <a:xfrm>
                  <a:off x="-1728" y="2592"/>
                  <a:ext cx="480" cy="1920"/>
                  <a:chOff x="192" y="1200"/>
                  <a:chExt cx="480" cy="1920"/>
                </a:xfrm>
              </p:grpSpPr>
              <p:grpSp>
                <p:nvGrpSpPr>
                  <p:cNvPr id="48161" name="Group 31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192" y="1200"/>
                    <a:ext cx="480" cy="1920"/>
                    <a:chOff x="192" y="1200"/>
                    <a:chExt cx="480" cy="1920"/>
                  </a:xfrm>
                </p:grpSpPr>
                <p:sp>
                  <p:nvSpPr>
                    <p:cNvPr id="48163" name="AutoShape 32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192" y="1824"/>
                      <a:ext cx="480" cy="1296"/>
                    </a:xfrm>
                    <a:custGeom>
                      <a:avLst/>
                      <a:gdLst>
                        <a:gd name="T0" fmla="*/ 9 w 21600"/>
                        <a:gd name="T1" fmla="*/ 39 h 21600"/>
                        <a:gd name="T2" fmla="*/ 5 w 21600"/>
                        <a:gd name="T3" fmla="*/ 78 h 21600"/>
                        <a:gd name="T4" fmla="*/ 1 w 21600"/>
                        <a:gd name="T5" fmla="*/ 39 h 21600"/>
                        <a:gd name="T6" fmla="*/ 5 w 21600"/>
                        <a:gd name="T7" fmla="*/ 0 h 21600"/>
                        <a:gd name="T8" fmla="*/ 0 60000 65536"/>
                        <a:gd name="T9" fmla="*/ 0 60000 65536"/>
                        <a:gd name="T10" fmla="*/ 0 60000 65536"/>
                        <a:gd name="T11" fmla="*/ 0 60000 65536"/>
                        <a:gd name="T12" fmla="*/ 4500 w 21600"/>
                        <a:gd name="T13" fmla="*/ 4500 h 21600"/>
                        <a:gd name="T14" fmla="*/ 17100 w 21600"/>
                        <a:gd name="T15" fmla="*/ 17100 h 21600"/>
                      </a:gdLst>
                      <a:ahLst/>
                      <a:cxnLst>
                        <a:cxn ang="T8">
                          <a:pos x="T0" y="T1"/>
                        </a:cxn>
                        <a:cxn ang="T9">
                          <a:pos x="T2" y="T3"/>
                        </a:cxn>
                        <a:cxn ang="T10">
                          <a:pos x="T4" y="T5"/>
                        </a:cxn>
                        <a:cxn ang="T11">
                          <a:pos x="T6" y="T7"/>
                        </a:cxn>
                      </a:cxnLst>
                      <a:rect l="T12" t="T13" r="T14" b="T15"/>
                      <a:pathLst>
                        <a:path w="21600" h="21600">
                          <a:moveTo>
                            <a:pt x="0" y="0"/>
                          </a:moveTo>
                          <a:lnTo>
                            <a:pt x="5400" y="21600"/>
                          </a:lnTo>
                          <a:lnTo>
                            <a:pt x="16200" y="21600"/>
                          </a:lnTo>
                          <a:lnTo>
                            <a:pt x="21600" y="0"/>
                          </a:lnTo>
                          <a:close/>
                        </a:path>
                      </a:pathLst>
                    </a:custGeom>
                    <a:solidFill>
                      <a:schemeClr val="accent1"/>
                    </a:solidFill>
                    <a:ln w="12700" cap="sq">
                      <a:solidFill>
                        <a:schemeClr val="tx1"/>
                      </a:solidFill>
                      <a:miter lim="800000"/>
                      <a:headEnd type="none" w="sm" len="sm"/>
                      <a:tailEnd type="none" w="sm" len="sm"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48164" name="Rectangle 33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528" y="1200"/>
                      <a:ext cx="144" cy="624"/>
                    </a:xfrm>
                    <a:prstGeom prst="rect">
                      <a:avLst/>
                    </a:prstGeom>
                    <a:solidFill>
                      <a:schemeClr val="accent1"/>
                    </a:solidFill>
                    <a:ln w="12700" cap="sq">
                      <a:solidFill>
                        <a:schemeClr val="tx1"/>
                      </a:solidFill>
                      <a:miter lim="800000"/>
                      <a:headEnd type="none" w="sm" len="sm"/>
                      <a:tailEnd type="none" w="sm" len="sm"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sp>
                <p:nvSpPr>
                  <p:cNvPr id="48162" name="Line 34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528" y="1200"/>
                    <a:ext cx="144" cy="0"/>
                  </a:xfrm>
                  <a:prstGeom prst="line">
                    <a:avLst/>
                  </a:prstGeom>
                  <a:noFill/>
                  <a:ln w="12700" cap="sq">
                    <a:solidFill>
                      <a:schemeClr val="accent1"/>
                    </a:solidFill>
                    <a:miter lim="800000"/>
                    <a:headEnd type="none" w="sm" len="sm"/>
                    <a:tailEnd type="none" w="sm" len="sm"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48154" name="Group 35"/>
              <p:cNvGrpSpPr>
                <a:grpSpLocks noChangeAspect="1"/>
              </p:cNvGrpSpPr>
              <p:nvPr/>
            </p:nvGrpSpPr>
            <p:grpSpPr bwMode="auto">
              <a:xfrm>
                <a:off x="6624" y="1392"/>
                <a:ext cx="694" cy="276"/>
                <a:chOff x="6346" y="912"/>
                <a:chExt cx="694" cy="276"/>
              </a:xfrm>
            </p:grpSpPr>
            <p:sp>
              <p:nvSpPr>
                <p:cNvPr id="48155" name="AutoShape 36"/>
                <p:cNvSpPr>
                  <a:spLocks noChangeAspect="1" noChangeArrowheads="1"/>
                </p:cNvSpPr>
                <p:nvPr/>
              </p:nvSpPr>
              <p:spPr bwMode="auto">
                <a:xfrm rot="6869353" flipV="1">
                  <a:off x="6656" y="804"/>
                  <a:ext cx="96" cy="672"/>
                </a:xfrm>
                <a:custGeom>
                  <a:avLst/>
                  <a:gdLst>
                    <a:gd name="T0" fmla="*/ 0 w 21600"/>
                    <a:gd name="T1" fmla="*/ 10 h 21600"/>
                    <a:gd name="T2" fmla="*/ 0 w 21600"/>
                    <a:gd name="T3" fmla="*/ 21 h 21600"/>
                    <a:gd name="T4" fmla="*/ 0 w 21600"/>
                    <a:gd name="T5" fmla="*/ 10 h 21600"/>
                    <a:gd name="T6" fmla="*/ 0 w 21600"/>
                    <a:gd name="T7" fmla="*/ 0 h 2160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4500 w 21600"/>
                    <a:gd name="T13" fmla="*/ 4500 h 21600"/>
                    <a:gd name="T14" fmla="*/ 17100 w 21600"/>
                    <a:gd name="T15" fmla="*/ 17100 h 2160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8156" name="AutoShape 37"/>
                <p:cNvSpPr>
                  <a:spLocks noChangeAspect="1" noChangeArrowheads="1"/>
                </p:cNvSpPr>
                <p:nvPr/>
              </p:nvSpPr>
              <p:spPr bwMode="auto">
                <a:xfrm>
                  <a:off x="6436" y="958"/>
                  <a:ext cx="48" cy="48"/>
                </a:xfrm>
                <a:prstGeom prst="triangle">
                  <a:avLst>
                    <a:gd name="adj" fmla="val 50000"/>
                  </a:avLst>
                </a:prstGeom>
                <a:solidFill>
                  <a:schemeClr val="bg1"/>
                </a:solidFill>
                <a:ln w="12700" cap="sq">
                  <a:solidFill>
                    <a:schemeClr val="bg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8157" name="AutoShape 38"/>
                <p:cNvSpPr>
                  <a:spLocks noChangeAspect="1" noChangeArrowheads="1"/>
                </p:cNvSpPr>
                <p:nvPr/>
              </p:nvSpPr>
              <p:spPr bwMode="auto">
                <a:xfrm>
                  <a:off x="6418" y="1024"/>
                  <a:ext cx="48" cy="48"/>
                </a:xfrm>
                <a:prstGeom prst="triangle">
                  <a:avLst>
                    <a:gd name="adj" fmla="val 50000"/>
                  </a:avLst>
                </a:prstGeom>
                <a:solidFill>
                  <a:schemeClr val="bg1"/>
                </a:solidFill>
                <a:ln w="12700" cap="sq">
                  <a:solidFill>
                    <a:schemeClr val="bg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8158" name="Oval 39"/>
                <p:cNvSpPr>
                  <a:spLocks noChangeAspect="1" noChangeArrowheads="1"/>
                </p:cNvSpPr>
                <p:nvPr/>
              </p:nvSpPr>
              <p:spPr bwMode="auto">
                <a:xfrm>
                  <a:off x="6346" y="912"/>
                  <a:ext cx="96" cy="192"/>
                </a:xfrm>
                <a:prstGeom prst="ellipse">
                  <a:avLst/>
                </a:prstGeom>
                <a:solidFill>
                  <a:schemeClr val="bg1"/>
                </a:solidFill>
                <a:ln w="12700" cap="sq">
                  <a:solidFill>
                    <a:schemeClr val="bg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sp>
          <p:nvSpPr>
            <p:cNvPr id="48152" name="Text Box 40"/>
            <p:cNvSpPr txBox="1">
              <a:spLocks noChangeArrowheads="1"/>
            </p:cNvSpPr>
            <p:nvPr/>
          </p:nvSpPr>
          <p:spPr bwMode="auto">
            <a:xfrm>
              <a:off x="4977" y="3120"/>
              <a:ext cx="187" cy="212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1600">
                  <a:solidFill>
                    <a:schemeClr val="bg1"/>
                  </a:solidFill>
                </a:rPr>
                <a:t>3</a:t>
              </a:r>
            </a:p>
          </p:txBody>
        </p:sp>
      </p:grpSp>
      <p:grpSp>
        <p:nvGrpSpPr>
          <p:cNvPr id="48134" name="Group 41"/>
          <p:cNvGrpSpPr>
            <a:grpSpLocks/>
          </p:cNvGrpSpPr>
          <p:nvPr/>
        </p:nvGrpSpPr>
        <p:grpSpPr bwMode="auto">
          <a:xfrm>
            <a:off x="8382000" y="5029200"/>
            <a:ext cx="762000" cy="990600"/>
            <a:chOff x="5280" y="3504"/>
            <a:chExt cx="480" cy="624"/>
          </a:xfrm>
        </p:grpSpPr>
        <p:grpSp>
          <p:nvGrpSpPr>
            <p:cNvPr id="48135" name="Group 42"/>
            <p:cNvGrpSpPr>
              <a:grpSpLocks/>
            </p:cNvGrpSpPr>
            <p:nvPr/>
          </p:nvGrpSpPr>
          <p:grpSpPr bwMode="auto">
            <a:xfrm>
              <a:off x="5289" y="3504"/>
              <a:ext cx="471" cy="624"/>
              <a:chOff x="4896" y="3504"/>
              <a:chExt cx="471" cy="624"/>
            </a:xfrm>
          </p:grpSpPr>
          <p:grpSp>
            <p:nvGrpSpPr>
              <p:cNvPr id="48137" name="Group 43"/>
              <p:cNvGrpSpPr>
                <a:grpSpLocks noChangeAspect="1"/>
              </p:cNvGrpSpPr>
              <p:nvPr/>
            </p:nvGrpSpPr>
            <p:grpSpPr bwMode="auto">
              <a:xfrm>
                <a:off x="4896" y="3536"/>
                <a:ext cx="160" cy="592"/>
                <a:chOff x="-1728" y="2544"/>
                <a:chExt cx="480" cy="1968"/>
              </a:xfrm>
            </p:grpSpPr>
            <p:sp>
              <p:nvSpPr>
                <p:cNvPr id="48145" name="Oval 44"/>
                <p:cNvSpPr>
                  <a:spLocks noChangeAspect="1" noChangeArrowheads="1"/>
                </p:cNvSpPr>
                <p:nvPr/>
              </p:nvSpPr>
              <p:spPr bwMode="auto">
                <a:xfrm>
                  <a:off x="-1392" y="2544"/>
                  <a:ext cx="144" cy="192"/>
                </a:xfrm>
                <a:prstGeom prst="ellipse">
                  <a:avLst/>
                </a:prstGeom>
                <a:solidFill>
                  <a:schemeClr val="accent1"/>
                </a:solidFill>
                <a:ln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grpSp>
              <p:nvGrpSpPr>
                <p:cNvPr id="48146" name="Group 45"/>
                <p:cNvGrpSpPr>
                  <a:grpSpLocks noChangeAspect="1"/>
                </p:cNvGrpSpPr>
                <p:nvPr/>
              </p:nvGrpSpPr>
              <p:grpSpPr bwMode="auto">
                <a:xfrm>
                  <a:off x="-1728" y="2592"/>
                  <a:ext cx="480" cy="1920"/>
                  <a:chOff x="192" y="1200"/>
                  <a:chExt cx="480" cy="1920"/>
                </a:xfrm>
              </p:grpSpPr>
              <p:grpSp>
                <p:nvGrpSpPr>
                  <p:cNvPr id="48147" name="Group 46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192" y="1200"/>
                    <a:ext cx="480" cy="1920"/>
                    <a:chOff x="192" y="1200"/>
                    <a:chExt cx="480" cy="1920"/>
                  </a:xfrm>
                </p:grpSpPr>
                <p:sp>
                  <p:nvSpPr>
                    <p:cNvPr id="48149" name="AutoShape 47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192" y="1824"/>
                      <a:ext cx="480" cy="1296"/>
                    </a:xfrm>
                    <a:custGeom>
                      <a:avLst/>
                      <a:gdLst>
                        <a:gd name="T0" fmla="*/ 9 w 21600"/>
                        <a:gd name="T1" fmla="*/ 39 h 21600"/>
                        <a:gd name="T2" fmla="*/ 5 w 21600"/>
                        <a:gd name="T3" fmla="*/ 78 h 21600"/>
                        <a:gd name="T4" fmla="*/ 1 w 21600"/>
                        <a:gd name="T5" fmla="*/ 39 h 21600"/>
                        <a:gd name="T6" fmla="*/ 5 w 21600"/>
                        <a:gd name="T7" fmla="*/ 0 h 21600"/>
                        <a:gd name="T8" fmla="*/ 0 60000 65536"/>
                        <a:gd name="T9" fmla="*/ 0 60000 65536"/>
                        <a:gd name="T10" fmla="*/ 0 60000 65536"/>
                        <a:gd name="T11" fmla="*/ 0 60000 65536"/>
                        <a:gd name="T12" fmla="*/ 4500 w 21600"/>
                        <a:gd name="T13" fmla="*/ 4500 h 21600"/>
                        <a:gd name="T14" fmla="*/ 17100 w 21600"/>
                        <a:gd name="T15" fmla="*/ 17100 h 21600"/>
                      </a:gdLst>
                      <a:ahLst/>
                      <a:cxnLst>
                        <a:cxn ang="T8">
                          <a:pos x="T0" y="T1"/>
                        </a:cxn>
                        <a:cxn ang="T9">
                          <a:pos x="T2" y="T3"/>
                        </a:cxn>
                        <a:cxn ang="T10">
                          <a:pos x="T4" y="T5"/>
                        </a:cxn>
                        <a:cxn ang="T11">
                          <a:pos x="T6" y="T7"/>
                        </a:cxn>
                      </a:cxnLst>
                      <a:rect l="T12" t="T13" r="T14" b="T15"/>
                      <a:pathLst>
                        <a:path w="21600" h="21600">
                          <a:moveTo>
                            <a:pt x="0" y="0"/>
                          </a:moveTo>
                          <a:lnTo>
                            <a:pt x="5400" y="21600"/>
                          </a:lnTo>
                          <a:lnTo>
                            <a:pt x="16200" y="21600"/>
                          </a:lnTo>
                          <a:lnTo>
                            <a:pt x="21600" y="0"/>
                          </a:lnTo>
                          <a:close/>
                        </a:path>
                      </a:pathLst>
                    </a:custGeom>
                    <a:solidFill>
                      <a:schemeClr val="accent1"/>
                    </a:solidFill>
                    <a:ln w="12700" cap="sq">
                      <a:solidFill>
                        <a:schemeClr val="tx1"/>
                      </a:solidFill>
                      <a:miter lim="800000"/>
                      <a:headEnd type="none" w="sm" len="sm"/>
                      <a:tailEnd type="none" w="sm" len="sm"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48150" name="Rectangle 48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528" y="1200"/>
                      <a:ext cx="144" cy="624"/>
                    </a:xfrm>
                    <a:prstGeom prst="rect">
                      <a:avLst/>
                    </a:prstGeom>
                    <a:solidFill>
                      <a:schemeClr val="accent1"/>
                    </a:solidFill>
                    <a:ln w="12700" cap="sq">
                      <a:solidFill>
                        <a:schemeClr val="tx1"/>
                      </a:solidFill>
                      <a:miter lim="800000"/>
                      <a:headEnd type="none" w="sm" len="sm"/>
                      <a:tailEnd type="none" w="sm" len="sm"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sp>
                <p:nvSpPr>
                  <p:cNvPr id="48148" name="Line 49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528" y="1200"/>
                    <a:ext cx="144" cy="0"/>
                  </a:xfrm>
                  <a:prstGeom prst="line">
                    <a:avLst/>
                  </a:prstGeom>
                  <a:noFill/>
                  <a:ln w="12700" cap="sq">
                    <a:solidFill>
                      <a:schemeClr val="accent1"/>
                    </a:solidFill>
                    <a:miter lim="800000"/>
                    <a:headEnd type="none" w="sm" len="sm"/>
                    <a:tailEnd type="none" w="sm" len="sm"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48138" name="Group 50"/>
              <p:cNvGrpSpPr>
                <a:grpSpLocks/>
              </p:cNvGrpSpPr>
              <p:nvPr/>
            </p:nvGrpSpPr>
            <p:grpSpPr bwMode="auto">
              <a:xfrm>
                <a:off x="5008" y="3504"/>
                <a:ext cx="359" cy="96"/>
                <a:chOff x="5008" y="3504"/>
                <a:chExt cx="359" cy="96"/>
              </a:xfrm>
            </p:grpSpPr>
            <p:grpSp>
              <p:nvGrpSpPr>
                <p:cNvPr id="48139" name="Group 51"/>
                <p:cNvGrpSpPr>
                  <a:grpSpLocks noChangeAspect="1"/>
                </p:cNvGrpSpPr>
                <p:nvPr/>
              </p:nvGrpSpPr>
              <p:grpSpPr bwMode="auto">
                <a:xfrm>
                  <a:off x="5136" y="3504"/>
                  <a:ext cx="231" cy="92"/>
                  <a:chOff x="6346" y="912"/>
                  <a:chExt cx="694" cy="276"/>
                </a:xfrm>
              </p:grpSpPr>
              <p:sp>
                <p:nvSpPr>
                  <p:cNvPr id="48141" name="AutoShape 52"/>
                  <p:cNvSpPr>
                    <a:spLocks noChangeAspect="1" noChangeArrowheads="1"/>
                  </p:cNvSpPr>
                  <p:nvPr/>
                </p:nvSpPr>
                <p:spPr bwMode="auto">
                  <a:xfrm rot="6869353" flipV="1">
                    <a:off x="6656" y="804"/>
                    <a:ext cx="96" cy="672"/>
                  </a:xfrm>
                  <a:custGeom>
                    <a:avLst/>
                    <a:gdLst>
                      <a:gd name="T0" fmla="*/ 0 w 21600"/>
                      <a:gd name="T1" fmla="*/ 10 h 21600"/>
                      <a:gd name="T2" fmla="*/ 0 w 21600"/>
                      <a:gd name="T3" fmla="*/ 21 h 21600"/>
                      <a:gd name="T4" fmla="*/ 0 w 21600"/>
                      <a:gd name="T5" fmla="*/ 10 h 21600"/>
                      <a:gd name="T6" fmla="*/ 0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500 w 21600"/>
                      <a:gd name="T13" fmla="*/ 4500 h 21600"/>
                      <a:gd name="T14" fmla="*/ 17100 w 21600"/>
                      <a:gd name="T15" fmla="*/ 1710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40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solidFill>
                    <a:schemeClr val="accent1"/>
                  </a:solidFill>
                  <a:ln w="12700" cap="sq">
                    <a:solidFill>
                      <a:schemeClr val="tx1"/>
                    </a:solidFill>
                    <a:miter lim="800000"/>
                    <a:headEnd type="none" w="sm" len="sm"/>
                    <a:tailEnd type="none" w="sm" len="sm"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48142" name="AutoShape 53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6436" y="958"/>
                    <a:ext cx="48" cy="48"/>
                  </a:xfrm>
                  <a:prstGeom prst="triangle">
                    <a:avLst>
                      <a:gd name="adj" fmla="val 50000"/>
                    </a:avLst>
                  </a:prstGeom>
                  <a:solidFill>
                    <a:schemeClr val="bg1"/>
                  </a:solidFill>
                  <a:ln w="12700" cap="sq">
                    <a:solidFill>
                      <a:schemeClr val="bg1"/>
                    </a:solidFill>
                    <a:miter lim="800000"/>
                    <a:headEnd type="none" w="sm" len="sm"/>
                    <a:tailEnd type="none" w="sm" len="sm"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48143" name="AutoShape 54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6418" y="1024"/>
                    <a:ext cx="48" cy="48"/>
                  </a:xfrm>
                  <a:prstGeom prst="triangle">
                    <a:avLst>
                      <a:gd name="adj" fmla="val 50000"/>
                    </a:avLst>
                  </a:prstGeom>
                  <a:solidFill>
                    <a:schemeClr val="bg1"/>
                  </a:solidFill>
                  <a:ln w="12700" cap="sq">
                    <a:solidFill>
                      <a:schemeClr val="bg1"/>
                    </a:solidFill>
                    <a:miter lim="800000"/>
                    <a:headEnd type="none" w="sm" len="sm"/>
                    <a:tailEnd type="none" w="sm" len="sm"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48144" name="Oval 55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6346" y="912"/>
                    <a:ext cx="96" cy="192"/>
                  </a:xfrm>
                  <a:prstGeom prst="ellipse">
                    <a:avLst/>
                  </a:prstGeom>
                  <a:solidFill>
                    <a:schemeClr val="bg1"/>
                  </a:solidFill>
                  <a:ln w="12700" cap="sq">
                    <a:solidFill>
                      <a:schemeClr val="bg1"/>
                    </a:solidFill>
                    <a:miter lim="800000"/>
                    <a:headEnd type="none" w="sm" len="sm"/>
                    <a:tailEnd type="none" w="sm" len="sm"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sp>
              <p:nvSpPr>
                <p:cNvPr id="48140" name="Oval 56"/>
                <p:cNvSpPr>
                  <a:spLocks noChangeAspect="1" noChangeArrowheads="1"/>
                </p:cNvSpPr>
                <p:nvPr/>
              </p:nvSpPr>
              <p:spPr bwMode="auto">
                <a:xfrm>
                  <a:off x="5008" y="3536"/>
                  <a:ext cx="32" cy="64"/>
                </a:xfrm>
                <a:prstGeom prst="ellipse">
                  <a:avLst/>
                </a:prstGeom>
                <a:solidFill>
                  <a:schemeClr val="bg1"/>
                </a:solidFill>
                <a:ln w="12700" cap="sq">
                  <a:solidFill>
                    <a:schemeClr val="bg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sp>
          <p:nvSpPr>
            <p:cNvPr id="48136" name="Text Box 57"/>
            <p:cNvSpPr txBox="1">
              <a:spLocks noChangeArrowheads="1"/>
            </p:cNvSpPr>
            <p:nvPr/>
          </p:nvSpPr>
          <p:spPr bwMode="auto">
            <a:xfrm>
              <a:off x="5280" y="3840"/>
              <a:ext cx="187" cy="212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1600">
                  <a:solidFill>
                    <a:schemeClr val="bg1"/>
                  </a:solidFill>
                </a:rPr>
                <a:t>4</a:t>
              </a:r>
            </a:p>
          </p:txBody>
        </p:sp>
      </p:grpSp>
      <p:pic>
        <p:nvPicPr>
          <p:cNvPr id="59" name="Picture 2" descr="http://engineering.nyu.edu/sites/polyproto.poly.edu/files/engineering_long_color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770" y="6172200"/>
            <a:ext cx="3199551" cy="432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9" name="Line 2"/>
          <p:cNvSpPr>
            <a:spLocks noChangeShapeType="1"/>
          </p:cNvSpPr>
          <p:nvPr/>
        </p:nvSpPr>
        <p:spPr bwMode="auto">
          <a:xfrm rot="2652084" flipV="1">
            <a:off x="4884738" y="4619625"/>
            <a:ext cx="1257300" cy="319088"/>
          </a:xfrm>
          <a:prstGeom prst="line">
            <a:avLst/>
          </a:prstGeom>
          <a:noFill/>
          <a:ln w="38100" cap="sq">
            <a:solidFill>
              <a:srgbClr val="FFCC66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50" name="Line 3"/>
          <p:cNvSpPr>
            <a:spLocks noChangeShapeType="1"/>
          </p:cNvSpPr>
          <p:nvPr/>
        </p:nvSpPr>
        <p:spPr bwMode="auto">
          <a:xfrm rot="2652084">
            <a:off x="4814888" y="4684713"/>
            <a:ext cx="1371600" cy="228600"/>
          </a:xfrm>
          <a:prstGeom prst="line">
            <a:avLst/>
          </a:prstGeom>
          <a:noFill/>
          <a:ln w="38100" cap="sq">
            <a:solidFill>
              <a:srgbClr val="FFCC66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51" name="Line 4"/>
          <p:cNvSpPr>
            <a:spLocks noChangeShapeType="1"/>
          </p:cNvSpPr>
          <p:nvPr/>
        </p:nvSpPr>
        <p:spPr bwMode="auto">
          <a:xfrm rot="2652084">
            <a:off x="5037138" y="4579938"/>
            <a:ext cx="1239837" cy="428625"/>
          </a:xfrm>
          <a:prstGeom prst="line">
            <a:avLst/>
          </a:prstGeom>
          <a:noFill/>
          <a:ln w="38100" cap="sq">
            <a:solidFill>
              <a:srgbClr val="FFCC66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52" name="Line 5"/>
          <p:cNvSpPr>
            <a:spLocks noChangeShapeType="1"/>
          </p:cNvSpPr>
          <p:nvPr/>
        </p:nvSpPr>
        <p:spPr bwMode="auto">
          <a:xfrm>
            <a:off x="3505200" y="5486400"/>
            <a:ext cx="1447800" cy="152400"/>
          </a:xfrm>
          <a:prstGeom prst="line">
            <a:avLst/>
          </a:prstGeom>
          <a:noFill/>
          <a:ln w="38100" cap="sq">
            <a:solidFill>
              <a:srgbClr val="FFCC66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53" name="Line 6"/>
          <p:cNvSpPr>
            <a:spLocks noChangeShapeType="1"/>
          </p:cNvSpPr>
          <p:nvPr/>
        </p:nvSpPr>
        <p:spPr bwMode="auto">
          <a:xfrm flipV="1">
            <a:off x="3657600" y="5410200"/>
            <a:ext cx="1447800" cy="152400"/>
          </a:xfrm>
          <a:prstGeom prst="line">
            <a:avLst/>
          </a:prstGeom>
          <a:noFill/>
          <a:ln w="38100" cap="sq">
            <a:solidFill>
              <a:srgbClr val="FFCC66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54" name="Line 7"/>
          <p:cNvSpPr>
            <a:spLocks noChangeShapeType="1"/>
          </p:cNvSpPr>
          <p:nvPr/>
        </p:nvSpPr>
        <p:spPr bwMode="auto">
          <a:xfrm>
            <a:off x="3657600" y="5334000"/>
            <a:ext cx="1447800" cy="152400"/>
          </a:xfrm>
          <a:prstGeom prst="line">
            <a:avLst/>
          </a:prstGeom>
          <a:noFill/>
          <a:ln w="38100" cap="sq">
            <a:solidFill>
              <a:srgbClr val="FFCC66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55" name="AutoShape 8"/>
          <p:cNvSpPr>
            <a:spLocks noChangeArrowheads="1"/>
          </p:cNvSpPr>
          <p:nvPr/>
        </p:nvSpPr>
        <p:spPr bwMode="auto">
          <a:xfrm rot="-1123667">
            <a:off x="6781800" y="3733800"/>
            <a:ext cx="1981200" cy="2632075"/>
          </a:xfrm>
          <a:prstGeom prst="cube">
            <a:avLst>
              <a:gd name="adj" fmla="val 4574"/>
            </a:avLst>
          </a:prstGeom>
          <a:solidFill>
            <a:srgbClr val="F8F8F8"/>
          </a:solidFill>
          <a:ln w="28575" cap="sq">
            <a:solidFill>
              <a:schemeClr val="bg2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6156" name="Group 9"/>
          <p:cNvGrpSpPr>
            <a:grpSpLocks/>
          </p:cNvGrpSpPr>
          <p:nvPr/>
        </p:nvGrpSpPr>
        <p:grpSpPr bwMode="auto">
          <a:xfrm rot="-229352">
            <a:off x="1676400" y="5257800"/>
            <a:ext cx="7307263" cy="836613"/>
            <a:chOff x="1008" y="3168"/>
            <a:chExt cx="4603" cy="527"/>
          </a:xfrm>
        </p:grpSpPr>
        <p:sp>
          <p:nvSpPr>
            <p:cNvPr id="6171" name="Rectangle 10"/>
            <p:cNvSpPr>
              <a:spLocks noChangeArrowheads="1"/>
            </p:cNvSpPr>
            <p:nvPr/>
          </p:nvSpPr>
          <p:spPr bwMode="auto">
            <a:xfrm rot="659732">
              <a:off x="1051" y="3599"/>
              <a:ext cx="4560" cy="96"/>
            </a:xfrm>
            <a:prstGeom prst="rect">
              <a:avLst/>
            </a:prstGeom>
            <a:solidFill>
              <a:srgbClr val="FFCC66"/>
            </a:solidFill>
            <a:ln w="28575" cap="sq">
              <a:solidFill>
                <a:schemeClr val="bg2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72" name="Rectangle 11"/>
            <p:cNvSpPr>
              <a:spLocks noChangeArrowheads="1"/>
            </p:cNvSpPr>
            <p:nvPr/>
          </p:nvSpPr>
          <p:spPr bwMode="auto">
            <a:xfrm rot="326081">
              <a:off x="1008" y="3552"/>
              <a:ext cx="4560" cy="96"/>
            </a:xfrm>
            <a:prstGeom prst="rect">
              <a:avLst/>
            </a:prstGeom>
            <a:solidFill>
              <a:srgbClr val="FFCC66"/>
            </a:solidFill>
            <a:ln w="28575" cap="sq">
              <a:solidFill>
                <a:schemeClr val="bg2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73" name="Oval 12"/>
            <p:cNvSpPr>
              <a:spLocks noChangeArrowheads="1"/>
            </p:cNvSpPr>
            <p:nvPr/>
          </p:nvSpPr>
          <p:spPr bwMode="auto">
            <a:xfrm rot="-4543847">
              <a:off x="1032" y="3192"/>
              <a:ext cx="96" cy="48"/>
            </a:xfrm>
            <a:prstGeom prst="ellipse">
              <a:avLst/>
            </a:prstGeom>
            <a:solidFill>
              <a:srgbClr val="FFCC66"/>
            </a:solidFill>
            <a:ln w="28575" cap="sq">
              <a:solidFill>
                <a:schemeClr val="bg2"/>
              </a:solidFill>
              <a:miter lim="800000"/>
              <a:headEnd type="none" w="sm" len="sm"/>
              <a:tailEnd type="none" w="sm" len="sm"/>
            </a:ln>
          </p:spPr>
          <p:txBody>
            <a:bodyPr vert="eaVert" wrap="none" anchor="ctr"/>
            <a:lstStyle/>
            <a:p>
              <a:endParaRPr lang="en-US"/>
            </a:p>
          </p:txBody>
        </p:sp>
      </p:grpSp>
      <p:grpSp>
        <p:nvGrpSpPr>
          <p:cNvPr id="6157" name="Group 13"/>
          <p:cNvGrpSpPr>
            <a:grpSpLocks/>
          </p:cNvGrpSpPr>
          <p:nvPr/>
        </p:nvGrpSpPr>
        <p:grpSpPr bwMode="auto">
          <a:xfrm rot="-3630406">
            <a:off x="3580607" y="3352006"/>
            <a:ext cx="7239000" cy="77787"/>
            <a:chOff x="1008" y="3504"/>
            <a:chExt cx="4560" cy="49"/>
          </a:xfrm>
        </p:grpSpPr>
        <p:sp>
          <p:nvSpPr>
            <p:cNvPr id="6168" name="Rectangle 14"/>
            <p:cNvSpPr>
              <a:spLocks noChangeArrowheads="1"/>
            </p:cNvSpPr>
            <p:nvPr/>
          </p:nvSpPr>
          <p:spPr bwMode="auto">
            <a:xfrm rot="-12392">
              <a:off x="1008" y="3504"/>
              <a:ext cx="4560" cy="49"/>
            </a:xfrm>
            <a:prstGeom prst="rect">
              <a:avLst/>
            </a:prstGeom>
            <a:solidFill>
              <a:srgbClr val="FFCC66"/>
            </a:solidFill>
            <a:ln w="28575" cap="sq">
              <a:solidFill>
                <a:schemeClr val="bg2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69" name="Rectangle 15"/>
            <p:cNvSpPr>
              <a:spLocks noChangeArrowheads="1"/>
            </p:cNvSpPr>
            <p:nvPr/>
          </p:nvSpPr>
          <p:spPr bwMode="auto">
            <a:xfrm rot="-173651">
              <a:off x="1008" y="3504"/>
              <a:ext cx="4560" cy="49"/>
            </a:xfrm>
            <a:prstGeom prst="rect">
              <a:avLst/>
            </a:prstGeom>
            <a:solidFill>
              <a:srgbClr val="FFCC66"/>
            </a:solidFill>
            <a:ln w="28575" cap="sq">
              <a:solidFill>
                <a:schemeClr val="bg2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70" name="Oval 16"/>
            <p:cNvSpPr>
              <a:spLocks noChangeArrowheads="1"/>
            </p:cNvSpPr>
            <p:nvPr/>
          </p:nvSpPr>
          <p:spPr bwMode="auto">
            <a:xfrm rot="-5350747">
              <a:off x="1008" y="3504"/>
              <a:ext cx="48" cy="48"/>
            </a:xfrm>
            <a:prstGeom prst="ellipse">
              <a:avLst/>
            </a:prstGeom>
            <a:solidFill>
              <a:srgbClr val="FFCC66"/>
            </a:solidFill>
            <a:ln w="28575" cap="sq">
              <a:solidFill>
                <a:schemeClr val="bg2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9473" name="Rectangle 17"/>
          <p:cNvSpPr>
            <a:spLocks noGrp="1" noChangeArrowheads="1"/>
          </p:cNvSpPr>
          <p:nvPr>
            <p:ph type="title"/>
          </p:nvPr>
        </p:nvSpPr>
        <p:spPr>
          <a:xfrm>
            <a:off x="457200" y="473075"/>
            <a:ext cx="7848600" cy="762000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Materials for Lab</a:t>
            </a:r>
            <a:endParaRPr lang="en-US" smtClean="0">
              <a:sym typeface="Symbol" pitchFamily="18" charset="2"/>
            </a:endParaRPr>
          </a:p>
        </p:txBody>
      </p:sp>
      <p:grpSp>
        <p:nvGrpSpPr>
          <p:cNvPr id="6159" name="Group 19"/>
          <p:cNvGrpSpPr>
            <a:grpSpLocks/>
          </p:cNvGrpSpPr>
          <p:nvPr/>
        </p:nvGrpSpPr>
        <p:grpSpPr bwMode="auto">
          <a:xfrm>
            <a:off x="7010400" y="2438400"/>
            <a:ext cx="1981200" cy="1393825"/>
            <a:chOff x="4320" y="1392"/>
            <a:chExt cx="1248" cy="878"/>
          </a:xfrm>
        </p:grpSpPr>
        <p:sp>
          <p:nvSpPr>
            <p:cNvPr id="6161" name="AutoShape 20"/>
            <p:cNvSpPr>
              <a:spLocks noChangeArrowheads="1"/>
            </p:cNvSpPr>
            <p:nvPr/>
          </p:nvSpPr>
          <p:spPr bwMode="auto">
            <a:xfrm rot="-9413325">
              <a:off x="4924" y="2171"/>
              <a:ext cx="458" cy="99"/>
            </a:xfrm>
            <a:prstGeom prst="flowChartManualOperation">
              <a:avLst/>
            </a:prstGeom>
            <a:solidFill>
              <a:schemeClr val="tx1"/>
            </a:solidFill>
            <a:ln w="28575" cap="sq">
              <a:solidFill>
                <a:schemeClr val="bg2"/>
              </a:solidFill>
              <a:miter lim="800000"/>
              <a:headEnd type="none" w="sm" len="sm"/>
              <a:tailEnd type="none" w="sm" len="sm"/>
            </a:ln>
          </p:spPr>
          <p:txBody>
            <a:bodyPr rot="10800000" wrap="none" anchor="ctr"/>
            <a:lstStyle/>
            <a:p>
              <a:endParaRPr lang="en-US"/>
            </a:p>
          </p:txBody>
        </p:sp>
        <p:sp>
          <p:nvSpPr>
            <p:cNvPr id="6162" name="AutoShape 21"/>
            <p:cNvSpPr>
              <a:spLocks noChangeArrowheads="1"/>
            </p:cNvSpPr>
            <p:nvPr/>
          </p:nvSpPr>
          <p:spPr bwMode="auto">
            <a:xfrm rot="-9174097">
              <a:off x="5296" y="1492"/>
              <a:ext cx="272" cy="69"/>
            </a:xfrm>
            <a:prstGeom prst="flowChartManualOperation">
              <a:avLst/>
            </a:prstGeom>
            <a:solidFill>
              <a:srgbClr val="FFFF66"/>
            </a:solidFill>
            <a:ln w="28575" cap="sq">
              <a:solidFill>
                <a:schemeClr val="bg2"/>
              </a:solidFill>
              <a:miter lim="800000"/>
              <a:headEnd type="none" w="sm" len="sm"/>
              <a:tailEnd type="none" w="sm" len="sm"/>
            </a:ln>
          </p:spPr>
          <p:txBody>
            <a:bodyPr rot="10800000" wrap="none" anchor="ctr"/>
            <a:lstStyle/>
            <a:p>
              <a:endParaRPr lang="en-US"/>
            </a:p>
          </p:txBody>
        </p:sp>
        <p:sp>
          <p:nvSpPr>
            <p:cNvPr id="6163" name="Rectangle 22"/>
            <p:cNvSpPr>
              <a:spLocks noChangeArrowheads="1"/>
            </p:cNvSpPr>
            <p:nvPr/>
          </p:nvSpPr>
          <p:spPr bwMode="auto">
            <a:xfrm rot="1323762">
              <a:off x="5157" y="1536"/>
              <a:ext cx="273" cy="691"/>
            </a:xfrm>
            <a:prstGeom prst="rect">
              <a:avLst/>
            </a:prstGeom>
            <a:solidFill>
              <a:srgbClr val="FFFF66"/>
            </a:solidFill>
            <a:ln w="28575" cap="sq">
              <a:solidFill>
                <a:schemeClr val="bg2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64" name="Rectangle 23"/>
            <p:cNvSpPr>
              <a:spLocks noChangeArrowheads="1"/>
            </p:cNvSpPr>
            <p:nvPr/>
          </p:nvSpPr>
          <p:spPr bwMode="auto">
            <a:xfrm rot="1753466">
              <a:off x="5376" y="1440"/>
              <a:ext cx="182" cy="57"/>
            </a:xfrm>
            <a:prstGeom prst="rect">
              <a:avLst/>
            </a:prstGeom>
            <a:solidFill>
              <a:schemeClr val="tx1"/>
            </a:solidFill>
            <a:ln w="28575" cap="sq">
              <a:solidFill>
                <a:schemeClr val="bg2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6165" name="AutoShape 24"/>
            <p:cNvCxnSpPr>
              <a:cxnSpLocks noChangeShapeType="1"/>
            </p:cNvCxnSpPr>
            <p:nvPr/>
          </p:nvCxnSpPr>
          <p:spPr bwMode="auto">
            <a:xfrm rot="16200000" flipH="1">
              <a:off x="4705" y="1545"/>
              <a:ext cx="167" cy="311"/>
            </a:xfrm>
            <a:prstGeom prst="curvedConnector3">
              <a:avLst>
                <a:gd name="adj1" fmla="val -115282"/>
              </a:avLst>
            </a:prstGeom>
            <a:noFill/>
            <a:ln w="38100" cap="sq">
              <a:solidFill>
                <a:srgbClr val="FFFF66"/>
              </a:solidFill>
              <a:miter lim="800000"/>
              <a:headEnd type="none" w="sm" len="sm"/>
              <a:tailEnd type="none" w="sm" len="sm"/>
            </a:ln>
          </p:spPr>
        </p:cxnSp>
        <p:cxnSp>
          <p:nvCxnSpPr>
            <p:cNvPr id="6166" name="AutoShape 25"/>
            <p:cNvCxnSpPr>
              <a:cxnSpLocks noChangeShapeType="1"/>
            </p:cNvCxnSpPr>
            <p:nvPr/>
          </p:nvCxnSpPr>
          <p:spPr bwMode="auto">
            <a:xfrm rot="16200000" flipH="1">
              <a:off x="4393" y="1319"/>
              <a:ext cx="168" cy="313"/>
            </a:xfrm>
            <a:prstGeom prst="curvedConnector3">
              <a:avLst>
                <a:gd name="adj1" fmla="val 194444"/>
              </a:avLst>
            </a:prstGeom>
            <a:noFill/>
            <a:ln w="38100" cap="sq">
              <a:solidFill>
                <a:srgbClr val="FFFF66"/>
              </a:solidFill>
              <a:miter lim="800000"/>
              <a:headEnd type="none" w="sm" len="sm"/>
              <a:tailEnd type="none" w="sm" len="sm"/>
            </a:ln>
          </p:spPr>
        </p:cxnSp>
        <p:cxnSp>
          <p:nvCxnSpPr>
            <p:cNvPr id="6167" name="AutoShape 26"/>
            <p:cNvCxnSpPr>
              <a:cxnSpLocks noChangeShapeType="1"/>
            </p:cNvCxnSpPr>
            <p:nvPr/>
          </p:nvCxnSpPr>
          <p:spPr bwMode="auto">
            <a:xfrm rot="16200000" flipH="1">
              <a:off x="4992" y="1583"/>
              <a:ext cx="168" cy="313"/>
            </a:xfrm>
            <a:prstGeom prst="curvedConnector3">
              <a:avLst>
                <a:gd name="adj1" fmla="val 194444"/>
              </a:avLst>
            </a:prstGeom>
            <a:noFill/>
            <a:ln w="38100" cap="sq">
              <a:solidFill>
                <a:srgbClr val="FFFF66"/>
              </a:solidFill>
              <a:miter lim="800000"/>
              <a:headEnd type="none" w="sm" len="sm"/>
              <a:tailEnd type="none" w="sm" len="sm"/>
            </a:ln>
          </p:spPr>
        </p:cxnSp>
      </p:grpSp>
      <p:graphicFrame>
        <p:nvGraphicFramePr>
          <p:cNvPr id="6146" name="Object 27"/>
          <p:cNvGraphicFramePr>
            <a:graphicFrameLocks noChangeAspect="1"/>
          </p:cNvGraphicFramePr>
          <p:nvPr/>
        </p:nvGraphicFramePr>
        <p:xfrm>
          <a:off x="7620000" y="4343400"/>
          <a:ext cx="1243013" cy="1533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1" name="Bitmap Image" r:id="rId3" imgW="1057423" imgH="1305107" progId="PBrush">
                  <p:embed/>
                </p:oleObj>
              </mc:Choice>
              <mc:Fallback>
                <p:oleObj name="Bitmap Image" r:id="rId3" imgW="1057423" imgH="1305107" progId="PBrush">
                  <p:embed/>
                  <p:pic>
                    <p:nvPicPr>
                      <p:cNvPr id="0" name="Object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clrChange>
                          <a:clrFrom>
                            <a:srgbClr val="FFFFFF"/>
                          </a:clrFrom>
                          <a:clrTo>
                            <a:srgbClr val="FFFFFF">
                              <a:alpha val="0"/>
                            </a:srgbClr>
                          </a:clrTo>
                        </a:clrChange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0" y="4343400"/>
                        <a:ext cx="1243013" cy="1533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 cap="sq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47" name="Object 28"/>
          <p:cNvGraphicFramePr>
            <a:graphicFrameLocks noChangeAspect="1"/>
          </p:cNvGraphicFramePr>
          <p:nvPr/>
        </p:nvGraphicFramePr>
        <p:xfrm>
          <a:off x="5867400" y="4038600"/>
          <a:ext cx="2647950" cy="1684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2" name="Bitmap Image" r:id="rId5" imgW="2038095" imgH="1295238" progId="PBrush">
                  <p:embed/>
                </p:oleObj>
              </mc:Choice>
              <mc:Fallback>
                <p:oleObj name="Bitmap Image" r:id="rId5" imgW="2038095" imgH="1295238" progId="PBrush">
                  <p:embed/>
                  <p:pic>
                    <p:nvPicPr>
                      <p:cNvPr id="0" name="Object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clrChange>
                          <a:clrFrom>
                            <a:srgbClr val="FFFFFF"/>
                          </a:clrFrom>
                          <a:clrTo>
                            <a:srgbClr val="FFFFFF">
                              <a:alpha val="0"/>
                            </a:srgbClr>
                          </a:clrTo>
                        </a:clrChange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67400" y="4038600"/>
                        <a:ext cx="2647950" cy="16843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 cap="sq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48" name="Object 29"/>
          <p:cNvGraphicFramePr>
            <a:graphicFrameLocks noChangeAspect="1"/>
          </p:cNvGraphicFramePr>
          <p:nvPr/>
        </p:nvGraphicFramePr>
        <p:xfrm>
          <a:off x="4343400" y="4953000"/>
          <a:ext cx="1905000" cy="1620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3" name="Bitmap Image" r:id="rId7" imgW="1590897" imgH="1352381" progId="PBrush">
                  <p:embed/>
                </p:oleObj>
              </mc:Choice>
              <mc:Fallback>
                <p:oleObj name="Bitmap Image" r:id="rId7" imgW="1590897" imgH="1352381" progId="PBrush">
                  <p:embed/>
                  <p:pic>
                    <p:nvPicPr>
                      <p:cNvPr id="0" name="Object 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clrChange>
                          <a:clrFrom>
                            <a:srgbClr val="FFFFFF"/>
                          </a:clrFrom>
                          <a:clrTo>
                            <a:srgbClr val="FFFFFF">
                              <a:alpha val="0"/>
                            </a:srgbClr>
                          </a:clrTo>
                        </a:clrChange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43400" y="4953000"/>
                        <a:ext cx="1905000" cy="16208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 cap="sq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60" name="Rectangle 18"/>
          <p:cNvSpPr>
            <a:spLocks noGrp="1" noChangeArrowheads="1"/>
          </p:cNvSpPr>
          <p:nvPr>
            <p:ph type="body" idx="1"/>
          </p:nvPr>
        </p:nvSpPr>
        <p:spPr>
          <a:xfrm>
            <a:off x="533400" y="1371600"/>
            <a:ext cx="7086600" cy="4191000"/>
          </a:xfrm>
        </p:spPr>
        <p:txBody>
          <a:bodyPr/>
          <a:lstStyle/>
          <a:p>
            <a:pPr eaLnBrk="1" hangingPunct="1">
              <a:spcBef>
                <a:spcPct val="60000"/>
              </a:spcBef>
            </a:pPr>
            <a:r>
              <a:rPr lang="en-US" sz="3400" smtClean="0"/>
              <a:t>2 thin dowels (5/16” dia. x 48”)</a:t>
            </a:r>
          </a:p>
          <a:p>
            <a:pPr eaLnBrk="1" hangingPunct="1">
              <a:spcBef>
                <a:spcPct val="60000"/>
              </a:spcBef>
            </a:pPr>
            <a:r>
              <a:rPr lang="en-US" sz="3400" smtClean="0"/>
              <a:t>2 thick dowels (7/16” dia. x 48”)</a:t>
            </a:r>
          </a:p>
          <a:p>
            <a:pPr eaLnBrk="1" hangingPunct="1">
              <a:spcBef>
                <a:spcPct val="60000"/>
              </a:spcBef>
            </a:pPr>
            <a:r>
              <a:rPr lang="en-US" sz="3400" smtClean="0"/>
              <a:t>6  12” bamboo skewers</a:t>
            </a:r>
          </a:p>
          <a:p>
            <a:pPr eaLnBrk="1" hangingPunct="1">
              <a:spcBef>
                <a:spcPct val="60000"/>
              </a:spcBef>
            </a:pPr>
            <a:r>
              <a:rPr lang="en-US" sz="3400" smtClean="0"/>
              <a:t>Cellophane Tape</a:t>
            </a:r>
          </a:p>
          <a:p>
            <a:pPr eaLnBrk="1" hangingPunct="1">
              <a:spcBef>
                <a:spcPct val="60000"/>
              </a:spcBef>
            </a:pPr>
            <a:r>
              <a:rPr lang="en-US" sz="3400" smtClean="0"/>
              <a:t>Kevlar string</a:t>
            </a:r>
          </a:p>
        </p:txBody>
      </p:sp>
      <p:pic>
        <p:nvPicPr>
          <p:cNvPr id="31" name="Picture 2" descr="http://engineering.nyu.edu/sites/polyproto.poly.edu/files/engineering_long_color.jp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770" y="6172200"/>
            <a:ext cx="3199551" cy="432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Overview</a:t>
            </a:r>
          </a:p>
        </p:txBody>
      </p:sp>
      <p:sp>
        <p:nvSpPr>
          <p:cNvPr id="31746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762000" y="1447800"/>
            <a:ext cx="5029200" cy="4267200"/>
          </a:xfrm>
        </p:spPr>
        <p:txBody>
          <a:bodyPr/>
          <a:lstStyle/>
          <a:p>
            <a:pPr eaLnBrk="1" hangingPunct="1"/>
            <a:r>
              <a:rPr lang="en-US" sz="3200" smtClean="0"/>
              <a:t>Objectives</a:t>
            </a:r>
          </a:p>
          <a:p>
            <a:pPr eaLnBrk="1" hangingPunct="1"/>
            <a:r>
              <a:rPr lang="en-US" sz="3200" smtClean="0"/>
              <a:t>Background</a:t>
            </a:r>
          </a:p>
          <a:p>
            <a:pPr eaLnBrk="1" hangingPunct="1"/>
            <a:r>
              <a:rPr lang="en-US" sz="3200" smtClean="0"/>
              <a:t>Materials</a:t>
            </a:r>
          </a:p>
          <a:p>
            <a:pPr eaLnBrk="1" hangingPunct="1"/>
            <a:r>
              <a:rPr lang="en-US" sz="3200" smtClean="0"/>
              <a:t>Procedure</a:t>
            </a:r>
          </a:p>
          <a:p>
            <a:pPr eaLnBrk="1" hangingPunct="1"/>
            <a:r>
              <a:rPr lang="en-US" sz="3200" smtClean="0"/>
              <a:t>Rules of the Competition</a:t>
            </a:r>
          </a:p>
          <a:p>
            <a:pPr eaLnBrk="1" hangingPunct="1"/>
            <a:r>
              <a:rPr lang="en-US" sz="3200" smtClean="0"/>
              <a:t>Report / Presentation</a:t>
            </a:r>
          </a:p>
          <a:p>
            <a:pPr eaLnBrk="1" hangingPunct="1"/>
            <a:r>
              <a:rPr lang="en-US" sz="3200" smtClean="0"/>
              <a:t>Closing</a:t>
            </a:r>
          </a:p>
          <a:p>
            <a:pPr eaLnBrk="1" hangingPunct="1">
              <a:buFontTx/>
              <a:buNone/>
            </a:pPr>
            <a:endParaRPr lang="en-US" sz="3200" smtClean="0"/>
          </a:p>
        </p:txBody>
      </p:sp>
      <p:pic>
        <p:nvPicPr>
          <p:cNvPr id="31747" name="Picture 4" descr="3"/>
          <p:cNvPicPr>
            <a:picLocks noChangeAspect="1" noChangeArrowheads="1"/>
          </p:cNvPicPr>
          <p:nvPr/>
        </p:nvPicPr>
        <p:blipFill>
          <a:blip r:embed="rId2"/>
          <a:srcRect l="2174"/>
          <a:stretch>
            <a:fillRect/>
          </a:stretch>
        </p:blipFill>
        <p:spPr bwMode="auto">
          <a:xfrm>
            <a:off x="5334000" y="5029200"/>
            <a:ext cx="3124200" cy="1487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" descr="http://engineering.nyu.edu/sites/polyproto.poly.edu/files/engineering_long_color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770" y="6172200"/>
            <a:ext cx="3199551" cy="432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Setup for Testing</a:t>
            </a:r>
          </a:p>
        </p:txBody>
      </p:sp>
      <p:grpSp>
        <p:nvGrpSpPr>
          <p:cNvPr id="7172" name="Group 3"/>
          <p:cNvGrpSpPr>
            <a:grpSpLocks/>
          </p:cNvGrpSpPr>
          <p:nvPr/>
        </p:nvGrpSpPr>
        <p:grpSpPr bwMode="auto">
          <a:xfrm>
            <a:off x="381000" y="1828800"/>
            <a:ext cx="8382000" cy="3810000"/>
            <a:chOff x="240" y="1536"/>
            <a:chExt cx="5280" cy="2400"/>
          </a:xfrm>
        </p:grpSpPr>
        <p:graphicFrame>
          <p:nvGraphicFramePr>
            <p:cNvPr id="7170" name="Object 4"/>
            <p:cNvGraphicFramePr>
              <a:graphicFrameLocks noChangeAspect="1"/>
            </p:cNvGraphicFramePr>
            <p:nvPr/>
          </p:nvGraphicFramePr>
          <p:xfrm>
            <a:off x="240" y="1536"/>
            <a:ext cx="5280" cy="24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175" name="Bitmap Image" r:id="rId3" imgW="3104623" imgH="1628690" progId="PBrush">
                    <p:embed/>
                  </p:oleObj>
                </mc:Choice>
                <mc:Fallback>
                  <p:oleObj name="Bitmap Image" r:id="rId3" imgW="3104623" imgH="1628690" progId="PBrush">
                    <p:embed/>
                    <p:pic>
                      <p:nvPicPr>
                        <p:cNvPr id="0" name="Object 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40" y="1536"/>
                          <a:ext cx="5280" cy="24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7173" name="Rectangle 5"/>
            <p:cNvSpPr>
              <a:spLocks noChangeArrowheads="1"/>
            </p:cNvSpPr>
            <p:nvPr/>
          </p:nvSpPr>
          <p:spPr bwMode="auto">
            <a:xfrm>
              <a:off x="1570" y="2863"/>
              <a:ext cx="192" cy="864"/>
            </a:xfrm>
            <a:prstGeom prst="rect">
              <a:avLst/>
            </a:prstGeom>
            <a:solidFill>
              <a:schemeClr val="accent2"/>
            </a:solidFill>
            <a:ln w="28575" cap="sq">
              <a:solidFill>
                <a:schemeClr val="bg2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74" name="Rectangle 6"/>
            <p:cNvSpPr>
              <a:spLocks noChangeArrowheads="1"/>
            </p:cNvSpPr>
            <p:nvPr/>
          </p:nvSpPr>
          <p:spPr bwMode="auto">
            <a:xfrm>
              <a:off x="384" y="2640"/>
              <a:ext cx="1536" cy="192"/>
            </a:xfrm>
            <a:prstGeom prst="rect">
              <a:avLst/>
            </a:prstGeom>
            <a:solidFill>
              <a:schemeClr val="accent2"/>
            </a:solidFill>
            <a:ln w="28575" cap="sq">
              <a:solidFill>
                <a:schemeClr val="bg2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75" name="Oval 7"/>
            <p:cNvSpPr>
              <a:spLocks noChangeArrowheads="1"/>
            </p:cNvSpPr>
            <p:nvPr/>
          </p:nvSpPr>
          <p:spPr bwMode="auto">
            <a:xfrm>
              <a:off x="2849" y="2448"/>
              <a:ext cx="96" cy="96"/>
            </a:xfrm>
            <a:prstGeom prst="ellipse">
              <a:avLst/>
            </a:prstGeom>
            <a:solidFill>
              <a:schemeClr val="accent1"/>
            </a:solidFill>
            <a:ln w="38100" cap="sq">
              <a:solidFill>
                <a:schemeClr val="bg2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pic>
        <p:nvPicPr>
          <p:cNvPr id="9" name="Picture 2" descr="http://engineering.nyu.edu/sites/polyproto.poly.edu/files/engineering_long_color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770" y="6172200"/>
            <a:ext cx="3199551" cy="432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431925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Competition Ratios</a:t>
            </a:r>
            <a:endParaRPr lang="en-US" smtClean="0">
              <a:sym typeface="Symbol" pitchFamily="18" charset="2"/>
            </a:endParaRPr>
          </a:p>
        </p:txBody>
      </p:sp>
      <p:graphicFrame>
        <p:nvGraphicFramePr>
          <p:cNvPr id="8194" name="Object 3"/>
          <p:cNvGraphicFramePr>
            <a:graphicFrameLocks noChangeAspect="1"/>
          </p:cNvGraphicFramePr>
          <p:nvPr/>
        </p:nvGraphicFramePr>
        <p:xfrm>
          <a:off x="55563" y="4114800"/>
          <a:ext cx="9088437" cy="827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4" name="Equation" r:id="rId3" imgW="4597200" imgH="419040" progId="Equation.3">
                  <p:embed/>
                </p:oleObj>
              </mc:Choice>
              <mc:Fallback>
                <p:oleObj name="Equation" r:id="rId3" imgW="4597200" imgH="41904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563" y="4114800"/>
                        <a:ext cx="9088437" cy="827088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195" name="Object 4"/>
          <p:cNvGraphicFramePr>
            <a:graphicFrameLocks noChangeAspect="1"/>
          </p:cNvGraphicFramePr>
          <p:nvPr/>
        </p:nvGraphicFramePr>
        <p:xfrm>
          <a:off x="3124200" y="2133600"/>
          <a:ext cx="2786063" cy="827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5" name="Equation" r:id="rId5" imgW="1409400" imgH="419040" progId="Equation.3">
                  <p:embed/>
                </p:oleObj>
              </mc:Choice>
              <mc:Fallback>
                <p:oleObj name="Equation" r:id="rId5" imgW="1409400" imgH="41904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24200" y="2133600"/>
                        <a:ext cx="2786063" cy="827088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838200" y="1295400"/>
            <a:ext cx="30480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ctr"/>
          <a:lstStyle/>
          <a:p>
            <a:pPr eaLnBrk="0" hangingPunct="0"/>
            <a:r>
              <a:rPr lang="en-US" sz="2400" b="1">
                <a:solidFill>
                  <a:srgbClr val="000066"/>
                </a:solidFill>
              </a:rPr>
              <a:t>Unadjusted Ratio</a:t>
            </a:r>
            <a:endParaRPr lang="en-US" sz="2400" b="1">
              <a:solidFill>
                <a:srgbClr val="000066"/>
              </a:solidFill>
              <a:sym typeface="Symbol" pitchFamily="18" charset="2"/>
            </a:endParaRPr>
          </a:p>
        </p:txBody>
      </p:sp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914400" y="3124200"/>
            <a:ext cx="3352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ctr"/>
          <a:lstStyle/>
          <a:p>
            <a:pPr eaLnBrk="0" hangingPunct="0"/>
            <a:r>
              <a:rPr lang="en-US" sz="2400" b="1">
                <a:solidFill>
                  <a:srgbClr val="000066"/>
                </a:solidFill>
              </a:rPr>
              <a:t>Adjusted Ratio</a:t>
            </a:r>
            <a:endParaRPr lang="en-US" sz="2400" b="1">
              <a:solidFill>
                <a:srgbClr val="000066"/>
              </a:solidFill>
              <a:sym typeface="Symbol" pitchFamily="18" charset="2"/>
            </a:endParaRPr>
          </a:p>
        </p:txBody>
      </p:sp>
      <p:sp>
        <p:nvSpPr>
          <p:cNvPr id="8199" name="Text Box 7"/>
          <p:cNvSpPr txBox="1">
            <a:spLocks noChangeArrowheads="1"/>
          </p:cNvSpPr>
          <p:nvPr/>
        </p:nvSpPr>
        <p:spPr bwMode="auto">
          <a:xfrm>
            <a:off x="1371600" y="5715000"/>
            <a:ext cx="69342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 b="1" i="1" u="sng">
                <a:solidFill>
                  <a:srgbClr val="000066"/>
                </a:solidFill>
              </a:rPr>
              <a:t>NOTE:</a:t>
            </a:r>
            <a:r>
              <a:rPr lang="en-US" sz="2400">
                <a:solidFill>
                  <a:srgbClr val="000066"/>
                </a:solidFill>
              </a:rPr>
              <a:t> Adjusted ratio used to determine winner</a:t>
            </a:r>
          </a:p>
        </p:txBody>
      </p:sp>
      <p:pic>
        <p:nvPicPr>
          <p:cNvPr id="9" name="Picture 2" descr="http://engineering.nyu.edu/sites/polyproto.poly.edu/files/engineering_long_color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770" y="6172200"/>
            <a:ext cx="3199551" cy="432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Rules of Competition</a:t>
            </a:r>
          </a:p>
        </p:txBody>
      </p:sp>
      <p:sp>
        <p:nvSpPr>
          <p:cNvPr id="5529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057400" y="1524000"/>
            <a:ext cx="6019800" cy="5105400"/>
          </a:xfrm>
        </p:spPr>
        <p:txBody>
          <a:bodyPr/>
          <a:lstStyle/>
          <a:p>
            <a:pPr eaLnBrk="1" hangingPunct="1"/>
            <a:r>
              <a:rPr lang="en-US" sz="2600" smtClean="0"/>
              <a:t>Design specifications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lang="en-US" sz="2200" smtClean="0"/>
              <a:t>TA </a:t>
            </a:r>
            <a:r>
              <a:rPr lang="en-US" sz="2200" u="sng" smtClean="0"/>
              <a:t>initials and dates</a:t>
            </a:r>
            <a:r>
              <a:rPr lang="en-US" sz="2200" smtClean="0"/>
              <a:t> sketches of design before materials are distributed 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lang="en-US" sz="2200" smtClean="0"/>
              <a:t>Materials may be cut and arranged in any way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lang="en-US" sz="2200" smtClean="0"/>
              <a:t>Boom must extend a horizontal distance of at least 1.5m after mounting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lang="en-US" sz="2200" smtClean="0"/>
              <a:t>Construction must be completed in time allotted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lang="en-US" sz="2200" smtClean="0"/>
              <a:t>No more than 2 minutes to anchor boom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lang="en-US" sz="2200" smtClean="0"/>
              <a:t>Weight will be added until boom deflects 0.2m</a:t>
            </a:r>
          </a:p>
        </p:txBody>
      </p:sp>
      <p:sp>
        <p:nvSpPr>
          <p:cNvPr id="55299" name="Line 4"/>
          <p:cNvSpPr>
            <a:spLocks noChangeShapeType="1"/>
          </p:cNvSpPr>
          <p:nvPr/>
        </p:nvSpPr>
        <p:spPr bwMode="auto">
          <a:xfrm>
            <a:off x="2057400" y="2057400"/>
            <a:ext cx="0" cy="4572000"/>
          </a:xfrm>
          <a:prstGeom prst="line">
            <a:avLst/>
          </a:prstGeom>
          <a:noFill/>
          <a:ln w="57150" cap="sq">
            <a:solidFill>
              <a:schemeClr val="accent2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5300" name="Text Box 5"/>
          <p:cNvSpPr txBox="1">
            <a:spLocks noChangeArrowheads="1"/>
          </p:cNvSpPr>
          <p:nvPr/>
        </p:nvSpPr>
        <p:spPr bwMode="auto">
          <a:xfrm>
            <a:off x="0" y="2362200"/>
            <a:ext cx="2057400" cy="2586038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sz="1800">
                <a:solidFill>
                  <a:srgbClr val="FF0000"/>
                </a:solidFill>
                <a:latin typeface="Arial" charset="0"/>
              </a:rPr>
              <a:t>Design Specifications</a:t>
            </a:r>
          </a:p>
          <a:p>
            <a:pPr eaLnBrk="0" hangingPunct="0">
              <a:spcBef>
                <a:spcPct val="50000"/>
              </a:spcBef>
            </a:pPr>
            <a:endParaRPr lang="en-US" sz="1800">
              <a:solidFill>
                <a:srgbClr val="FF0000"/>
              </a:solidFill>
              <a:latin typeface="Arial" charset="0"/>
            </a:endParaRPr>
          </a:p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sz="1800">
                <a:latin typeface="Arial" charset="0"/>
              </a:rPr>
              <a:t>Disqualifications</a:t>
            </a:r>
          </a:p>
          <a:p>
            <a:pPr eaLnBrk="0" hangingPunct="0">
              <a:spcBef>
                <a:spcPct val="50000"/>
              </a:spcBef>
            </a:pPr>
            <a:endParaRPr lang="en-US" sz="1800">
              <a:latin typeface="Arial" charset="0"/>
            </a:endParaRPr>
          </a:p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sz="1800">
                <a:latin typeface="Arial" charset="0"/>
              </a:rPr>
              <a:t>Declaration of winners</a:t>
            </a:r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6105525"/>
            <a:ext cx="15525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Rules of Competition</a:t>
            </a:r>
          </a:p>
        </p:txBody>
      </p:sp>
      <p:sp>
        <p:nvSpPr>
          <p:cNvPr id="563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0" y="2133600"/>
            <a:ext cx="6629400" cy="3898900"/>
          </a:xfrm>
        </p:spPr>
        <p:txBody>
          <a:bodyPr/>
          <a:lstStyle/>
          <a:p>
            <a:pPr eaLnBrk="1" hangingPunct="1">
              <a:spcBef>
                <a:spcPct val="40000"/>
              </a:spcBef>
            </a:pPr>
            <a:r>
              <a:rPr lang="en-US" smtClean="0"/>
              <a:t>Disqualifications</a:t>
            </a:r>
          </a:p>
          <a:p>
            <a:pPr lvl="1" eaLnBrk="1" hangingPunct="1">
              <a:spcBef>
                <a:spcPct val="40000"/>
              </a:spcBef>
              <a:buFont typeface="Wingdings" pitchFamily="2" charset="2"/>
              <a:buChar char="Ø"/>
            </a:pPr>
            <a:r>
              <a:rPr lang="en-US" smtClean="0"/>
              <a:t>Design is less than 1.5m horizontally when mounted</a:t>
            </a:r>
          </a:p>
          <a:p>
            <a:pPr lvl="1" eaLnBrk="1" hangingPunct="1">
              <a:spcBef>
                <a:spcPct val="40000"/>
              </a:spcBef>
              <a:buFont typeface="Wingdings" pitchFamily="2" charset="2"/>
              <a:buChar char="Ø"/>
            </a:pPr>
            <a:r>
              <a:rPr lang="en-US" smtClean="0"/>
              <a:t>Exceed 2 minute max time for anchoring boom </a:t>
            </a:r>
          </a:p>
          <a:p>
            <a:pPr lvl="1" eaLnBrk="1" hangingPunct="1">
              <a:spcBef>
                <a:spcPct val="40000"/>
              </a:spcBef>
              <a:buFont typeface="Wingdings" pitchFamily="2" charset="2"/>
              <a:buChar char="Ø"/>
            </a:pPr>
            <a:r>
              <a:rPr lang="en-US" smtClean="0"/>
              <a:t>Boom must only touch anchor </a:t>
            </a:r>
          </a:p>
          <a:p>
            <a:pPr lvl="1" eaLnBrk="1" hangingPunct="1">
              <a:spcBef>
                <a:spcPct val="40000"/>
              </a:spcBef>
              <a:buFont typeface="Wingdings" pitchFamily="2" charset="2"/>
              <a:buNone/>
            </a:pPr>
            <a:r>
              <a:rPr lang="en-US" smtClean="0"/>
              <a:t>   (4” dia. pipe)</a:t>
            </a:r>
          </a:p>
        </p:txBody>
      </p:sp>
      <p:sp>
        <p:nvSpPr>
          <p:cNvPr id="56323" name="Line 4"/>
          <p:cNvSpPr>
            <a:spLocks noChangeShapeType="1"/>
          </p:cNvSpPr>
          <p:nvPr/>
        </p:nvSpPr>
        <p:spPr bwMode="auto">
          <a:xfrm>
            <a:off x="2057400" y="2057400"/>
            <a:ext cx="0" cy="4572000"/>
          </a:xfrm>
          <a:prstGeom prst="line">
            <a:avLst/>
          </a:prstGeom>
          <a:noFill/>
          <a:ln w="57150" cap="sq">
            <a:solidFill>
              <a:schemeClr val="accent2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24" name="Text Box 6"/>
          <p:cNvSpPr txBox="1">
            <a:spLocks noChangeArrowheads="1"/>
          </p:cNvSpPr>
          <p:nvPr/>
        </p:nvSpPr>
        <p:spPr bwMode="auto">
          <a:xfrm>
            <a:off x="0" y="2362200"/>
            <a:ext cx="2057400" cy="2586038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sz="1800">
                <a:latin typeface="Arial" charset="0"/>
              </a:rPr>
              <a:t>Design Specifications</a:t>
            </a:r>
          </a:p>
          <a:p>
            <a:pPr eaLnBrk="0" hangingPunct="0">
              <a:spcBef>
                <a:spcPct val="50000"/>
              </a:spcBef>
            </a:pPr>
            <a:endParaRPr lang="en-US" sz="1800">
              <a:latin typeface="Arial" charset="0"/>
            </a:endParaRPr>
          </a:p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sz="1800">
                <a:solidFill>
                  <a:srgbClr val="FF0000"/>
                </a:solidFill>
                <a:latin typeface="Arial" charset="0"/>
              </a:rPr>
              <a:t>Disqualifications</a:t>
            </a:r>
          </a:p>
          <a:p>
            <a:pPr eaLnBrk="0" hangingPunct="0">
              <a:spcBef>
                <a:spcPct val="50000"/>
              </a:spcBef>
            </a:pPr>
            <a:endParaRPr lang="en-US" sz="1800">
              <a:latin typeface="Arial" charset="0"/>
            </a:endParaRPr>
          </a:p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sz="1800">
                <a:latin typeface="Arial" charset="0"/>
              </a:rPr>
              <a:t>Declaration of winners</a:t>
            </a: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6105525"/>
            <a:ext cx="15525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Rules of Competition</a:t>
            </a:r>
          </a:p>
        </p:txBody>
      </p:sp>
      <p:sp>
        <p:nvSpPr>
          <p:cNvPr id="5734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312988" y="1843088"/>
            <a:ext cx="6373812" cy="3394075"/>
          </a:xfrm>
        </p:spPr>
        <p:txBody>
          <a:bodyPr/>
          <a:lstStyle/>
          <a:p>
            <a:pPr eaLnBrk="1" hangingPunct="1"/>
            <a:endParaRPr lang="en-US" sz="3400" smtClean="0"/>
          </a:p>
          <a:p>
            <a:pPr eaLnBrk="1" hangingPunct="1">
              <a:spcBef>
                <a:spcPct val="40000"/>
              </a:spcBef>
            </a:pPr>
            <a:r>
              <a:rPr lang="en-US" sz="3400" smtClean="0"/>
              <a:t>Declaration of winners</a:t>
            </a:r>
          </a:p>
          <a:p>
            <a:pPr lvl="1" eaLnBrk="1" hangingPunct="1">
              <a:spcBef>
                <a:spcPct val="40000"/>
              </a:spcBef>
              <a:buFont typeface="Wingdings" pitchFamily="2" charset="2"/>
              <a:buChar char="Ø"/>
            </a:pPr>
            <a:r>
              <a:rPr lang="en-US" sz="3000" smtClean="0"/>
              <a:t>Design with highest adjusted ratio wins competition</a:t>
            </a:r>
          </a:p>
          <a:p>
            <a:pPr lvl="1" eaLnBrk="1" hangingPunct="1">
              <a:spcBef>
                <a:spcPct val="40000"/>
              </a:spcBef>
              <a:buFont typeface="Wingdings" pitchFamily="2" charset="2"/>
              <a:buChar char="Ø"/>
            </a:pPr>
            <a:r>
              <a:rPr lang="en-US" sz="3000" smtClean="0"/>
              <a:t>Decision of TA is </a:t>
            </a:r>
            <a:r>
              <a:rPr lang="en-US" sz="3000" b="1" u="sng" smtClean="0">
                <a:solidFill>
                  <a:srgbClr val="FF0000"/>
                </a:solidFill>
              </a:rPr>
              <a:t>FINAL</a:t>
            </a:r>
          </a:p>
        </p:txBody>
      </p:sp>
      <p:sp>
        <p:nvSpPr>
          <p:cNvPr id="57347" name="Line 4"/>
          <p:cNvSpPr>
            <a:spLocks noChangeShapeType="1"/>
          </p:cNvSpPr>
          <p:nvPr/>
        </p:nvSpPr>
        <p:spPr bwMode="auto">
          <a:xfrm>
            <a:off x="2057400" y="2057400"/>
            <a:ext cx="0" cy="4572000"/>
          </a:xfrm>
          <a:prstGeom prst="line">
            <a:avLst/>
          </a:prstGeom>
          <a:noFill/>
          <a:ln w="57150" cap="sq">
            <a:solidFill>
              <a:schemeClr val="accent2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348" name="Text Box 6"/>
          <p:cNvSpPr txBox="1">
            <a:spLocks noChangeArrowheads="1"/>
          </p:cNvSpPr>
          <p:nvPr/>
        </p:nvSpPr>
        <p:spPr bwMode="auto">
          <a:xfrm>
            <a:off x="0" y="2362200"/>
            <a:ext cx="2057400" cy="2586038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sz="1800">
                <a:latin typeface="Arial" charset="0"/>
              </a:rPr>
              <a:t>Design Specifications</a:t>
            </a:r>
          </a:p>
          <a:p>
            <a:pPr eaLnBrk="0" hangingPunct="0">
              <a:spcBef>
                <a:spcPct val="50000"/>
              </a:spcBef>
            </a:pPr>
            <a:endParaRPr lang="en-US" sz="1800">
              <a:latin typeface="Arial" charset="0"/>
            </a:endParaRPr>
          </a:p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sz="1800">
                <a:latin typeface="Arial" charset="0"/>
              </a:rPr>
              <a:t>Disqualifications</a:t>
            </a:r>
          </a:p>
          <a:p>
            <a:pPr eaLnBrk="0" hangingPunct="0">
              <a:spcBef>
                <a:spcPct val="50000"/>
              </a:spcBef>
            </a:pPr>
            <a:endParaRPr lang="en-US" sz="1800">
              <a:latin typeface="Arial" charset="0"/>
            </a:endParaRPr>
          </a:p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sz="1800">
                <a:solidFill>
                  <a:srgbClr val="FF0000"/>
                </a:solidFill>
                <a:latin typeface="Arial" charset="0"/>
              </a:rPr>
              <a:t>Declaration of winners</a:t>
            </a: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6105525"/>
            <a:ext cx="15525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Procedure</a:t>
            </a:r>
          </a:p>
        </p:txBody>
      </p:sp>
      <p:sp>
        <p:nvSpPr>
          <p:cNvPr id="5837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0" y="1676400"/>
            <a:ext cx="6567488" cy="46482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ct val="40000"/>
              </a:spcBef>
            </a:pPr>
            <a:r>
              <a:rPr lang="en-US" smtClean="0"/>
              <a:t>Boom design</a:t>
            </a:r>
          </a:p>
          <a:p>
            <a:pPr lvl="1" eaLnBrk="1" hangingPunct="1">
              <a:lnSpc>
                <a:spcPct val="90000"/>
              </a:lnSpc>
              <a:spcBef>
                <a:spcPct val="40000"/>
              </a:spcBef>
              <a:buFont typeface="Wingdings" pitchFamily="2" charset="2"/>
              <a:buChar char="Ø"/>
            </a:pPr>
            <a:r>
              <a:rPr lang="en-US" smtClean="0"/>
              <a:t>Observe provided materials</a:t>
            </a:r>
          </a:p>
          <a:p>
            <a:pPr lvl="1" eaLnBrk="1" hangingPunct="1">
              <a:lnSpc>
                <a:spcPct val="90000"/>
              </a:lnSpc>
              <a:spcBef>
                <a:spcPct val="40000"/>
              </a:spcBef>
              <a:buFont typeface="Wingdings" pitchFamily="2" charset="2"/>
              <a:buChar char="Ø"/>
            </a:pPr>
            <a:r>
              <a:rPr lang="en-US" smtClean="0"/>
              <a:t>Brainstorm design strategy with team members</a:t>
            </a:r>
          </a:p>
          <a:p>
            <a:pPr lvl="1" eaLnBrk="1" hangingPunct="1">
              <a:lnSpc>
                <a:spcPct val="90000"/>
              </a:lnSpc>
              <a:spcBef>
                <a:spcPct val="40000"/>
              </a:spcBef>
              <a:buFont typeface="Wingdings" pitchFamily="2" charset="2"/>
              <a:buChar char="Ø"/>
            </a:pPr>
            <a:r>
              <a:rPr lang="en-US" smtClean="0"/>
              <a:t>Note design decisions and necessary design changes</a:t>
            </a:r>
          </a:p>
          <a:p>
            <a:pPr lvl="1" eaLnBrk="1" hangingPunct="1">
              <a:lnSpc>
                <a:spcPct val="90000"/>
              </a:lnSpc>
              <a:spcBef>
                <a:spcPct val="40000"/>
              </a:spcBef>
              <a:buFont typeface="Wingdings" pitchFamily="2" charset="2"/>
              <a:buChar char="Ø"/>
            </a:pPr>
            <a:r>
              <a:rPr lang="en-US" smtClean="0"/>
              <a:t>Sketch proposed design</a:t>
            </a:r>
          </a:p>
          <a:p>
            <a:pPr lvl="1" eaLnBrk="1" hangingPunct="1">
              <a:lnSpc>
                <a:spcPct val="90000"/>
              </a:lnSpc>
              <a:spcBef>
                <a:spcPct val="40000"/>
              </a:spcBef>
              <a:buFont typeface="Wingdings" pitchFamily="2" charset="2"/>
              <a:buChar char="Ø"/>
            </a:pPr>
            <a:r>
              <a:rPr lang="en-US" smtClean="0"/>
              <a:t>Have TA initial sketch and notes </a:t>
            </a:r>
          </a:p>
          <a:p>
            <a:pPr lvl="1" eaLnBrk="1" hangingPunct="1">
              <a:lnSpc>
                <a:spcPct val="90000"/>
              </a:lnSpc>
              <a:spcBef>
                <a:spcPct val="40000"/>
              </a:spcBef>
              <a:buFont typeface="Wingdings" pitchFamily="2" charset="2"/>
              <a:buChar char="Ø"/>
            </a:pPr>
            <a:r>
              <a:rPr lang="en-US" smtClean="0"/>
              <a:t>Build boom according to sketch</a:t>
            </a:r>
          </a:p>
        </p:txBody>
      </p:sp>
      <p:sp>
        <p:nvSpPr>
          <p:cNvPr id="58371" name="Line 4"/>
          <p:cNvSpPr>
            <a:spLocks noChangeShapeType="1"/>
          </p:cNvSpPr>
          <p:nvPr/>
        </p:nvSpPr>
        <p:spPr bwMode="auto">
          <a:xfrm>
            <a:off x="2057400" y="1600200"/>
            <a:ext cx="0" cy="4572000"/>
          </a:xfrm>
          <a:prstGeom prst="line">
            <a:avLst/>
          </a:prstGeom>
          <a:noFill/>
          <a:ln w="57150" cap="sq">
            <a:solidFill>
              <a:schemeClr val="accent2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8372" name="Text Box 5"/>
          <p:cNvSpPr txBox="1">
            <a:spLocks noChangeArrowheads="1"/>
          </p:cNvSpPr>
          <p:nvPr/>
        </p:nvSpPr>
        <p:spPr bwMode="auto">
          <a:xfrm>
            <a:off x="152400" y="2133600"/>
            <a:ext cx="1822450" cy="20320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sz="1800">
                <a:solidFill>
                  <a:srgbClr val="FF0000"/>
                </a:solidFill>
                <a:latin typeface="Arial" charset="0"/>
              </a:rPr>
              <a:t>Boom Design</a:t>
            </a:r>
          </a:p>
          <a:p>
            <a:pPr eaLnBrk="0" hangingPunct="0">
              <a:spcBef>
                <a:spcPct val="50000"/>
              </a:spcBef>
            </a:pPr>
            <a:endParaRPr lang="en-US" sz="1800">
              <a:solidFill>
                <a:srgbClr val="FF0000"/>
              </a:solidFill>
              <a:latin typeface="Arial" charset="0"/>
            </a:endParaRPr>
          </a:p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sz="1800">
                <a:latin typeface="Arial" charset="0"/>
              </a:rPr>
              <a:t>Test</a:t>
            </a:r>
          </a:p>
          <a:p>
            <a:pPr eaLnBrk="0" hangingPunct="0">
              <a:spcBef>
                <a:spcPct val="50000"/>
              </a:spcBef>
            </a:pPr>
            <a:endParaRPr lang="en-US" sz="1800">
              <a:latin typeface="Arial" charset="0"/>
            </a:endParaRPr>
          </a:p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sz="1800">
                <a:latin typeface="Arial" charset="0"/>
              </a:rPr>
              <a:t>Post-Test</a:t>
            </a: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6105525"/>
            <a:ext cx="15525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Procedure</a:t>
            </a:r>
          </a:p>
        </p:txBody>
      </p:sp>
      <p:sp>
        <p:nvSpPr>
          <p:cNvPr id="5939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057400" y="1524000"/>
            <a:ext cx="6858000" cy="50292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spcBef>
                <a:spcPct val="40000"/>
              </a:spcBef>
            </a:pPr>
            <a:r>
              <a:rPr lang="en-US" smtClean="0"/>
              <a:t>Test</a:t>
            </a:r>
          </a:p>
          <a:p>
            <a:pPr lvl="1" eaLnBrk="1" hangingPunct="1">
              <a:lnSpc>
                <a:spcPct val="80000"/>
              </a:lnSpc>
              <a:spcBef>
                <a:spcPct val="40000"/>
              </a:spcBef>
              <a:buFont typeface="Wingdings" pitchFamily="2" charset="2"/>
              <a:buChar char="Ø"/>
            </a:pPr>
            <a:r>
              <a:rPr lang="en-US" sz="2400" smtClean="0"/>
              <a:t>TA will create a spreadsheet to record competition results</a:t>
            </a:r>
          </a:p>
          <a:p>
            <a:pPr lvl="1" eaLnBrk="1" hangingPunct="1">
              <a:lnSpc>
                <a:spcPct val="80000"/>
              </a:lnSpc>
              <a:spcBef>
                <a:spcPct val="40000"/>
              </a:spcBef>
              <a:buFont typeface="Wingdings" pitchFamily="2" charset="2"/>
              <a:buChar char="Ø"/>
            </a:pPr>
            <a:r>
              <a:rPr lang="en-US" sz="2400" smtClean="0"/>
              <a:t>Weigh boom and announce value to TA</a:t>
            </a:r>
          </a:p>
          <a:p>
            <a:pPr lvl="1" eaLnBrk="1" hangingPunct="1">
              <a:lnSpc>
                <a:spcPct val="80000"/>
              </a:lnSpc>
              <a:spcBef>
                <a:spcPct val="40000"/>
              </a:spcBef>
              <a:buFont typeface="Wingdings" pitchFamily="2" charset="2"/>
              <a:buChar char="Ø"/>
            </a:pPr>
            <a:r>
              <a:rPr lang="en-US" sz="2400" smtClean="0"/>
              <a:t>When instructed, fasten boom to anchor</a:t>
            </a:r>
          </a:p>
          <a:p>
            <a:pPr lvl="2" eaLnBrk="1" hangingPunct="1">
              <a:lnSpc>
                <a:spcPct val="80000"/>
              </a:lnSpc>
              <a:spcBef>
                <a:spcPct val="40000"/>
              </a:spcBef>
              <a:buFont typeface="Wingdings" pitchFamily="2" charset="2"/>
              <a:buChar char="Ø"/>
            </a:pPr>
            <a:r>
              <a:rPr lang="en-US" smtClean="0"/>
              <a:t>Announce when “</a:t>
            </a:r>
            <a:r>
              <a:rPr lang="en-US" smtClean="0">
                <a:solidFill>
                  <a:srgbClr val="FF0000"/>
                </a:solidFill>
              </a:rPr>
              <a:t>DONE!</a:t>
            </a:r>
            <a:r>
              <a:rPr lang="en-US" smtClean="0"/>
              <a:t>”, to record time</a:t>
            </a:r>
          </a:p>
          <a:p>
            <a:pPr lvl="1" eaLnBrk="1" hangingPunct="1">
              <a:lnSpc>
                <a:spcPct val="80000"/>
              </a:lnSpc>
              <a:spcBef>
                <a:spcPct val="40000"/>
              </a:spcBef>
              <a:buFont typeface="Wingdings" pitchFamily="2" charset="2"/>
              <a:buChar char="Ø"/>
            </a:pPr>
            <a:r>
              <a:rPr lang="en-US" sz="2400" smtClean="0"/>
              <a:t>TA measures length from tip of anchor to weight mounting point on boom </a:t>
            </a:r>
          </a:p>
          <a:p>
            <a:pPr lvl="2" eaLnBrk="1" hangingPunct="1">
              <a:lnSpc>
                <a:spcPct val="80000"/>
              </a:lnSpc>
              <a:spcBef>
                <a:spcPct val="40000"/>
              </a:spcBef>
              <a:buFont typeface="Wingdings" pitchFamily="2" charset="2"/>
              <a:buChar char="Ø"/>
            </a:pPr>
            <a:r>
              <a:rPr lang="en-US" smtClean="0"/>
              <a:t>Must meet 1.5m requirement</a:t>
            </a:r>
          </a:p>
          <a:p>
            <a:pPr lvl="1" eaLnBrk="1" hangingPunct="1">
              <a:lnSpc>
                <a:spcPct val="80000"/>
              </a:lnSpc>
              <a:spcBef>
                <a:spcPct val="40000"/>
              </a:spcBef>
              <a:buFont typeface="Wingdings" pitchFamily="2" charset="2"/>
              <a:buChar char="Ø"/>
            </a:pPr>
            <a:r>
              <a:rPr lang="en-US" sz="2400" smtClean="0"/>
              <a:t>Add weights until boom deflects 0.2m vertically, or fails</a:t>
            </a:r>
          </a:p>
        </p:txBody>
      </p:sp>
      <p:sp>
        <p:nvSpPr>
          <p:cNvPr id="59395" name="Line 4"/>
          <p:cNvSpPr>
            <a:spLocks noChangeShapeType="1"/>
          </p:cNvSpPr>
          <p:nvPr/>
        </p:nvSpPr>
        <p:spPr bwMode="auto">
          <a:xfrm>
            <a:off x="2057400" y="1600200"/>
            <a:ext cx="0" cy="4572000"/>
          </a:xfrm>
          <a:prstGeom prst="line">
            <a:avLst/>
          </a:prstGeom>
          <a:noFill/>
          <a:ln w="57150" cap="sq">
            <a:solidFill>
              <a:schemeClr val="accent2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9396" name="Text Box 6"/>
          <p:cNvSpPr txBox="1">
            <a:spLocks noChangeArrowheads="1"/>
          </p:cNvSpPr>
          <p:nvPr/>
        </p:nvSpPr>
        <p:spPr bwMode="auto">
          <a:xfrm>
            <a:off x="152400" y="2133600"/>
            <a:ext cx="1822450" cy="20320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sz="1800">
                <a:latin typeface="Arial" charset="0"/>
              </a:rPr>
              <a:t>Boom Design</a:t>
            </a:r>
          </a:p>
          <a:p>
            <a:pPr eaLnBrk="0" hangingPunct="0">
              <a:spcBef>
                <a:spcPct val="50000"/>
              </a:spcBef>
            </a:pPr>
            <a:endParaRPr lang="en-US" sz="1800">
              <a:solidFill>
                <a:srgbClr val="FF0000"/>
              </a:solidFill>
              <a:latin typeface="Arial" charset="0"/>
            </a:endParaRPr>
          </a:p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sz="1800">
                <a:solidFill>
                  <a:srgbClr val="FF0000"/>
                </a:solidFill>
                <a:latin typeface="Arial" charset="0"/>
              </a:rPr>
              <a:t>Test</a:t>
            </a:r>
          </a:p>
          <a:p>
            <a:pPr eaLnBrk="0" hangingPunct="0">
              <a:spcBef>
                <a:spcPct val="50000"/>
              </a:spcBef>
            </a:pPr>
            <a:endParaRPr lang="en-US" sz="1800">
              <a:solidFill>
                <a:srgbClr val="FF0000"/>
              </a:solidFill>
              <a:latin typeface="Arial" charset="0"/>
            </a:endParaRPr>
          </a:p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sz="1800">
                <a:latin typeface="Arial" charset="0"/>
              </a:rPr>
              <a:t>Post-Test</a:t>
            </a: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6105525"/>
            <a:ext cx="15525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Procedure</a:t>
            </a:r>
          </a:p>
        </p:txBody>
      </p:sp>
      <p:sp>
        <p:nvSpPr>
          <p:cNvPr id="6041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27250" y="1828800"/>
            <a:ext cx="6711950" cy="28194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spcBef>
                <a:spcPct val="40000"/>
              </a:spcBef>
            </a:pPr>
            <a:r>
              <a:rPr lang="en-US" sz="3100" smtClean="0"/>
              <a:t>Post-Test</a:t>
            </a:r>
          </a:p>
          <a:p>
            <a:pPr lvl="1" eaLnBrk="1" hangingPunct="1">
              <a:lnSpc>
                <a:spcPct val="80000"/>
              </a:lnSpc>
              <a:spcBef>
                <a:spcPct val="40000"/>
              </a:spcBef>
              <a:buFont typeface="Wingdings" pitchFamily="2" charset="2"/>
              <a:buChar char="Ø"/>
            </a:pPr>
            <a:r>
              <a:rPr lang="en-US" sz="2700" smtClean="0"/>
              <a:t>TA announces winner of competition </a:t>
            </a:r>
          </a:p>
          <a:p>
            <a:pPr lvl="1" eaLnBrk="1" hangingPunct="1">
              <a:lnSpc>
                <a:spcPct val="80000"/>
              </a:lnSpc>
              <a:spcBef>
                <a:spcPct val="40000"/>
              </a:spcBef>
              <a:buFont typeface="Wingdings" pitchFamily="2" charset="2"/>
              <a:buNone/>
            </a:pPr>
            <a:r>
              <a:rPr lang="en-US" sz="2700" smtClean="0"/>
              <a:t>	(team with largest adjusted ratio)</a:t>
            </a:r>
          </a:p>
          <a:p>
            <a:pPr lvl="1" eaLnBrk="1" hangingPunct="1">
              <a:lnSpc>
                <a:spcPct val="80000"/>
              </a:lnSpc>
              <a:spcBef>
                <a:spcPct val="40000"/>
              </a:spcBef>
              <a:buFont typeface="Wingdings" pitchFamily="2" charset="2"/>
              <a:buChar char="Ø"/>
            </a:pPr>
            <a:r>
              <a:rPr lang="en-US" sz="2700" smtClean="0"/>
              <a:t>Copies of spreadsheet available to all teams on eg.poly.edu</a:t>
            </a:r>
          </a:p>
          <a:p>
            <a:pPr lvl="1" eaLnBrk="1" hangingPunct="1">
              <a:lnSpc>
                <a:spcPct val="80000"/>
              </a:lnSpc>
              <a:spcBef>
                <a:spcPct val="40000"/>
              </a:spcBef>
              <a:buFont typeface="Wingdings" pitchFamily="2" charset="2"/>
              <a:buChar char="Ø"/>
            </a:pPr>
            <a:r>
              <a:rPr lang="en-US" sz="2700" smtClean="0"/>
              <a:t>TA initials and scans original data</a:t>
            </a:r>
          </a:p>
        </p:txBody>
      </p:sp>
      <p:sp>
        <p:nvSpPr>
          <p:cNvPr id="60419" name="Line 4"/>
          <p:cNvSpPr>
            <a:spLocks noChangeShapeType="1"/>
          </p:cNvSpPr>
          <p:nvPr/>
        </p:nvSpPr>
        <p:spPr bwMode="auto">
          <a:xfrm>
            <a:off x="1981200" y="1600200"/>
            <a:ext cx="0" cy="4572000"/>
          </a:xfrm>
          <a:prstGeom prst="line">
            <a:avLst/>
          </a:prstGeom>
          <a:noFill/>
          <a:ln w="57150" cap="sq">
            <a:solidFill>
              <a:schemeClr val="accent2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0420" name="Text Box 6"/>
          <p:cNvSpPr txBox="1">
            <a:spLocks noChangeArrowheads="1"/>
          </p:cNvSpPr>
          <p:nvPr/>
        </p:nvSpPr>
        <p:spPr bwMode="auto">
          <a:xfrm>
            <a:off x="152400" y="2133600"/>
            <a:ext cx="1822450" cy="20177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/>
              <a:t>Boom Design</a:t>
            </a:r>
          </a:p>
          <a:p>
            <a:pPr eaLnBrk="0" hangingPunct="0">
              <a:spcBef>
                <a:spcPct val="50000"/>
              </a:spcBef>
            </a:pPr>
            <a:endParaRPr lang="en-US"/>
          </a:p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/>
              <a:t>Test</a:t>
            </a:r>
          </a:p>
          <a:p>
            <a:pPr eaLnBrk="0" hangingPunct="0">
              <a:spcBef>
                <a:spcPct val="50000"/>
              </a:spcBef>
            </a:pPr>
            <a:endParaRPr lang="en-US"/>
          </a:p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>
                <a:solidFill>
                  <a:srgbClr val="FF0000"/>
                </a:solidFill>
              </a:rPr>
              <a:t>Post-Test</a:t>
            </a: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6105525"/>
            <a:ext cx="15525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Assignment: Report</a:t>
            </a:r>
            <a:endParaRPr lang="en-US" dirty="0"/>
          </a:p>
        </p:txBody>
      </p:sp>
      <p:sp>
        <p:nvSpPr>
          <p:cNvPr id="6246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Team </a:t>
            </a:r>
            <a:r>
              <a:rPr lang="en-US" dirty="0" smtClean="0"/>
              <a:t>Lab Report</a:t>
            </a:r>
          </a:p>
          <a:p>
            <a:r>
              <a:rPr lang="en-US" dirty="0" smtClean="0"/>
              <a:t>Title Page</a:t>
            </a:r>
          </a:p>
          <a:p>
            <a:r>
              <a:rPr lang="en-US" dirty="0" smtClean="0"/>
              <a:t>Discussion topics in the manual</a:t>
            </a:r>
          </a:p>
          <a:p>
            <a:r>
              <a:rPr lang="en-US" dirty="0" smtClean="0"/>
              <a:t>Include original data with TA’s signature</a:t>
            </a:r>
          </a:p>
          <a:p>
            <a:r>
              <a:rPr lang="en-US" dirty="0" smtClean="0"/>
              <a:t>Include class results and photo of boom</a:t>
            </a: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6105525"/>
            <a:ext cx="15525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>
    <p:split orient="vert"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304800"/>
            <a:ext cx="87630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dirty="0" smtClean="0"/>
              <a:t>Assignment: Presentation</a:t>
            </a:r>
            <a:endParaRPr lang="en-US" sz="3600" b="0" dirty="0" smtClean="0"/>
          </a:p>
        </p:txBody>
      </p:sp>
      <p:sp>
        <p:nvSpPr>
          <p:cNvPr id="6349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371600"/>
            <a:ext cx="8839200" cy="49530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spcBef>
                <a:spcPct val="70000"/>
              </a:spcBef>
            </a:pPr>
            <a:r>
              <a:rPr lang="en-US" sz="2800" smtClean="0"/>
              <a:t>Team presentation</a:t>
            </a:r>
            <a:endParaRPr lang="en-US" sz="700" smtClean="0"/>
          </a:p>
          <a:p>
            <a:pPr eaLnBrk="1" hangingPunct="1">
              <a:lnSpc>
                <a:spcPct val="80000"/>
              </a:lnSpc>
              <a:spcBef>
                <a:spcPct val="70000"/>
              </a:spcBef>
            </a:pPr>
            <a:r>
              <a:rPr lang="en-US" sz="2800" smtClean="0"/>
              <a:t>State rules of competition</a:t>
            </a:r>
            <a:endParaRPr lang="en-US" sz="700" smtClean="0"/>
          </a:p>
          <a:p>
            <a:pPr eaLnBrk="1" hangingPunct="1">
              <a:lnSpc>
                <a:spcPct val="80000"/>
              </a:lnSpc>
              <a:spcBef>
                <a:spcPct val="70000"/>
              </a:spcBef>
            </a:pPr>
            <a:r>
              <a:rPr lang="en-US" sz="2800" smtClean="0"/>
              <a:t>Describe your design and its concepts</a:t>
            </a:r>
            <a:endParaRPr lang="en-US" sz="600" smtClean="0"/>
          </a:p>
          <a:p>
            <a:pPr eaLnBrk="1" hangingPunct="1">
              <a:lnSpc>
                <a:spcPct val="80000"/>
              </a:lnSpc>
              <a:spcBef>
                <a:spcPct val="70000"/>
              </a:spcBef>
            </a:pPr>
            <a:r>
              <a:rPr lang="en-US" sz="2800" smtClean="0"/>
              <a:t>Include table of class results, sketches, photo/video of boom</a:t>
            </a:r>
          </a:p>
          <a:p>
            <a:pPr eaLnBrk="1" hangingPunct="1">
              <a:lnSpc>
                <a:spcPct val="80000"/>
              </a:lnSpc>
              <a:spcBef>
                <a:spcPct val="70000"/>
              </a:spcBef>
            </a:pPr>
            <a:r>
              <a:rPr lang="en-US" sz="2800" smtClean="0"/>
              <a:t>How could your current design be improved?</a:t>
            </a:r>
            <a:endParaRPr lang="en-US" sz="700" smtClean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6105525"/>
            <a:ext cx="15525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Objectives</a:t>
            </a:r>
          </a:p>
        </p:txBody>
      </p:sp>
      <p:sp>
        <p:nvSpPr>
          <p:cNvPr id="3277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spcBef>
                <a:spcPct val="40000"/>
              </a:spcBef>
            </a:pPr>
            <a:r>
              <a:rPr lang="en-US" smtClean="0"/>
              <a:t>What is a boom?</a:t>
            </a:r>
          </a:p>
          <a:p>
            <a:pPr eaLnBrk="1" hangingPunct="1">
              <a:lnSpc>
                <a:spcPct val="90000"/>
              </a:lnSpc>
              <a:spcBef>
                <a:spcPct val="40000"/>
              </a:spcBef>
            </a:pPr>
            <a:r>
              <a:rPr lang="en-US" smtClean="0"/>
              <a:t>How and why do materials fail?</a:t>
            </a:r>
          </a:p>
          <a:p>
            <a:pPr lvl="1" eaLnBrk="1" hangingPunct="1">
              <a:lnSpc>
                <a:spcPct val="90000"/>
              </a:lnSpc>
              <a:spcBef>
                <a:spcPct val="40000"/>
              </a:spcBef>
              <a:buFont typeface="Wingdings" pitchFamily="2" charset="2"/>
              <a:buChar char="Ø"/>
            </a:pPr>
            <a:r>
              <a:rPr lang="en-US" smtClean="0"/>
              <a:t>Stress and strain</a:t>
            </a:r>
          </a:p>
          <a:p>
            <a:pPr eaLnBrk="1" hangingPunct="1">
              <a:lnSpc>
                <a:spcPct val="90000"/>
              </a:lnSpc>
              <a:spcBef>
                <a:spcPct val="40000"/>
              </a:spcBef>
            </a:pPr>
            <a:r>
              <a:rPr lang="en-US" smtClean="0"/>
              <a:t>Design light-weight boom to hold significant load</a:t>
            </a:r>
          </a:p>
          <a:p>
            <a:pPr eaLnBrk="1" hangingPunct="1">
              <a:lnSpc>
                <a:spcPct val="90000"/>
              </a:lnSpc>
              <a:spcBef>
                <a:spcPct val="40000"/>
              </a:spcBef>
            </a:pPr>
            <a:r>
              <a:rPr lang="en-US" smtClean="0"/>
              <a:t>Understand factors engineers consider when designing a boom</a:t>
            </a:r>
          </a:p>
          <a:p>
            <a:pPr eaLnBrk="1" hangingPunct="1">
              <a:lnSpc>
                <a:spcPct val="90000"/>
              </a:lnSpc>
              <a:spcBef>
                <a:spcPct val="40000"/>
              </a:spcBef>
            </a:pPr>
            <a:r>
              <a:rPr lang="en-US" smtClean="0"/>
              <a:t>Construct and test boom</a:t>
            </a:r>
          </a:p>
        </p:txBody>
      </p:sp>
      <p:pic>
        <p:nvPicPr>
          <p:cNvPr id="5" name="Picture 2" descr="http://engineering.nyu.edu/sites/polyproto.poly.edu/files/engineering_long_color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770" y="6172200"/>
            <a:ext cx="3199551" cy="432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Closing</a:t>
            </a:r>
            <a:endParaRPr lang="en-US" b="0" smtClean="0"/>
          </a:p>
        </p:txBody>
      </p:sp>
      <p:sp>
        <p:nvSpPr>
          <p:cNvPr id="6553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371600"/>
            <a:ext cx="7848600" cy="4953000"/>
          </a:xfrm>
        </p:spPr>
        <p:txBody>
          <a:bodyPr/>
          <a:lstStyle/>
          <a:p>
            <a:pPr eaLnBrk="1" hangingPunct="1"/>
            <a:r>
              <a:rPr lang="en-US" b="1" smtClean="0"/>
              <a:t>Think Safety!</a:t>
            </a:r>
            <a:r>
              <a:rPr lang="en-US" smtClean="0"/>
              <a:t>  Be careful not to poke classmates with the dowels</a:t>
            </a:r>
          </a:p>
          <a:p>
            <a:pPr eaLnBrk="1" hangingPunct="1">
              <a:spcBef>
                <a:spcPct val="40000"/>
              </a:spcBef>
            </a:pPr>
            <a:r>
              <a:rPr lang="en-US" smtClean="0"/>
              <a:t>Have all original data signed by TA</a:t>
            </a:r>
            <a:endParaRPr lang="en-US" sz="1200" smtClean="0"/>
          </a:p>
          <a:p>
            <a:pPr eaLnBrk="1" hangingPunct="1">
              <a:spcBef>
                <a:spcPct val="40000"/>
              </a:spcBef>
            </a:pPr>
            <a:r>
              <a:rPr lang="en-US" smtClean="0"/>
              <a:t>Submit all work electronically</a:t>
            </a:r>
            <a:endParaRPr lang="en-US" sz="1200" smtClean="0"/>
          </a:p>
          <a:p>
            <a:pPr eaLnBrk="1" hangingPunct="1">
              <a:spcBef>
                <a:spcPct val="40000"/>
              </a:spcBef>
            </a:pPr>
            <a:r>
              <a:rPr lang="en-US" smtClean="0"/>
              <a:t>Clean up workstations </a:t>
            </a:r>
          </a:p>
          <a:p>
            <a:pPr eaLnBrk="1" hangingPunct="1">
              <a:spcBef>
                <a:spcPct val="40000"/>
              </a:spcBef>
            </a:pPr>
            <a:r>
              <a:rPr lang="en-US" smtClean="0"/>
              <a:t>Return all unused materials to TA</a:t>
            </a:r>
          </a:p>
          <a:p>
            <a:pPr eaLnBrk="1" hangingPunct="1"/>
            <a:endParaRPr lang="en-US" smtClean="0"/>
          </a:p>
          <a:p>
            <a:pPr eaLnBrk="1" hangingPunct="1"/>
            <a:endParaRPr lang="en-US" sz="1200" smtClean="0"/>
          </a:p>
          <a:p>
            <a:pPr eaLnBrk="1" hangingPunct="1">
              <a:buFontTx/>
              <a:buNone/>
            </a:pPr>
            <a:endParaRPr lang="en-US" smtClean="0"/>
          </a:p>
        </p:txBody>
      </p:sp>
      <p:sp>
        <p:nvSpPr>
          <p:cNvPr id="65539" name="WordArt 4"/>
          <p:cNvSpPr>
            <a:spLocks noChangeArrowheads="1" noChangeShapeType="1" noTextEdit="1"/>
          </p:cNvSpPr>
          <p:nvPr/>
        </p:nvSpPr>
        <p:spPr bwMode="auto">
          <a:xfrm>
            <a:off x="2590800" y="5410200"/>
            <a:ext cx="4114800" cy="914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>
                <a:ln w="9525" cap="sq">
                  <a:noFill/>
                  <a:miter lim="800000"/>
                  <a:headEnd type="none" w="sm" len="sm"/>
                  <a:tailEnd type="none" w="sm" len="sm"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C0C0C0"/>
                  </a:outerShdw>
                </a:effectLst>
                <a:latin typeface="Times New Roman"/>
                <a:cs typeface="Times New Roman"/>
              </a:rPr>
              <a:t>GOOD LUCK!</a:t>
            </a: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6105525"/>
            <a:ext cx="15525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Boom</a:t>
            </a:r>
          </a:p>
        </p:txBody>
      </p:sp>
      <p:sp>
        <p:nvSpPr>
          <p:cNvPr id="3379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Lifts and moves heavy objects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lang="en-US" smtClean="0"/>
              <a:t>Objects usually much heavier than the boom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Examples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lang="en-US" smtClean="0"/>
              <a:t>Construction cranes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lang="en-US" smtClean="0"/>
              <a:t>Computer monitor arms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lang="en-US" smtClean="0"/>
              <a:t>Cantilever bridges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lang="en-US" smtClean="0"/>
              <a:t>Rotating bridges</a:t>
            </a:r>
          </a:p>
          <a:p>
            <a:pPr lvl="1" eaLnBrk="1" hangingPunct="1">
              <a:buFontTx/>
              <a:buNone/>
            </a:pPr>
            <a:endParaRPr lang="en-US" smtClean="0"/>
          </a:p>
        </p:txBody>
      </p:sp>
      <p:pic>
        <p:nvPicPr>
          <p:cNvPr id="33795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943600" y="4038600"/>
            <a:ext cx="2505075" cy="1874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" descr="http://engineering.nyu.edu/sites/polyproto.poly.edu/files/engineering_long_color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770" y="6172200"/>
            <a:ext cx="3199551" cy="432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04800"/>
            <a:ext cx="8763000" cy="762000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smtClean="0"/>
              <a:t>Common Structural Modes of Failure</a:t>
            </a:r>
          </a:p>
        </p:txBody>
      </p:sp>
      <p:sp>
        <p:nvSpPr>
          <p:cNvPr id="3481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52600" y="1981200"/>
            <a:ext cx="7772400" cy="4876800"/>
          </a:xfrm>
        </p:spPr>
        <p:txBody>
          <a:bodyPr/>
          <a:lstStyle/>
          <a:p>
            <a:pPr eaLnBrk="1" hangingPunct="1">
              <a:spcBef>
                <a:spcPct val="40000"/>
              </a:spcBef>
            </a:pPr>
            <a:r>
              <a:rPr lang="en-US" smtClean="0"/>
              <a:t>Corrosion</a:t>
            </a:r>
          </a:p>
          <a:p>
            <a:pPr eaLnBrk="1" hangingPunct="1">
              <a:spcBef>
                <a:spcPct val="40000"/>
              </a:spcBef>
            </a:pPr>
            <a:r>
              <a:rPr lang="en-US" smtClean="0"/>
              <a:t>Thermal cycling</a:t>
            </a:r>
          </a:p>
          <a:p>
            <a:pPr eaLnBrk="1" hangingPunct="1">
              <a:spcBef>
                <a:spcPct val="40000"/>
              </a:spcBef>
            </a:pPr>
            <a:r>
              <a:rPr lang="en-US" smtClean="0"/>
              <a:t>Thermal Shock</a:t>
            </a:r>
          </a:p>
          <a:p>
            <a:pPr eaLnBrk="1" hangingPunct="1">
              <a:spcBef>
                <a:spcPct val="40000"/>
              </a:spcBef>
            </a:pPr>
            <a:r>
              <a:rPr lang="en-US" smtClean="0"/>
              <a:t>Breakage under load</a:t>
            </a:r>
          </a:p>
          <a:p>
            <a:pPr lvl="1" eaLnBrk="1" hangingPunct="1">
              <a:spcBef>
                <a:spcPct val="40000"/>
              </a:spcBef>
              <a:buFont typeface="Wingdings" pitchFamily="2" charset="2"/>
              <a:buChar char="Ø"/>
            </a:pPr>
            <a:r>
              <a:rPr lang="en-US" smtClean="0"/>
              <a:t>Instant fracture</a:t>
            </a:r>
          </a:p>
          <a:p>
            <a:pPr lvl="1" eaLnBrk="1" hangingPunct="1">
              <a:spcBef>
                <a:spcPct val="40000"/>
              </a:spcBef>
              <a:buFont typeface="Wingdings" pitchFamily="2" charset="2"/>
              <a:buChar char="Ø"/>
            </a:pPr>
            <a:r>
              <a:rPr lang="en-US" smtClean="0"/>
              <a:t>Delayed response (fatigue)</a:t>
            </a:r>
          </a:p>
        </p:txBody>
      </p:sp>
      <p:pic>
        <p:nvPicPr>
          <p:cNvPr id="5" name="Picture 2" descr="http://engineering.nyu.edu/sites/polyproto.poly.edu/files/engineering_long_color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770" y="6172200"/>
            <a:ext cx="3199551" cy="432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Corrosion</a:t>
            </a:r>
          </a:p>
        </p:txBody>
      </p:sp>
      <p:sp>
        <p:nvSpPr>
          <p:cNvPr id="3584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610600" cy="4876800"/>
          </a:xfrm>
        </p:spPr>
        <p:txBody>
          <a:bodyPr/>
          <a:lstStyle/>
          <a:p>
            <a:pPr eaLnBrk="1" hangingPunct="1">
              <a:spcBef>
                <a:spcPct val="40000"/>
              </a:spcBef>
            </a:pPr>
            <a:r>
              <a:rPr lang="en-US" sz="2800" smtClean="0"/>
              <a:t>Exposure to caustic chemicals for extended periods</a:t>
            </a:r>
          </a:p>
          <a:p>
            <a:pPr eaLnBrk="1" hangingPunct="1">
              <a:spcBef>
                <a:spcPct val="40000"/>
              </a:spcBef>
            </a:pPr>
            <a:endParaRPr lang="en-US" sz="2800" smtClean="0"/>
          </a:p>
          <a:p>
            <a:pPr eaLnBrk="1" hangingPunct="1">
              <a:spcBef>
                <a:spcPct val="40000"/>
              </a:spcBef>
            </a:pPr>
            <a:endParaRPr lang="en-US" sz="2800" smtClean="0"/>
          </a:p>
          <a:p>
            <a:pPr eaLnBrk="1" hangingPunct="1">
              <a:spcBef>
                <a:spcPct val="40000"/>
              </a:spcBef>
            </a:pPr>
            <a:r>
              <a:rPr lang="en-US" sz="2800" smtClean="0"/>
              <a:t>Substances and material react </a:t>
            </a:r>
          </a:p>
          <a:p>
            <a:pPr lvl="1" eaLnBrk="1" hangingPunct="1">
              <a:spcBef>
                <a:spcPct val="40000"/>
              </a:spcBef>
              <a:buFont typeface="Wingdings" pitchFamily="2" charset="2"/>
              <a:buChar char="Ø"/>
            </a:pPr>
            <a:r>
              <a:rPr lang="en-US" smtClean="0"/>
              <a:t>Material weakened by being “eaten away”</a:t>
            </a:r>
          </a:p>
          <a:p>
            <a:pPr eaLnBrk="1" hangingPunct="1">
              <a:spcBef>
                <a:spcPct val="40000"/>
              </a:spcBef>
            </a:pPr>
            <a:r>
              <a:rPr lang="en-US" sz="2800" smtClean="0"/>
              <a:t>Examples  </a:t>
            </a:r>
          </a:p>
          <a:p>
            <a:pPr lvl="1" eaLnBrk="1" hangingPunct="1">
              <a:spcBef>
                <a:spcPct val="40000"/>
              </a:spcBef>
              <a:buFont typeface="Wingdings" pitchFamily="2" charset="2"/>
              <a:buChar char="Ø"/>
            </a:pPr>
            <a:r>
              <a:rPr lang="en-US" smtClean="0"/>
              <a:t>Iron rusting (exposing iron to water)</a:t>
            </a:r>
          </a:p>
          <a:p>
            <a:pPr lvl="1" eaLnBrk="1" hangingPunct="1">
              <a:spcBef>
                <a:spcPct val="40000"/>
              </a:spcBef>
              <a:buFont typeface="Wingdings" pitchFamily="2" charset="2"/>
              <a:buChar char="Ø"/>
            </a:pPr>
            <a:r>
              <a:rPr lang="en-US" smtClean="0"/>
              <a:t>Wind blowing sand on rocks, bridges, etc.</a:t>
            </a:r>
          </a:p>
        </p:txBody>
      </p:sp>
      <p:grpSp>
        <p:nvGrpSpPr>
          <p:cNvPr id="35843" name="Group 4"/>
          <p:cNvGrpSpPr>
            <a:grpSpLocks/>
          </p:cNvGrpSpPr>
          <p:nvPr/>
        </p:nvGrpSpPr>
        <p:grpSpPr bwMode="auto">
          <a:xfrm>
            <a:off x="914400" y="1981200"/>
            <a:ext cx="6989763" cy="946150"/>
            <a:chOff x="576" y="2016"/>
            <a:chExt cx="4403" cy="596"/>
          </a:xfrm>
        </p:grpSpPr>
        <p:sp>
          <p:nvSpPr>
            <p:cNvPr id="35844" name="Text Box 5"/>
            <p:cNvSpPr txBox="1">
              <a:spLocks noChangeArrowheads="1"/>
            </p:cNvSpPr>
            <p:nvPr/>
          </p:nvSpPr>
          <p:spPr bwMode="auto">
            <a:xfrm>
              <a:off x="576" y="2016"/>
              <a:ext cx="1869" cy="596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lvl="1" eaLnBrk="0" hangingPunct="0">
                <a:buFont typeface="Wingdings" pitchFamily="2" charset="2"/>
                <a:buChar char="Ø"/>
              </a:pPr>
              <a:r>
                <a:rPr lang="en-US">
                  <a:solidFill>
                    <a:srgbClr val="000066"/>
                  </a:solidFill>
                  <a:latin typeface="Tahoma" pitchFamily="34" charset="0"/>
                </a:rPr>
                <a:t> Acids</a:t>
              </a:r>
            </a:p>
            <a:p>
              <a:pPr lvl="1" eaLnBrk="0" hangingPunct="0">
                <a:buFont typeface="Wingdings" pitchFamily="2" charset="2"/>
                <a:buChar char="Ø"/>
              </a:pPr>
              <a:r>
                <a:rPr lang="en-US">
                  <a:solidFill>
                    <a:srgbClr val="000066"/>
                  </a:solidFill>
                  <a:latin typeface="Tahoma" pitchFamily="34" charset="0"/>
                </a:rPr>
                <a:t> Water (rust)</a:t>
              </a:r>
            </a:p>
          </p:txBody>
        </p:sp>
        <p:sp>
          <p:nvSpPr>
            <p:cNvPr id="35845" name="Text Box 6"/>
            <p:cNvSpPr txBox="1">
              <a:spLocks noChangeArrowheads="1"/>
            </p:cNvSpPr>
            <p:nvPr/>
          </p:nvSpPr>
          <p:spPr bwMode="auto">
            <a:xfrm>
              <a:off x="2920" y="2016"/>
              <a:ext cx="2059" cy="596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lvl="1" eaLnBrk="0" hangingPunct="0">
                <a:buFont typeface="Wingdings" pitchFamily="2" charset="2"/>
                <a:buChar char="Ø"/>
              </a:pPr>
              <a:r>
                <a:rPr lang="en-US">
                  <a:solidFill>
                    <a:srgbClr val="000066"/>
                  </a:solidFill>
                  <a:latin typeface="Tahoma" pitchFamily="34" charset="0"/>
                </a:rPr>
                <a:t> Salt</a:t>
              </a:r>
            </a:p>
            <a:p>
              <a:pPr lvl="1" eaLnBrk="0" hangingPunct="0">
                <a:buFont typeface="Wingdings" pitchFamily="2" charset="2"/>
                <a:buChar char="Ø"/>
              </a:pPr>
              <a:r>
                <a:rPr lang="en-US">
                  <a:solidFill>
                    <a:srgbClr val="000066"/>
                  </a:solidFill>
                  <a:latin typeface="Tahoma" pitchFamily="34" charset="0"/>
                </a:rPr>
                <a:t> Air (oxidation)</a:t>
              </a:r>
            </a:p>
          </p:txBody>
        </p:sp>
      </p:grpSp>
      <p:pic>
        <p:nvPicPr>
          <p:cNvPr id="8" name="Picture 2" descr="http://engineering.nyu.edu/sites/polyproto.poly.edu/files/engineering_long_color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770" y="6172200"/>
            <a:ext cx="3199551" cy="432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Thermal Cycling</a:t>
            </a:r>
          </a:p>
        </p:txBody>
      </p:sp>
      <p:sp>
        <p:nvSpPr>
          <p:cNvPr id="368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752600"/>
            <a:ext cx="7772400" cy="4724400"/>
          </a:xfrm>
        </p:spPr>
        <p:txBody>
          <a:bodyPr/>
          <a:lstStyle/>
          <a:p>
            <a:pPr eaLnBrk="1" hangingPunct="1">
              <a:spcBef>
                <a:spcPct val="40000"/>
              </a:spcBef>
            </a:pPr>
            <a:r>
              <a:rPr lang="en-US" sz="3400" smtClean="0"/>
              <a:t>Material’s temperature changes continuously over time</a:t>
            </a:r>
          </a:p>
          <a:p>
            <a:pPr eaLnBrk="1" hangingPunct="1">
              <a:spcBef>
                <a:spcPct val="40000"/>
              </a:spcBef>
            </a:pPr>
            <a:r>
              <a:rPr lang="en-US" sz="3400" smtClean="0"/>
              <a:t>Material cracks or shatters due to stresses created by expansion/contraction</a:t>
            </a:r>
          </a:p>
          <a:p>
            <a:pPr eaLnBrk="1" hangingPunct="1">
              <a:spcBef>
                <a:spcPct val="40000"/>
              </a:spcBef>
            </a:pPr>
            <a:r>
              <a:rPr lang="en-US" sz="3400" smtClean="0"/>
              <a:t>Example</a:t>
            </a:r>
          </a:p>
          <a:p>
            <a:pPr lvl="1" eaLnBrk="1" hangingPunct="1">
              <a:spcBef>
                <a:spcPct val="40000"/>
              </a:spcBef>
              <a:buFont typeface="Wingdings" pitchFamily="2" charset="2"/>
              <a:buChar char="Ø"/>
            </a:pPr>
            <a:r>
              <a:rPr lang="en-US" sz="2900" smtClean="0"/>
              <a:t>Elastic in clothes cracks once removed from clothes dryer</a:t>
            </a: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6096000"/>
            <a:ext cx="15525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Thermal Shock</a:t>
            </a:r>
          </a:p>
        </p:txBody>
      </p:sp>
      <p:sp>
        <p:nvSpPr>
          <p:cNvPr id="3789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Material undergoes extreme temperature changes in a short time period</a:t>
            </a:r>
          </a:p>
          <a:p>
            <a:pPr eaLnBrk="1" hangingPunct="1"/>
            <a:r>
              <a:rPr lang="en-US" smtClean="0"/>
              <a:t>Mixed temperatures throughout material cause compression/expansion resulting in cracks</a:t>
            </a:r>
          </a:p>
          <a:p>
            <a:pPr eaLnBrk="1" hangingPunct="1"/>
            <a:r>
              <a:rPr lang="en-US" smtClean="0"/>
              <a:t>Example: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lang="en-US" smtClean="0"/>
              <a:t>Hot glass bottle placed into ice cold water, bottle would explode and shatter</a:t>
            </a:r>
          </a:p>
        </p:txBody>
      </p:sp>
      <p:pic>
        <p:nvPicPr>
          <p:cNvPr id="5" name="Picture 2" descr="http://engineering.nyu.edu/sites/polyproto.poly.edu/files/engineering_long_color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770" y="6172200"/>
            <a:ext cx="3199551" cy="432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Breakage Under Load</a:t>
            </a:r>
          </a:p>
        </p:txBody>
      </p:sp>
      <p:sp>
        <p:nvSpPr>
          <p:cNvPr id="389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2057400"/>
            <a:ext cx="8839200" cy="4267200"/>
          </a:xfrm>
        </p:spPr>
        <p:txBody>
          <a:bodyPr/>
          <a:lstStyle/>
          <a:p>
            <a:pPr eaLnBrk="1" hangingPunct="1">
              <a:spcBef>
                <a:spcPct val="40000"/>
              </a:spcBef>
            </a:pPr>
            <a:r>
              <a:rPr lang="en-US" smtClean="0"/>
              <a:t>Maximum load supported by material is exceeded</a:t>
            </a:r>
          </a:p>
          <a:p>
            <a:pPr eaLnBrk="1" hangingPunct="1">
              <a:spcBef>
                <a:spcPct val="40000"/>
              </a:spcBef>
            </a:pPr>
            <a:r>
              <a:rPr lang="en-US" smtClean="0"/>
              <a:t>Material cracks/crumbles </a:t>
            </a:r>
            <a:r>
              <a:rPr lang="en-US" sz="2000" smtClean="0"/>
              <a:t>(ie. Thermal shock)</a:t>
            </a:r>
          </a:p>
          <a:p>
            <a:pPr eaLnBrk="1" hangingPunct="1">
              <a:spcBef>
                <a:spcPct val="40000"/>
              </a:spcBef>
            </a:pPr>
            <a:r>
              <a:rPr lang="en-US" smtClean="0"/>
              <a:t>Over usage</a:t>
            </a:r>
          </a:p>
          <a:p>
            <a:pPr lvl="1" eaLnBrk="1" hangingPunct="1">
              <a:spcBef>
                <a:spcPct val="40000"/>
              </a:spcBef>
              <a:buFont typeface="Wingdings" pitchFamily="2" charset="2"/>
              <a:buChar char="Ø"/>
            </a:pPr>
            <a:r>
              <a:rPr lang="en-US" smtClean="0"/>
              <a:t>Too many load cycles</a:t>
            </a:r>
          </a:p>
        </p:txBody>
      </p:sp>
    </p:spTree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220011"/>
      </a:dk1>
      <a:lt1>
        <a:srgbClr val="336699"/>
      </a:lt1>
      <a:dk2>
        <a:srgbClr val="000066"/>
      </a:dk2>
      <a:lt2>
        <a:srgbClr val="336699"/>
      </a:lt2>
      <a:accent1>
        <a:srgbClr val="003399"/>
      </a:accent1>
      <a:accent2>
        <a:srgbClr val="3366CC"/>
      </a:accent2>
      <a:accent3>
        <a:srgbClr val="AAAAB8"/>
      </a:accent3>
      <a:accent4>
        <a:srgbClr val="2A5682"/>
      </a:accent4>
      <a:accent5>
        <a:srgbClr val="AAADCA"/>
      </a:accent5>
      <a:accent6>
        <a:srgbClr val="2D5CB9"/>
      </a:accent6>
      <a:hlink>
        <a:srgbClr val="336699"/>
      </a:hlink>
      <a:folHlink>
        <a:srgbClr val="003366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AU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AU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220011"/>
        </a:dk1>
        <a:lt1>
          <a:srgbClr val="336699"/>
        </a:lt1>
        <a:dk2>
          <a:srgbClr val="000066"/>
        </a:dk2>
        <a:lt2>
          <a:srgbClr val="336699"/>
        </a:lt2>
        <a:accent1>
          <a:srgbClr val="003399"/>
        </a:accent1>
        <a:accent2>
          <a:srgbClr val="3366CC"/>
        </a:accent2>
        <a:accent3>
          <a:srgbClr val="AAAAB8"/>
        </a:accent3>
        <a:accent4>
          <a:srgbClr val="2A5682"/>
        </a:accent4>
        <a:accent5>
          <a:srgbClr val="AAADCA"/>
        </a:accent5>
        <a:accent6>
          <a:srgbClr val="2D5CB9"/>
        </a:accent6>
        <a:hlink>
          <a:srgbClr val="336699"/>
        </a:hlink>
        <a:folHlink>
          <a:srgbClr val="003366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414</TotalTime>
  <Words>1095</Words>
  <Application>Microsoft Office PowerPoint</Application>
  <PresentationFormat>On-screen Show (4:3)</PresentationFormat>
  <Paragraphs>290</Paragraphs>
  <Slides>30</Slides>
  <Notes>3</Notes>
  <HiddenSlides>0</HiddenSlides>
  <MMClips>0</MMClips>
  <ScaleCrop>false</ScaleCrop>
  <HeadingPairs>
    <vt:vector size="6" baseType="variant">
      <vt:variant>
        <vt:lpstr>Theme</vt:lpstr>
      </vt:variant>
      <vt:variant>
        <vt:i4>2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30</vt:i4>
      </vt:variant>
    </vt:vector>
  </HeadingPairs>
  <TitlesOfParts>
    <vt:vector size="34" baseType="lpstr">
      <vt:lpstr>Default Design</vt:lpstr>
      <vt:lpstr>1_Default Design</vt:lpstr>
      <vt:lpstr>Equation</vt:lpstr>
      <vt:lpstr>Bitmap Image</vt:lpstr>
      <vt:lpstr>Boom Construction</vt:lpstr>
      <vt:lpstr>Overview</vt:lpstr>
      <vt:lpstr>Objectives</vt:lpstr>
      <vt:lpstr>Boom</vt:lpstr>
      <vt:lpstr>Common Structural Modes of Failure</vt:lpstr>
      <vt:lpstr>Corrosion</vt:lpstr>
      <vt:lpstr>Thermal Cycling</vt:lpstr>
      <vt:lpstr>Thermal Shock</vt:lpstr>
      <vt:lpstr>Breakage Under Load</vt:lpstr>
      <vt:lpstr>Breakage Under Load</vt:lpstr>
      <vt:lpstr>PowerPoint Presentation</vt:lpstr>
      <vt:lpstr>Stress - Strain Figure</vt:lpstr>
      <vt:lpstr>Stress - Strain Graph</vt:lpstr>
      <vt:lpstr>Ultimate Tensile Stress (sm)</vt:lpstr>
      <vt:lpstr>Fracture Stress (sf)</vt:lpstr>
      <vt:lpstr>Elasticity Region</vt:lpstr>
      <vt:lpstr>Plasticity Region</vt:lpstr>
      <vt:lpstr>Stress - Strain Example</vt:lpstr>
      <vt:lpstr>Materials for Lab</vt:lpstr>
      <vt:lpstr>Setup for Testing</vt:lpstr>
      <vt:lpstr>Competition Ratios</vt:lpstr>
      <vt:lpstr>Rules of Competition</vt:lpstr>
      <vt:lpstr>Rules of Competition</vt:lpstr>
      <vt:lpstr>Rules of Competition</vt:lpstr>
      <vt:lpstr>Procedure</vt:lpstr>
      <vt:lpstr>Procedure</vt:lpstr>
      <vt:lpstr>Procedure</vt:lpstr>
      <vt:lpstr>Assignment: Report</vt:lpstr>
      <vt:lpstr>Assignment: Presentation</vt:lpstr>
      <vt:lpstr>Closing</vt:lpstr>
    </vt:vector>
  </TitlesOfParts>
  <Company>Hot Chilli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Project Management in Freshman Engineering</dc:title>
  <dc:creator>L.Mexhitaj</dc:creator>
  <cp:lastModifiedBy>Matt</cp:lastModifiedBy>
  <cp:revision>92</cp:revision>
  <dcterms:created xsi:type="dcterms:W3CDTF">2002-02-21T04:34:32Z</dcterms:created>
  <dcterms:modified xsi:type="dcterms:W3CDTF">2014-01-23T21:35:44Z</dcterms:modified>
</cp:coreProperties>
</file>