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62" r:id="rId2"/>
  </p:sldMasterIdLst>
  <p:notesMasterIdLst>
    <p:notesMasterId r:id="rId33"/>
  </p:notesMasterIdLst>
  <p:sldIdLst>
    <p:sldId id="301" r:id="rId3"/>
    <p:sldId id="332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31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30" r:id="rId30"/>
    <p:sldId id="329" r:id="rId31"/>
    <p:sldId id="328" r:id="rId3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FF"/>
    <a:srgbClr val="DDDDDD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>
        <p:scale>
          <a:sx n="60" d="100"/>
          <a:sy n="60" d="100"/>
        </p:scale>
        <p:origin x="-2364" y="-11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353EADB-A89E-4A4C-868B-6EFA60B67FA6}" type="datetimeFigureOut">
              <a:rPr lang="en-US"/>
              <a:pPr>
                <a:defRPr/>
              </a:pPr>
              <a:t>7/3/2014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9163ED1-DFD8-450D-94B6-3EE39DE44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9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198507-F03B-4067-95E8-5B5DAF824BD6}" type="slidenum">
              <a:rPr lang="en-US">
                <a:cs typeface="Arial" charset="0"/>
              </a:rPr>
              <a:pPr/>
              <a:t>29</a:t>
            </a:fld>
            <a:endParaRPr lang="en-US">
              <a:cs typeface="Arial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1935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6923C3-F539-4FB4-BB86-970AA5593639}" type="slidenum">
              <a:rPr lang="en-US">
                <a:cs typeface="Arial" charset="0"/>
              </a:rPr>
              <a:pPr/>
              <a:t>30</a:t>
            </a:fld>
            <a:endParaRPr lang="en-US">
              <a:cs typeface="Arial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4044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D013-E164-4DC1-9EDA-9999B2E1F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521D0-C83D-46FB-91CE-CC88D18C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38CFE-E766-4FE2-8D84-404888D44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96321-80CC-4A63-BF3C-D3A0F0820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0E78E-0710-4726-821F-E16CB74CE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5825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85867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8EA42-A93C-42F8-8817-1709F955E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33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8EA42-A93C-42F8-8817-1709F955E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73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392C-0DA7-41FC-A584-EEAD6C1FC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2B5E-C275-4A8D-9215-9AA8E8572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72B5E-C275-4A8D-9215-9AA8E8572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8FF7C-F6DA-47E3-AEAF-F3ED36F50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96321-80CC-4A63-BF3C-D3A0F0820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D40E7-29A0-4015-BCDB-7BB0BC333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0392C-0DA7-41FC-A584-EEAD6C1FC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7EB2C-F8D9-40CF-8436-1A53B75D42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8FF7C-F6DA-47E3-AEAF-F3ED36F50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D464-6A5B-4FE4-9119-A1213A095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40080-FA22-4ADD-87DE-A3604AEE0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EB6C-17C0-4029-BE6C-53296A835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E58EA42-A93C-42F8-8817-1709F955E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A62F9D0-537C-477C-991E-3B3947E2972D}" type="datetime1">
              <a:rPr lang="en-US" altLang="en-US"/>
              <a:pPr>
                <a:defRPr/>
              </a:pPr>
              <a:t>7/3/2014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16E7839-903C-4807-BE7A-B7AA23D38C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png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jpe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6858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1681" y="1219200"/>
            <a:ext cx="7772400" cy="12192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Boom Construction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9218" name="Picture 2" descr="https://manual.eg.poly.edu/images/d/df/Lab_boom_1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206" y="2425995"/>
            <a:ext cx="6229350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Breakage Under Load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839200" cy="4267200"/>
          </a:xfrm>
        </p:spPr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Maximum load supported by material is exceeded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Material cracks/crumbles (</a:t>
            </a:r>
            <a:r>
              <a:rPr lang="en-US" sz="2800" dirty="0" err="1" smtClean="0">
                <a:solidFill>
                  <a:srgbClr val="000066"/>
                </a:solidFill>
              </a:rPr>
              <a:t>ie</a:t>
            </a:r>
            <a:r>
              <a:rPr lang="en-US" sz="2800" dirty="0" smtClean="0">
                <a:solidFill>
                  <a:srgbClr val="000066"/>
                </a:solidFill>
              </a:rPr>
              <a:t>. Thermal shock)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Over usage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Too many load cycles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20882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870098" y="-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+mn-cs"/>
              </a:rPr>
              <a:t>Stress and Strain</a:t>
            </a:r>
          </a:p>
        </p:txBody>
      </p:sp>
      <p:sp>
        <p:nvSpPr>
          <p:cNvPr id="39938" name="Rectangle 3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762000" y="11430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Stress: measure of internal force that keeps material together</a:t>
            </a:r>
          </a:p>
          <a:p>
            <a:pPr marL="914400" lvl="1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Resists form change of body</a:t>
            </a:r>
          </a:p>
          <a:p>
            <a:pPr marL="457200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Strain: measure of deformation (elongation/compression) of material</a:t>
            </a:r>
          </a:p>
          <a:p>
            <a:pPr marL="914400" lvl="1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Change from original dimension</a:t>
            </a:r>
          </a:p>
          <a:p>
            <a:pPr marL="457200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Examples</a:t>
            </a:r>
          </a:p>
          <a:p>
            <a:pPr marL="914400" lvl="1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Stretching of rope while pulling</a:t>
            </a:r>
          </a:p>
          <a:p>
            <a:pPr marL="914400" lvl="1" indent="-457200">
              <a:spcBef>
                <a:spcPct val="40000"/>
              </a:spcBef>
              <a:buClr>
                <a:srgbClr val="000066"/>
              </a:buClr>
              <a:buSzPct val="110000"/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Car tire under load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83838"/>
            <a:ext cx="1371600" cy="462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82872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Stress-Strain Figure</a:t>
            </a:r>
          </a:p>
        </p:txBody>
      </p:sp>
      <p:grpSp>
        <p:nvGrpSpPr>
          <p:cNvPr id="5124" name="Group 3"/>
          <p:cNvGrpSpPr>
            <a:grpSpLocks/>
          </p:cNvGrpSpPr>
          <p:nvPr/>
        </p:nvGrpSpPr>
        <p:grpSpPr bwMode="auto">
          <a:xfrm>
            <a:off x="228600" y="4953000"/>
            <a:ext cx="8528050" cy="1203325"/>
            <a:chOff x="0" y="3360"/>
            <a:chExt cx="5372" cy="758"/>
          </a:xfrm>
        </p:grpSpPr>
        <p:sp>
          <p:nvSpPr>
            <p:cNvPr id="5149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253" cy="73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rgbClr val="000066"/>
                  </a:solidFill>
                </a:rPr>
                <a:t>L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=Change in length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L</a:t>
              </a:r>
              <a:r>
                <a:rPr lang="en-US" baseline="-25000">
                  <a:solidFill>
                    <a:srgbClr val="000066"/>
                  </a:solidFill>
                  <a:latin typeface="Arial" charset="0"/>
                </a:rPr>
                <a:t>o</a:t>
              </a:r>
              <a:r>
                <a:rPr lang="en-US">
                  <a:solidFill>
                    <a:srgbClr val="000066"/>
                  </a:solidFill>
                  <a:latin typeface="Arial" charset="0"/>
                </a:rPr>
                <a:t>=Original length</a:t>
              </a:r>
            </a:p>
          </p:txBody>
        </p:sp>
        <p:sp>
          <p:nvSpPr>
            <p:cNvPr id="5150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F= Applied force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0066"/>
                  </a:solidFill>
                  <a:latin typeface="Arial" charset="0"/>
                </a:rPr>
                <a:t>A = Cross-sectional area</a:t>
              </a:r>
            </a:p>
          </p:txBody>
        </p:sp>
      </p:grpSp>
      <p:grpSp>
        <p:nvGrpSpPr>
          <p:cNvPr id="5125" name="Group 31"/>
          <p:cNvGrpSpPr>
            <a:grpSpLocks/>
          </p:cNvGrpSpPr>
          <p:nvPr/>
        </p:nvGrpSpPr>
        <p:grpSpPr bwMode="auto">
          <a:xfrm>
            <a:off x="3886200" y="1600200"/>
            <a:ext cx="4419600" cy="3265488"/>
            <a:chOff x="2448" y="1008"/>
            <a:chExt cx="2784" cy="2057"/>
          </a:xfrm>
        </p:grpSpPr>
        <p:graphicFrame>
          <p:nvGraphicFramePr>
            <p:cNvPr id="5122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" name="Equation" r:id="rId3" imgW="114120" imgH="215640" progId="Equation.3">
                    <p:embed/>
                  </p:oleObj>
                </mc:Choice>
                <mc:Fallback>
                  <p:oleObj name="Equation" r:id="rId3" imgW="114120" imgH="2156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L</a:t>
              </a:r>
              <a:r>
                <a:rPr lang="en-US" sz="1800" baseline="-25000">
                  <a:latin typeface="Arial" charset="0"/>
                </a:rPr>
                <a:t>o</a:t>
              </a:r>
              <a:endParaRPr lang="en-US" sz="1800">
                <a:latin typeface="Arial" charset="0"/>
              </a:endParaRPr>
            </a:p>
          </p:txBody>
        </p:sp>
        <p:grpSp>
          <p:nvGrpSpPr>
            <p:cNvPr id="5134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5145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5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D L</a:t>
              </a:r>
            </a:p>
          </p:txBody>
        </p:sp>
        <p:grpSp>
          <p:nvGrpSpPr>
            <p:cNvPr id="5136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5142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7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Load F</a:t>
              </a:r>
            </a:p>
          </p:txBody>
        </p:sp>
        <p:sp>
          <p:nvSpPr>
            <p:cNvPr id="5139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 </a:t>
              </a:r>
              <a:r>
                <a:rPr lang="en-US" sz="1800" b="1">
                  <a:latin typeface="Arial" charset="0"/>
                </a:rPr>
                <a:t>Cross-sectional area of bar</a:t>
              </a:r>
            </a:p>
          </p:txBody>
        </p:sp>
        <p:sp>
          <p:nvSpPr>
            <p:cNvPr id="5140" name="Text Box 25"/>
            <p:cNvSpPr txBox="1">
              <a:spLocks noChangeArrowheads="1"/>
            </p:cNvSpPr>
            <p:nvPr/>
          </p:nvSpPr>
          <p:spPr bwMode="auto">
            <a:xfrm>
              <a:off x="3456" y="1008"/>
              <a:ext cx="1200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Fixed Support</a:t>
              </a:r>
            </a:p>
          </p:txBody>
        </p:sp>
        <p:sp>
          <p:nvSpPr>
            <p:cNvPr id="5141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</p:grpSp>
      <p:grpSp>
        <p:nvGrpSpPr>
          <p:cNvPr id="5126" name="Group 27"/>
          <p:cNvGrpSpPr>
            <a:grpSpLocks/>
          </p:cNvGrpSpPr>
          <p:nvPr/>
        </p:nvGrpSpPr>
        <p:grpSpPr bwMode="auto">
          <a:xfrm>
            <a:off x="762000" y="2057400"/>
            <a:ext cx="3810000" cy="2336800"/>
            <a:chOff x="144" y="1408"/>
            <a:chExt cx="2400" cy="1472"/>
          </a:xfrm>
        </p:grpSpPr>
        <p:sp>
          <p:nvSpPr>
            <p:cNvPr id="5127" name="Text Box 28"/>
            <p:cNvSpPr txBox="1">
              <a:spLocks noChangeArrowheads="1"/>
            </p:cNvSpPr>
            <p:nvPr/>
          </p:nvSpPr>
          <p:spPr bwMode="auto">
            <a:xfrm>
              <a:off x="144" y="1408"/>
              <a:ext cx="2400" cy="147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75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Stress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s</a:t>
              </a:r>
              <a:r>
                <a:rPr lang="en-US" sz="3200">
                  <a:solidFill>
                    <a:srgbClr val="000066"/>
                  </a:solidFill>
                </a:rPr>
                <a:t>) = F</a:t>
              </a:r>
            </a:p>
            <a:p>
              <a:pPr eaLnBrk="0" hangingPunct="0">
                <a:lnSpc>
                  <a:spcPct val="75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		     A</a:t>
              </a: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sz="3200">
                  <a:solidFill>
                    <a:srgbClr val="000066"/>
                  </a:solidFill>
                </a:rPr>
                <a:t>Strain (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e</a:t>
              </a:r>
              <a:r>
                <a:rPr lang="en-US" sz="3200">
                  <a:solidFill>
                    <a:srgbClr val="000066"/>
                  </a:solidFill>
                </a:rPr>
                <a:t>) = </a:t>
              </a:r>
              <a:r>
                <a:rPr lang="en-US" sz="3200">
                  <a:solidFill>
                    <a:srgbClr val="000066"/>
                  </a:solidFill>
                  <a:latin typeface="Symbol" pitchFamily="18" charset="2"/>
                </a:rPr>
                <a:t>D</a:t>
              </a:r>
              <a:r>
                <a:rPr lang="en-US" sz="3200">
                  <a:solidFill>
                    <a:srgbClr val="000066"/>
                  </a:solidFill>
                </a:rPr>
                <a:t>L</a:t>
              </a:r>
              <a:endParaRPr lang="en-US" sz="3200" u="sng">
                <a:solidFill>
                  <a:srgbClr val="000066"/>
                </a:solidFill>
              </a:endParaRPr>
            </a:p>
            <a:p>
              <a:pPr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3200">
                  <a:solidFill>
                    <a:srgbClr val="000066"/>
                  </a:solidFill>
                </a:rPr>
                <a:t>                     L</a:t>
              </a:r>
              <a:r>
                <a:rPr lang="en-US" sz="3200" baseline="-25000">
                  <a:solidFill>
                    <a:srgbClr val="000066"/>
                  </a:solidFill>
                </a:rPr>
                <a:t>o</a:t>
              </a:r>
            </a:p>
          </p:txBody>
        </p:sp>
        <p:sp>
          <p:nvSpPr>
            <p:cNvPr id="5128" name="Line 29"/>
            <p:cNvSpPr>
              <a:spLocks noChangeShapeType="1"/>
            </p:cNvSpPr>
            <p:nvPr/>
          </p:nvSpPr>
          <p:spPr bwMode="auto">
            <a:xfrm>
              <a:off x="1644" y="1728"/>
              <a:ext cx="24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Line 30"/>
            <p:cNvSpPr>
              <a:spLocks noChangeShapeType="1"/>
            </p:cNvSpPr>
            <p:nvPr/>
          </p:nvSpPr>
          <p:spPr bwMode="auto">
            <a:xfrm flipV="1">
              <a:off x="1584" y="2496"/>
              <a:ext cx="38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2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Stress-Strain Graph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10163" y="1828800"/>
            <a:ext cx="4033837" cy="452596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Key points/regions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U.T.S. </a:t>
            </a:r>
            <a:r>
              <a:rPr lang="en-US" sz="1800" dirty="0" smtClean="0">
                <a:solidFill>
                  <a:srgbClr val="000066"/>
                </a:solidFill>
              </a:rPr>
              <a:t>(Ultimate Tensile  Strength)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Fracture Stress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Elasticity Region {E}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Plasticity Region {P}</a:t>
            </a:r>
          </a:p>
        </p:txBody>
      </p:sp>
      <p:grpSp>
        <p:nvGrpSpPr>
          <p:cNvPr id="43011" name="Group 89"/>
          <p:cNvGrpSpPr>
            <a:grpSpLocks/>
          </p:cNvGrpSpPr>
          <p:nvPr/>
        </p:nvGrpSpPr>
        <p:grpSpPr bwMode="auto">
          <a:xfrm>
            <a:off x="304800" y="1828800"/>
            <a:ext cx="5354638" cy="4540250"/>
            <a:chOff x="192" y="1152"/>
            <a:chExt cx="3373" cy="2860"/>
          </a:xfrm>
        </p:grpSpPr>
        <p:sp>
          <p:nvSpPr>
            <p:cNvPr id="43012" name="Text Box 13"/>
            <p:cNvSpPr txBox="1">
              <a:spLocks noChangeArrowheads="1"/>
            </p:cNvSpPr>
            <p:nvPr/>
          </p:nvSpPr>
          <p:spPr bwMode="auto">
            <a:xfrm>
              <a:off x="2784" y="3466"/>
              <a:ext cx="781" cy="546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Strain (</a:t>
              </a:r>
              <a:r>
                <a:rPr lang="en-US" sz="2000">
                  <a:latin typeface="Symbol" pitchFamily="18" charset="2"/>
                </a:rPr>
                <a:t>e</a:t>
              </a:r>
              <a:r>
                <a:rPr lang="en-US" sz="2000"/>
                <a:t>)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/>
                <a:t>[in/in]</a:t>
              </a:r>
            </a:p>
          </p:txBody>
        </p:sp>
        <p:grpSp>
          <p:nvGrpSpPr>
            <p:cNvPr id="4301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4301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1920 h 1200"/>
                  <a:gd name="T2" fmla="*/ 605 w 1440"/>
                  <a:gd name="T3" fmla="*/ 538 h 1200"/>
                  <a:gd name="T4" fmla="*/ 1075 w 1440"/>
                  <a:gd name="T5" fmla="*/ 0 h 1200"/>
                  <a:gd name="T6" fmla="*/ 2016 w 1440"/>
                  <a:gd name="T7" fmla="*/ 538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 (</a:t>
                </a:r>
                <a:r>
                  <a:rPr lang="en-US" sz="2000">
                    <a:latin typeface="Symbol" pitchFamily="18" charset="2"/>
                  </a:rPr>
                  <a:t>s</a:t>
                </a:r>
                <a:r>
                  <a:rPr lang="en-US" sz="2000"/>
                  <a:t>)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[psi]</a:t>
                </a:r>
              </a:p>
            </p:txBody>
          </p:sp>
          <p:sp>
            <p:nvSpPr>
              <p:cNvPr id="4302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Fracture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Stress</a:t>
                </a:r>
              </a:p>
            </p:txBody>
          </p:sp>
          <p:sp>
            <p:nvSpPr>
              <p:cNvPr id="4302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U.T.S.</a:t>
                </a:r>
              </a:p>
            </p:txBody>
          </p:sp>
          <p:sp>
            <p:nvSpPr>
              <p:cNvPr id="4302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{P}</a:t>
                </a:r>
              </a:p>
            </p:txBody>
          </p:sp>
          <p:sp>
            <p:nvSpPr>
              <p:cNvPr id="4302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/>
                  <a:t>{E}</a:t>
                </a:r>
              </a:p>
            </p:txBody>
          </p:sp>
          <p:grpSp>
            <p:nvGrpSpPr>
              <p:cNvPr id="4302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4303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3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02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4302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2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02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2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Ultimate Tensile Stress (</a:t>
            </a:r>
            <a:r>
              <a:rPr lang="en-US" dirty="0" err="1" smtClean="0">
                <a:solidFill>
                  <a:srgbClr val="FFFFFF"/>
                </a:solidFill>
                <a:latin typeface="Symbol" pitchFamily="18" charset="2"/>
              </a:rPr>
              <a:t>s</a:t>
            </a:r>
            <a:r>
              <a:rPr lang="en-US" baseline="-25000" dirty="0" err="1" smtClean="0">
                <a:solidFill>
                  <a:srgbClr val="FFFFFF"/>
                </a:solidFill>
              </a:rPr>
              <a:t>m</a:t>
            </a:r>
            <a:r>
              <a:rPr lang="en-US" dirty="0" smtClean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953000" y="1752600"/>
            <a:ext cx="4191000" cy="28194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Greatest amount of stress material will withstand without failing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Plastic instability occurs when past U.T.S.</a:t>
            </a:r>
          </a:p>
        </p:txBody>
      </p:sp>
      <p:grpSp>
        <p:nvGrpSpPr>
          <p:cNvPr id="44035" name="Group 25"/>
          <p:cNvGrpSpPr>
            <a:grpSpLocks/>
          </p:cNvGrpSpPr>
          <p:nvPr/>
        </p:nvGrpSpPr>
        <p:grpSpPr bwMode="auto">
          <a:xfrm>
            <a:off x="5638800" y="4343401"/>
            <a:ext cx="3309938" cy="1938338"/>
            <a:chOff x="3674" y="2880"/>
            <a:chExt cx="2085" cy="1221"/>
          </a:xfrm>
        </p:grpSpPr>
        <p:sp>
          <p:nvSpPr>
            <p:cNvPr id="44055" name="Line 26"/>
            <p:cNvSpPr>
              <a:spLocks noChangeShapeType="1"/>
            </p:cNvSpPr>
            <p:nvPr/>
          </p:nvSpPr>
          <p:spPr bwMode="auto">
            <a:xfrm>
              <a:off x="4454" y="3168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Text Box 27"/>
            <p:cNvSpPr txBox="1">
              <a:spLocks noChangeArrowheads="1"/>
            </p:cNvSpPr>
            <p:nvPr/>
          </p:nvSpPr>
          <p:spPr bwMode="auto">
            <a:xfrm>
              <a:off x="3674" y="2880"/>
              <a:ext cx="2085" cy="122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342900" indent="-342900" eaLnBrk="0" hangingPunct="0">
                <a:buFont typeface="Wingdings" panose="05000000000000000000" pitchFamily="2" charset="2"/>
                <a:buChar char="Ø"/>
              </a:pPr>
              <a:r>
                <a:rPr lang="en-US" sz="2400" dirty="0">
                  <a:solidFill>
                    <a:srgbClr val="000066"/>
                  </a:solidFill>
                </a:rPr>
                <a:t>U.T.S. = </a:t>
              </a:r>
              <a:r>
                <a:rPr lang="en-US" sz="2400" dirty="0" err="1">
                  <a:solidFill>
                    <a:srgbClr val="000066"/>
                  </a:solidFill>
                </a:rPr>
                <a:t>P</a:t>
              </a:r>
              <a:r>
                <a:rPr lang="en-US" sz="2400" baseline="-25000" dirty="0" err="1">
                  <a:solidFill>
                    <a:srgbClr val="000066"/>
                  </a:solidFill>
                </a:rPr>
                <a:t>max</a:t>
              </a:r>
              <a:endParaRPr lang="en-US" sz="2400" dirty="0">
                <a:solidFill>
                  <a:srgbClr val="000066"/>
                </a:solidFill>
              </a:endParaRPr>
            </a:p>
            <a:p>
              <a:pPr eaLnBrk="0" hangingPunct="0"/>
              <a:r>
                <a:rPr lang="en-US" sz="2400" dirty="0">
                  <a:solidFill>
                    <a:srgbClr val="000066"/>
                  </a:solidFill>
                </a:rPr>
                <a:t>	    </a:t>
              </a:r>
              <a:r>
                <a:rPr lang="en-US" sz="2400" dirty="0" smtClean="0">
                  <a:solidFill>
                    <a:srgbClr val="000066"/>
                  </a:solidFill>
                </a:rPr>
                <a:t>    </a:t>
              </a:r>
              <a:r>
                <a:rPr lang="en-US" sz="2400" dirty="0" err="1" smtClean="0">
                  <a:solidFill>
                    <a:srgbClr val="000066"/>
                  </a:solidFill>
                </a:rPr>
                <a:t>A</a:t>
              </a:r>
              <a:r>
                <a:rPr lang="en-US" sz="2400" baseline="-25000" dirty="0" err="1" smtClean="0">
                  <a:solidFill>
                    <a:srgbClr val="000066"/>
                  </a:solidFill>
                </a:rPr>
                <a:t>o</a:t>
              </a:r>
              <a:endParaRPr lang="en-US" sz="2400" baseline="-25000" dirty="0">
                <a:solidFill>
                  <a:srgbClr val="000066"/>
                </a:solidFill>
              </a:endParaRPr>
            </a:p>
            <a:p>
              <a:pPr marL="342900" indent="-342900" eaLnBrk="0" hangingPunct="0">
                <a:buFont typeface="Wingdings" panose="05000000000000000000" pitchFamily="2" charset="2"/>
                <a:buChar char="Ø"/>
              </a:pPr>
              <a:r>
                <a:rPr lang="en-US" sz="2400" dirty="0" err="1">
                  <a:solidFill>
                    <a:srgbClr val="000066"/>
                  </a:solidFill>
                </a:rPr>
                <a:t>P</a:t>
              </a:r>
              <a:r>
                <a:rPr lang="en-US" sz="2400" baseline="-25000" dirty="0" err="1">
                  <a:solidFill>
                    <a:srgbClr val="000066"/>
                  </a:solidFill>
                </a:rPr>
                <a:t>max</a:t>
              </a:r>
              <a:r>
                <a:rPr lang="en-US" sz="2400" dirty="0">
                  <a:solidFill>
                    <a:srgbClr val="000066"/>
                  </a:solidFill>
                </a:rPr>
                <a:t> = Applied force</a:t>
              </a:r>
            </a:p>
            <a:p>
              <a:pPr marL="342900" indent="-342900" eaLnBrk="0" hangingPunct="0">
                <a:buFont typeface="Wingdings" panose="05000000000000000000" pitchFamily="2" charset="2"/>
                <a:buChar char="Ø"/>
              </a:pPr>
              <a:r>
                <a:rPr lang="en-US" sz="2400" dirty="0" err="1">
                  <a:solidFill>
                    <a:srgbClr val="000066"/>
                  </a:solidFill>
                </a:rPr>
                <a:t>A</a:t>
              </a:r>
              <a:r>
                <a:rPr lang="en-US" sz="2400" baseline="-25000" dirty="0" err="1">
                  <a:solidFill>
                    <a:srgbClr val="000066"/>
                  </a:solidFill>
                </a:rPr>
                <a:t>o</a:t>
              </a:r>
              <a:r>
                <a:rPr lang="en-US" sz="2400" dirty="0">
                  <a:solidFill>
                    <a:srgbClr val="000066"/>
                  </a:solidFill>
                </a:rPr>
                <a:t>= Cross-sectional    </a:t>
              </a:r>
            </a:p>
            <a:p>
              <a:pPr marL="342900" indent="-342900" eaLnBrk="0" hangingPunct="0">
                <a:buFont typeface="Wingdings" panose="05000000000000000000" pitchFamily="2" charset="2"/>
                <a:buChar char="Ø"/>
              </a:pPr>
              <a:r>
                <a:rPr lang="en-US" sz="2400" dirty="0">
                  <a:solidFill>
                    <a:srgbClr val="000066"/>
                  </a:solidFill>
                </a:rPr>
                <a:t>       area</a:t>
              </a:r>
            </a:p>
          </p:txBody>
        </p:sp>
      </p:grpSp>
      <p:sp>
        <p:nvSpPr>
          <p:cNvPr id="44036" name="Freeform 48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49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50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Line 51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52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53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4042" name="Text Box 54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4043" name="Text Box 55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4044" name="Text Box 56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4045" name="Text Box 57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4046" name="Group 58"/>
          <p:cNvGrpSpPr>
            <a:grpSpLocks/>
          </p:cNvGrpSpPr>
          <p:nvPr/>
        </p:nvGrpSpPr>
        <p:grpSpPr bwMode="auto">
          <a:xfrm>
            <a:off x="2895600" y="2301875"/>
            <a:ext cx="152400" cy="152400"/>
            <a:chOff x="2304" y="3264"/>
            <a:chExt cx="96" cy="96"/>
          </a:xfrm>
        </p:grpSpPr>
        <p:sp>
          <p:nvSpPr>
            <p:cNvPr id="44053" name="Line 59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Line 60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47" name="Line 64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65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9" name="Group 16"/>
          <p:cNvGrpSpPr>
            <a:grpSpLocks/>
          </p:cNvGrpSpPr>
          <p:nvPr/>
        </p:nvGrpSpPr>
        <p:grpSpPr bwMode="auto">
          <a:xfrm>
            <a:off x="2895600" y="2286000"/>
            <a:ext cx="152400" cy="152400"/>
            <a:chOff x="2304" y="3264"/>
            <a:chExt cx="96" cy="96"/>
          </a:xfrm>
        </p:grpSpPr>
        <p:sp>
          <p:nvSpPr>
            <p:cNvPr id="44051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0" name="Text Box 66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</a:t>
            </a:r>
            <a:r>
              <a:rPr lang="en-US" sz="2000">
                <a:latin typeface="Symbol" pitchFamily="18" charset="2"/>
              </a:rPr>
              <a:t>e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pic>
        <p:nvPicPr>
          <p:cNvPr id="2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1174" y="228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Fracture Stress (</a:t>
            </a:r>
            <a:r>
              <a:rPr lang="en-US" dirty="0" smtClean="0">
                <a:solidFill>
                  <a:schemeClr val="bg1"/>
                </a:solidFill>
                <a:latin typeface="Symbol" pitchFamily="18" charset="2"/>
              </a:rPr>
              <a:t>s</a:t>
            </a:r>
            <a:r>
              <a:rPr lang="en-US" baseline="-25000" dirty="0" smtClean="0">
                <a:solidFill>
                  <a:schemeClr val="bg1"/>
                </a:solidFill>
              </a:rPr>
              <a:t>f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070475" y="1600200"/>
            <a:ext cx="4073525" cy="1392238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Stress at which the material completely fails</a:t>
            </a:r>
          </a:p>
        </p:txBody>
      </p:sp>
      <p:sp>
        <p:nvSpPr>
          <p:cNvPr id="45079" name="Line 26"/>
          <p:cNvSpPr>
            <a:spLocks noChangeShapeType="1"/>
          </p:cNvSpPr>
          <p:nvPr/>
        </p:nvSpPr>
        <p:spPr bwMode="auto">
          <a:xfrm>
            <a:off x="7924800" y="-75888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Freeform 30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31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Line 32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33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34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Text Box 35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5066" name="Text Box 36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5067" name="Text Box 37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5068" name="Text Box 38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5069" name="Text Box 39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grpSp>
        <p:nvGrpSpPr>
          <p:cNvPr id="45070" name="Group 43"/>
          <p:cNvGrpSpPr>
            <a:grpSpLocks/>
          </p:cNvGrpSpPr>
          <p:nvPr/>
        </p:nvGrpSpPr>
        <p:grpSpPr bwMode="auto">
          <a:xfrm>
            <a:off x="4495800" y="3184525"/>
            <a:ext cx="152400" cy="152400"/>
            <a:chOff x="2304" y="3264"/>
            <a:chExt cx="96" cy="96"/>
          </a:xfrm>
        </p:grpSpPr>
        <p:sp>
          <p:nvSpPr>
            <p:cNvPr id="45077" name="Line 44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45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1" name="Line 46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47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73" name="Group 51"/>
          <p:cNvGrpSpPr>
            <a:grpSpLocks/>
          </p:cNvGrpSpPr>
          <p:nvPr/>
        </p:nvGrpSpPr>
        <p:grpSpPr bwMode="auto">
          <a:xfrm>
            <a:off x="4495800" y="3200400"/>
            <a:ext cx="152400" cy="152400"/>
            <a:chOff x="2304" y="3264"/>
            <a:chExt cx="96" cy="96"/>
          </a:xfrm>
        </p:grpSpPr>
        <p:sp>
          <p:nvSpPr>
            <p:cNvPr id="45075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4" name="Text Box 54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pic>
        <p:nvPicPr>
          <p:cNvPr id="2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352039"/>
            <a:ext cx="30099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Elasticity Region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029200" y="1676400"/>
            <a:ext cx="41148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Strain will disappear when stress is removed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Stress and strain vary linearly, obeying Hooke’s Law </a:t>
            </a: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Symbol" pitchFamily="18" charset="2"/>
                <a:sym typeface="Monotype Sorts"/>
              </a:rPr>
              <a:t>s</a:t>
            </a: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sym typeface="Symbol" pitchFamily="18" charset="2"/>
              </a:rPr>
              <a:t></a:t>
            </a: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Symbol" pitchFamily="18" charset="2"/>
                <a:sym typeface="Monotype Sorts"/>
              </a:rPr>
              <a:t>e</a:t>
            </a:r>
            <a:endParaRPr lang="en-US" sz="2400" dirty="0" smtClean="0">
              <a:solidFill>
                <a:srgbClr val="000066"/>
              </a:solidFill>
              <a:sym typeface="Monotype Sort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0066"/>
              </a:solidFill>
              <a:sym typeface="Monotype Sort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Stiffness of material found by Young’s Modulus of Elasticity: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800" dirty="0" smtClean="0">
              <a:solidFill>
                <a:srgbClr val="000066"/>
              </a:solidFill>
              <a:sym typeface="Monotype Sorts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	E= </a:t>
            </a:r>
            <a:r>
              <a:rPr lang="en-US" sz="2400" dirty="0" smtClean="0">
                <a:solidFill>
                  <a:srgbClr val="000066"/>
                </a:solidFill>
                <a:latin typeface="Symbol" pitchFamily="18" charset="2"/>
                <a:sym typeface="Monotype Sorts"/>
              </a:rPr>
              <a:t>s</a:t>
            </a: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/</a:t>
            </a:r>
            <a:r>
              <a:rPr lang="en-US" sz="2400" dirty="0" smtClean="0">
                <a:solidFill>
                  <a:srgbClr val="000066"/>
                </a:solidFill>
                <a:latin typeface="Symbol" pitchFamily="18" charset="2"/>
                <a:sym typeface="Monotype Sorts"/>
              </a:rPr>
              <a:t>e</a:t>
            </a:r>
            <a:endParaRPr lang="en-US" sz="2400" dirty="0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  <a:sym typeface="Monotype Sorts"/>
              </a:rPr>
              <a:t>	(slope of elastic region)</a:t>
            </a:r>
            <a:endParaRPr lang="en-US" sz="2400" dirty="0" smtClean="0">
              <a:solidFill>
                <a:srgbClr val="000066"/>
              </a:solidFill>
            </a:endParaRPr>
          </a:p>
        </p:txBody>
      </p:sp>
      <p:sp>
        <p:nvSpPr>
          <p:cNvPr id="46083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6089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6090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6091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6092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6093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6096" name="Rectangle 52"/>
          <p:cNvSpPr>
            <a:spLocks noChangeArrowheads="1"/>
          </p:cNvSpPr>
          <p:nvPr/>
        </p:nvSpPr>
        <p:spPr bwMode="auto">
          <a:xfrm>
            <a:off x="1295400" y="3276600"/>
            <a:ext cx="990600" cy="2133600"/>
          </a:xfrm>
          <a:prstGeom prst="rect">
            <a:avLst/>
          </a:prstGeom>
          <a:solidFill>
            <a:srgbClr val="00FF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Plasticity Region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821238" y="1485900"/>
            <a:ext cx="4322762" cy="4038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Strain will NOT disappear when stress is removed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Permanent deformation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Range of plasticity: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Ductile materials deform considerably before fracture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Brittle materials do not deform much and failure occurs suddenly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dirty="0" smtClean="0"/>
          </a:p>
        </p:txBody>
      </p:sp>
      <p:sp>
        <p:nvSpPr>
          <p:cNvPr id="47107" name="Freeform 27"/>
          <p:cNvSpPr>
            <a:spLocks/>
          </p:cNvSpPr>
          <p:nvPr/>
        </p:nvSpPr>
        <p:spPr bwMode="auto">
          <a:xfrm>
            <a:off x="1371600" y="2378075"/>
            <a:ext cx="3200400" cy="3048000"/>
          </a:xfrm>
          <a:custGeom>
            <a:avLst/>
            <a:gdLst>
              <a:gd name="T0" fmla="*/ 0 w 1440"/>
              <a:gd name="T1" fmla="*/ 3048000 h 1200"/>
              <a:gd name="T2" fmla="*/ 960120 w 1440"/>
              <a:gd name="T3" fmla="*/ 853440 h 1200"/>
              <a:gd name="T4" fmla="*/ 1706880 w 1440"/>
              <a:gd name="T5" fmla="*/ 0 h 1200"/>
              <a:gd name="T6" fmla="*/ 3200400 w 1440"/>
              <a:gd name="T7" fmla="*/ 853440 h 1200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200"/>
              <a:gd name="T14" fmla="*/ 1440 w 1440"/>
              <a:gd name="T15" fmla="*/ 1200 h 1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200">
                <a:moveTo>
                  <a:pt x="0" y="1200"/>
                </a:moveTo>
                <a:cubicBezTo>
                  <a:pt x="152" y="868"/>
                  <a:pt x="304" y="536"/>
                  <a:pt x="432" y="336"/>
                </a:cubicBezTo>
                <a:cubicBezTo>
                  <a:pt x="560" y="136"/>
                  <a:pt x="600" y="0"/>
                  <a:pt x="768" y="0"/>
                </a:cubicBezTo>
                <a:cubicBezTo>
                  <a:pt x="936" y="0"/>
                  <a:pt x="1188" y="168"/>
                  <a:pt x="1440" y="336"/>
                </a:cubicBezTo>
              </a:path>
            </a:pathLst>
          </a:cu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Line 28"/>
          <p:cNvSpPr>
            <a:spLocks noChangeShapeType="1"/>
          </p:cNvSpPr>
          <p:nvPr/>
        </p:nvSpPr>
        <p:spPr bwMode="auto">
          <a:xfrm>
            <a:off x="1295400" y="5426075"/>
            <a:ext cx="38862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29"/>
          <p:cNvSpPr>
            <a:spLocks noChangeShapeType="1"/>
          </p:cNvSpPr>
          <p:nvPr/>
        </p:nvSpPr>
        <p:spPr bwMode="auto">
          <a:xfrm flipV="1">
            <a:off x="1295400" y="2073275"/>
            <a:ext cx="0" cy="3352800"/>
          </a:xfrm>
          <a:prstGeom prst="line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30"/>
          <p:cNvSpPr>
            <a:spLocks noChangeShapeType="1"/>
          </p:cNvSpPr>
          <p:nvPr/>
        </p:nvSpPr>
        <p:spPr bwMode="auto">
          <a:xfrm>
            <a:off x="1295400" y="3292475"/>
            <a:ext cx="24384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31"/>
          <p:cNvSpPr>
            <a:spLocks noChangeShapeType="1"/>
          </p:cNvSpPr>
          <p:nvPr/>
        </p:nvSpPr>
        <p:spPr bwMode="auto">
          <a:xfrm flipV="1">
            <a:off x="2286000" y="2301875"/>
            <a:ext cx="0" cy="274320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32"/>
          <p:cNvSpPr txBox="1">
            <a:spLocks noChangeArrowheads="1"/>
          </p:cNvSpPr>
          <p:nvPr/>
        </p:nvSpPr>
        <p:spPr bwMode="auto">
          <a:xfrm>
            <a:off x="0" y="2301875"/>
            <a:ext cx="12938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Stress (</a:t>
            </a:r>
            <a:r>
              <a:rPr lang="en-US" sz="2000">
                <a:latin typeface="Symbol" pitchFamily="18" charset="2"/>
              </a:rPr>
              <a:t>s</a:t>
            </a:r>
            <a:r>
              <a:rPr lang="en-US" sz="200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[psi]</a:t>
            </a:r>
          </a:p>
        </p:txBody>
      </p:sp>
      <p:sp>
        <p:nvSpPr>
          <p:cNvPr id="47113" name="Text Box 33"/>
          <p:cNvSpPr txBox="1">
            <a:spLocks noChangeArrowheads="1"/>
          </p:cNvSpPr>
          <p:nvPr/>
        </p:nvSpPr>
        <p:spPr bwMode="auto">
          <a:xfrm>
            <a:off x="3962400" y="4267200"/>
            <a:ext cx="1128713" cy="85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Fracture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Stress</a:t>
            </a:r>
          </a:p>
        </p:txBody>
      </p:sp>
      <p:sp>
        <p:nvSpPr>
          <p:cNvPr id="47114" name="Text Box 34"/>
          <p:cNvSpPr txBox="1">
            <a:spLocks noChangeArrowheads="1"/>
          </p:cNvSpPr>
          <p:nvPr/>
        </p:nvSpPr>
        <p:spPr bwMode="auto">
          <a:xfrm>
            <a:off x="3516313" y="1905000"/>
            <a:ext cx="903287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U.T.S.</a:t>
            </a:r>
          </a:p>
        </p:txBody>
      </p:sp>
      <p:sp>
        <p:nvSpPr>
          <p:cNvPr id="47115" name="Text Box 35"/>
          <p:cNvSpPr txBox="1">
            <a:spLocks noChangeArrowheads="1"/>
          </p:cNvSpPr>
          <p:nvPr/>
        </p:nvSpPr>
        <p:spPr bwMode="auto">
          <a:xfrm>
            <a:off x="2971800" y="2682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{P}</a:t>
            </a:r>
          </a:p>
        </p:txBody>
      </p:sp>
      <p:sp>
        <p:nvSpPr>
          <p:cNvPr id="47116" name="Text Box 36"/>
          <p:cNvSpPr txBox="1">
            <a:spLocks noChangeArrowheads="1"/>
          </p:cNvSpPr>
          <p:nvPr/>
        </p:nvSpPr>
        <p:spPr bwMode="auto">
          <a:xfrm>
            <a:off x="1447800" y="3444875"/>
            <a:ext cx="522288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{E}</a:t>
            </a:r>
          </a:p>
        </p:txBody>
      </p:sp>
      <p:sp>
        <p:nvSpPr>
          <p:cNvPr id="47117" name="Line 43"/>
          <p:cNvSpPr>
            <a:spLocks noChangeShapeType="1"/>
          </p:cNvSpPr>
          <p:nvPr/>
        </p:nvSpPr>
        <p:spPr bwMode="auto">
          <a:xfrm flipV="1">
            <a:off x="4419600" y="3505200"/>
            <a:ext cx="7620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44"/>
          <p:cNvSpPr>
            <a:spLocks noChangeShapeType="1"/>
          </p:cNvSpPr>
          <p:nvPr/>
        </p:nvSpPr>
        <p:spPr bwMode="auto">
          <a:xfrm flipH="1">
            <a:off x="3124200" y="2073275"/>
            <a:ext cx="3810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Text Box 51"/>
          <p:cNvSpPr txBox="1">
            <a:spLocks noChangeArrowheads="1"/>
          </p:cNvSpPr>
          <p:nvPr/>
        </p:nvSpPr>
        <p:spPr bwMode="auto">
          <a:xfrm>
            <a:off x="3810000" y="5562600"/>
            <a:ext cx="1239838" cy="86677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Strain (e)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[in/in]</a:t>
            </a:r>
          </a:p>
        </p:txBody>
      </p:sp>
      <p:sp>
        <p:nvSpPr>
          <p:cNvPr id="47120" name="Rectangle 52"/>
          <p:cNvSpPr>
            <a:spLocks noChangeArrowheads="1"/>
          </p:cNvSpPr>
          <p:nvPr/>
        </p:nvSpPr>
        <p:spPr bwMode="auto">
          <a:xfrm>
            <a:off x="2286000" y="2286000"/>
            <a:ext cx="2362200" cy="990600"/>
          </a:xfrm>
          <a:prstGeom prst="rect">
            <a:avLst/>
          </a:prstGeom>
          <a:solidFill>
            <a:srgbClr val="FF0000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8296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Stress-Strain Example</a:t>
            </a:r>
          </a:p>
        </p:txBody>
      </p:sp>
      <p:sp>
        <p:nvSpPr>
          <p:cNvPr id="48130" name="Rectangle 3"/>
          <p:cNvSpPr>
            <a:spLocks noChangeArrowheads="1"/>
          </p:cNvSpPr>
          <p:nvPr/>
        </p:nvSpPr>
        <p:spPr bwMode="auto">
          <a:xfrm>
            <a:off x="0" y="1828800"/>
            <a:ext cx="853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lnSpc>
                <a:spcPct val="170000"/>
              </a:lnSpc>
            </a:pP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The Plastic Pen Cap and Nervous Student</a:t>
            </a: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1.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Elastic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applies force, bending tip of pen cap back.  When force is removed, tip of cap returns to original position.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2.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Plastic Region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twists and bends tip of cap.  When force is removed, the tip of cap stays mangled.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3.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U.T.S.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some more.  Cap still in one piece, but certain areas are very weak and on the verge of breaking.</a:t>
            </a:r>
          </a:p>
          <a:p>
            <a:pPr eaLnBrk="0" hangingPunct="0">
              <a:lnSpc>
                <a:spcPct val="120000"/>
              </a:lnSpc>
            </a:pPr>
            <a:endParaRPr lang="en-US" sz="2000" b="1">
              <a:solidFill>
                <a:srgbClr val="000066"/>
              </a:solidFill>
              <a:latin typeface="Tahoma" pitchFamily="34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000" b="1">
                <a:solidFill>
                  <a:srgbClr val="000066"/>
                </a:solidFill>
                <a:latin typeface="Tahoma" pitchFamily="34" charset="0"/>
              </a:rPr>
              <a:t>4. </a:t>
            </a:r>
            <a:r>
              <a:rPr lang="en-US" sz="2000" b="1" u="sng">
                <a:solidFill>
                  <a:srgbClr val="000066"/>
                </a:solidFill>
                <a:latin typeface="Tahoma" pitchFamily="34" charset="0"/>
              </a:rPr>
              <a:t>Fracture Stress</a:t>
            </a:r>
            <a:r>
              <a:rPr lang="en-US" sz="2000">
                <a:solidFill>
                  <a:srgbClr val="000066"/>
                </a:solidFill>
                <a:latin typeface="Tahoma" pitchFamily="34" charset="0"/>
              </a:rPr>
              <a:t> - Student bends cap one more time.  The cap finally breaks into 2 pieces.</a:t>
            </a:r>
          </a:p>
        </p:txBody>
      </p:sp>
      <p:grpSp>
        <p:nvGrpSpPr>
          <p:cNvPr id="48131" name="Group 4"/>
          <p:cNvGrpSpPr>
            <a:grpSpLocks/>
          </p:cNvGrpSpPr>
          <p:nvPr/>
        </p:nvGrpSpPr>
        <p:grpSpPr bwMode="auto">
          <a:xfrm>
            <a:off x="8458200" y="1447800"/>
            <a:ext cx="296863" cy="1219200"/>
            <a:chOff x="5040" y="1536"/>
            <a:chExt cx="187" cy="768"/>
          </a:xfrm>
        </p:grpSpPr>
        <p:grpSp>
          <p:nvGrpSpPr>
            <p:cNvPr id="48175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48177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1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78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48179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80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81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83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84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82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76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48132" name="Group 15"/>
          <p:cNvGrpSpPr>
            <a:grpSpLocks/>
          </p:cNvGrpSpPr>
          <p:nvPr/>
        </p:nvGrpSpPr>
        <p:grpSpPr bwMode="auto">
          <a:xfrm>
            <a:off x="8458200" y="2895600"/>
            <a:ext cx="344488" cy="838200"/>
            <a:chOff x="5328" y="2352"/>
            <a:chExt cx="217" cy="528"/>
          </a:xfrm>
        </p:grpSpPr>
        <p:grpSp>
          <p:nvGrpSpPr>
            <p:cNvPr id="48165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48167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10 h 21600"/>
                  <a:gd name="T2" fmla="*/ 0 w 21600"/>
                  <a:gd name="T3" fmla="*/ 21 h 21600"/>
                  <a:gd name="T4" fmla="*/ 0 w 21600"/>
                  <a:gd name="T5" fmla="*/ 1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168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48169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70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71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73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74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72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8166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8133" name="Group 26"/>
          <p:cNvGrpSpPr>
            <a:grpSpLocks/>
          </p:cNvGrpSpPr>
          <p:nvPr/>
        </p:nvGrpSpPr>
        <p:grpSpPr bwMode="auto">
          <a:xfrm>
            <a:off x="8543925" y="3886200"/>
            <a:ext cx="600075" cy="990600"/>
            <a:chOff x="4977" y="2832"/>
            <a:chExt cx="378" cy="624"/>
          </a:xfrm>
        </p:grpSpPr>
        <p:grpSp>
          <p:nvGrpSpPr>
            <p:cNvPr id="48151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48153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48159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60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61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63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64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62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54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48155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10 h 21600"/>
                    <a:gd name="T2" fmla="*/ 0 w 21600"/>
                    <a:gd name="T3" fmla="*/ 21 h 21600"/>
                    <a:gd name="T4" fmla="*/ 0 w 21600"/>
                    <a:gd name="T5" fmla="*/ 1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6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7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158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52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8134" name="Group 41"/>
          <p:cNvGrpSpPr>
            <a:grpSpLocks/>
          </p:cNvGrpSpPr>
          <p:nvPr/>
        </p:nvGrpSpPr>
        <p:grpSpPr bwMode="auto">
          <a:xfrm>
            <a:off x="8382000" y="5029200"/>
            <a:ext cx="762000" cy="990600"/>
            <a:chOff x="5280" y="3504"/>
            <a:chExt cx="480" cy="624"/>
          </a:xfrm>
        </p:grpSpPr>
        <p:grpSp>
          <p:nvGrpSpPr>
            <p:cNvPr id="48135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8137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48145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146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48147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8149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9 w 21600"/>
                        <a:gd name="T1" fmla="*/ 39 h 21600"/>
                        <a:gd name="T2" fmla="*/ 5 w 21600"/>
                        <a:gd name="T3" fmla="*/ 78 h 21600"/>
                        <a:gd name="T4" fmla="*/ 1 w 21600"/>
                        <a:gd name="T5" fmla="*/ 39 h 21600"/>
                        <a:gd name="T6" fmla="*/ 5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8150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8148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8138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8139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8141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10 h 21600"/>
                      <a:gd name="T2" fmla="*/ 0 w 21600"/>
                      <a:gd name="T3" fmla="*/ 21 h 21600"/>
                      <a:gd name="T4" fmla="*/ 0 w 21600"/>
                      <a:gd name="T5" fmla="*/ 1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2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3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8144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8140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8136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  <p:pic>
        <p:nvPicPr>
          <p:cNvPr id="5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Line 2"/>
          <p:cNvSpPr>
            <a:spLocks noChangeShapeType="1"/>
          </p:cNvSpPr>
          <p:nvPr/>
        </p:nvSpPr>
        <p:spPr bwMode="auto">
          <a:xfrm rot="2652084" flipV="1">
            <a:off x="4884738" y="4619625"/>
            <a:ext cx="1257300" cy="319088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3"/>
          <p:cNvSpPr>
            <a:spLocks noChangeShapeType="1"/>
          </p:cNvSpPr>
          <p:nvPr/>
        </p:nvSpPr>
        <p:spPr bwMode="auto">
          <a:xfrm rot="2652084">
            <a:off x="4814888" y="4684713"/>
            <a:ext cx="1371600" cy="2286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4"/>
          <p:cNvSpPr>
            <a:spLocks noChangeShapeType="1"/>
          </p:cNvSpPr>
          <p:nvPr/>
        </p:nvSpPr>
        <p:spPr bwMode="auto">
          <a:xfrm rot="2652084">
            <a:off x="5037138" y="4579938"/>
            <a:ext cx="1239837" cy="428625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3505200" y="54864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 flipV="1">
            <a:off x="3657600" y="54102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7"/>
          <p:cNvSpPr>
            <a:spLocks noChangeShapeType="1"/>
          </p:cNvSpPr>
          <p:nvPr/>
        </p:nvSpPr>
        <p:spPr bwMode="auto">
          <a:xfrm>
            <a:off x="3657600" y="5334000"/>
            <a:ext cx="1447800" cy="152400"/>
          </a:xfrm>
          <a:prstGeom prst="line">
            <a:avLst/>
          </a:prstGeom>
          <a:noFill/>
          <a:ln w="38100" cap="sq">
            <a:solidFill>
              <a:srgbClr val="FFCC66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AutoShape 8"/>
          <p:cNvSpPr>
            <a:spLocks noChangeArrowheads="1"/>
          </p:cNvSpPr>
          <p:nvPr/>
        </p:nvSpPr>
        <p:spPr bwMode="auto">
          <a:xfrm rot="-1123667">
            <a:off x="6781800" y="3733800"/>
            <a:ext cx="1981200" cy="26320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6" name="Group 9"/>
          <p:cNvGrpSpPr>
            <a:grpSpLocks/>
          </p:cNvGrpSpPr>
          <p:nvPr/>
        </p:nvGrpSpPr>
        <p:grpSpPr bwMode="auto">
          <a:xfrm rot="-229352">
            <a:off x="1676400" y="5257800"/>
            <a:ext cx="7307263" cy="836613"/>
            <a:chOff x="1008" y="3168"/>
            <a:chExt cx="4603" cy="527"/>
          </a:xfrm>
        </p:grpSpPr>
        <p:sp>
          <p:nvSpPr>
            <p:cNvPr id="617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6157" name="Group 13"/>
          <p:cNvGrpSpPr>
            <a:grpSpLocks/>
          </p:cNvGrpSpPr>
          <p:nvPr/>
        </p:nvGrpSpPr>
        <p:grpSpPr bwMode="auto">
          <a:xfrm rot="-3630406">
            <a:off x="3580607" y="3352006"/>
            <a:ext cx="7239000" cy="77787"/>
            <a:chOff x="1008" y="3504"/>
            <a:chExt cx="4560" cy="49"/>
          </a:xfrm>
        </p:grpSpPr>
        <p:sp>
          <p:nvSpPr>
            <p:cNvPr id="6168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73" name="Rectangle 17"/>
          <p:cNvSpPr>
            <a:spLocks noGrp="1" noChangeArrowheads="1"/>
          </p:cNvSpPr>
          <p:nvPr>
            <p:ph type="title"/>
          </p:nvPr>
        </p:nvSpPr>
        <p:spPr>
          <a:xfrm>
            <a:off x="484187" y="246905"/>
            <a:ext cx="7848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Materials for Lab</a:t>
            </a:r>
            <a:endParaRPr lang="en-US" dirty="0" smtClean="0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6160" name="Rectangle 18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7086600" cy="4191000"/>
          </a:xfrm>
        </p:spPr>
        <p:txBody>
          <a:bodyPr/>
          <a:lstStyle/>
          <a:p>
            <a:pPr marL="457200" indent="-457200"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2 thin dowels (5/16” dia. x 48”)</a:t>
            </a:r>
          </a:p>
          <a:p>
            <a:pPr marL="457200" indent="-457200"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2 thick dowels (7/16” dia. x 48”)</a:t>
            </a:r>
          </a:p>
          <a:p>
            <a:pPr marL="457200" indent="-457200"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6  12” bamboo skewers</a:t>
            </a:r>
          </a:p>
          <a:p>
            <a:pPr marL="457200" indent="-457200"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Cellophane Tape</a:t>
            </a:r>
          </a:p>
          <a:p>
            <a:pPr marL="457200" indent="-457200"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Kevlar string</a:t>
            </a:r>
          </a:p>
        </p:txBody>
      </p:sp>
      <p:grpSp>
        <p:nvGrpSpPr>
          <p:cNvPr id="6159" name="Group 19"/>
          <p:cNvGrpSpPr>
            <a:grpSpLocks/>
          </p:cNvGrpSpPr>
          <p:nvPr/>
        </p:nvGrpSpPr>
        <p:grpSpPr bwMode="auto">
          <a:xfrm>
            <a:off x="7010400" y="2438400"/>
            <a:ext cx="1981200" cy="1393825"/>
            <a:chOff x="4320" y="1392"/>
            <a:chExt cx="1248" cy="878"/>
          </a:xfrm>
        </p:grpSpPr>
        <p:sp>
          <p:nvSpPr>
            <p:cNvPr id="6161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2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6163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165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6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  <p:cxnSp>
          <p:nvCxnSpPr>
            <p:cNvPr id="6167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</p:spPr>
        </p:cxnSp>
      </p:grpSp>
      <p:graphicFrame>
        <p:nvGraphicFramePr>
          <p:cNvPr id="6146" name="Object 27"/>
          <p:cNvGraphicFramePr>
            <a:graphicFrameLocks noChangeAspect="1"/>
          </p:cNvGraphicFramePr>
          <p:nvPr/>
        </p:nvGraphicFramePr>
        <p:xfrm>
          <a:off x="7620000" y="4343400"/>
          <a:ext cx="1243013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Bitmap Image" r:id="rId3" imgW="1057423" imgH="1305107" progId="PBrush">
                  <p:embed/>
                </p:oleObj>
              </mc:Choice>
              <mc:Fallback>
                <p:oleObj name="Bitmap Image" r:id="rId3" imgW="1057423" imgH="1305107" progId="PBrush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4343400"/>
                        <a:ext cx="1243013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28"/>
          <p:cNvGraphicFramePr>
            <a:graphicFrameLocks noChangeAspect="1"/>
          </p:cNvGraphicFramePr>
          <p:nvPr/>
        </p:nvGraphicFramePr>
        <p:xfrm>
          <a:off x="5867400" y="4038600"/>
          <a:ext cx="2647950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Bitmap Image" r:id="rId5" imgW="2038095" imgH="1295238" progId="PBrush">
                  <p:embed/>
                </p:oleObj>
              </mc:Choice>
              <mc:Fallback>
                <p:oleObj name="Bitmap Image" r:id="rId5" imgW="2038095" imgH="1295238" progId="PBrush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38600"/>
                        <a:ext cx="2647950" cy="16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9"/>
          <p:cNvGraphicFramePr>
            <a:graphicFrameLocks noChangeAspect="1"/>
          </p:cNvGraphicFramePr>
          <p:nvPr/>
        </p:nvGraphicFramePr>
        <p:xfrm>
          <a:off x="4343400" y="4953000"/>
          <a:ext cx="1905000" cy="162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Bitmap Image" r:id="rId7" imgW="1590897" imgH="1352381" progId="PBrush">
                  <p:embed/>
                </p:oleObj>
              </mc:Choice>
              <mc:Fallback>
                <p:oleObj name="Bitmap Image" r:id="rId7" imgW="1590897" imgH="1352381" progId="PBrush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953000"/>
                        <a:ext cx="1905000" cy="162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Overview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295400"/>
            <a:ext cx="5029200" cy="44196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Objectives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Background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Materials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Procedure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Rules of the Competition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Report / Presentation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Closing</a:t>
            </a:r>
          </a:p>
          <a:p>
            <a:pPr eaLnBrk="1" hangingPunct="1">
              <a:buFontTx/>
              <a:buNone/>
            </a:pPr>
            <a:endParaRPr lang="en-US" sz="3200" dirty="0" smtClean="0"/>
          </a:p>
        </p:txBody>
      </p:sp>
      <p:pic>
        <p:nvPicPr>
          <p:cNvPr id="31747" name="Picture 4" descr="3"/>
          <p:cNvPicPr>
            <a:picLocks noChangeAspect="1" noChangeArrowheads="1"/>
          </p:cNvPicPr>
          <p:nvPr/>
        </p:nvPicPr>
        <p:blipFill>
          <a:blip r:embed="rId2"/>
          <a:srcRect l="2174"/>
          <a:stretch>
            <a:fillRect/>
          </a:stretch>
        </p:blipFill>
        <p:spPr bwMode="auto">
          <a:xfrm>
            <a:off x="5334000" y="5029200"/>
            <a:ext cx="31242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88566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Setup for Testing</a:t>
            </a: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>
            <a:off x="381000" y="1828800"/>
            <a:ext cx="8382000" cy="3810000"/>
            <a:chOff x="240" y="1536"/>
            <a:chExt cx="5280" cy="2400"/>
          </a:xfrm>
        </p:grpSpPr>
        <p:graphicFrame>
          <p:nvGraphicFramePr>
            <p:cNvPr id="7170" name="Object 4"/>
            <p:cNvGraphicFramePr>
              <a:graphicFrameLocks noChangeAspect="1"/>
            </p:cNvGraphicFramePr>
            <p:nvPr/>
          </p:nvGraphicFramePr>
          <p:xfrm>
            <a:off x="240" y="1536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9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1536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1570" y="2863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84" y="2640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2849" y="2448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Competition Ratios</a:t>
            </a:r>
            <a:endParaRPr lang="en-US" dirty="0" smtClean="0">
              <a:solidFill>
                <a:schemeClr val="bg1"/>
              </a:solidFill>
              <a:sym typeface="Symbol" pitchFamily="18" charset="2"/>
            </a:endParaRP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761000"/>
              </p:ext>
            </p:extLst>
          </p:nvPr>
        </p:nvGraphicFramePr>
        <p:xfrm>
          <a:off x="118365" y="4114800"/>
          <a:ext cx="895412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quation" r:id="rId3" imgW="4597200" imgH="419040" progId="Equation.3">
                  <p:embed/>
                </p:oleObj>
              </mc:Choice>
              <mc:Fallback>
                <p:oleObj name="Equation" r:id="rId3" imgW="459720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365" y="4114800"/>
                        <a:ext cx="8954123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3124200" y="2133600"/>
          <a:ext cx="2786063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5" imgW="1409400" imgH="419040" progId="Equation.3">
                  <p:embed/>
                </p:oleObj>
              </mc:Choice>
              <mc:Fallback>
                <p:oleObj name="Equation" r:id="rId5" imgW="14094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133600"/>
                        <a:ext cx="2786063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838200" y="12954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eaLnBrk="0" hangingPunct="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Unadjusted Ratio</a:t>
            </a:r>
            <a:endParaRPr lang="en-US" sz="2400" b="1" dirty="0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914400" y="31242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eaLnBrk="0" hangingPunct="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Adjusted Ratio</a:t>
            </a:r>
            <a:endParaRPr lang="en-US" sz="2400" b="1" dirty="0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371600" y="5715000"/>
            <a:ext cx="6934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</a:rPr>
              <a:t>NOTE:</a:t>
            </a:r>
            <a:r>
              <a:rPr lang="en-US" sz="2400">
                <a:solidFill>
                  <a:srgbClr val="000066"/>
                </a:solidFill>
              </a:rPr>
              <a:t> Adjusted ratio used to determine winner</a:t>
            </a:r>
          </a:p>
        </p:txBody>
      </p:sp>
      <p:pic>
        <p:nvPicPr>
          <p:cNvPr id="9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Rules of Competition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102519"/>
            <a:ext cx="6019800" cy="51054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Design specifications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TA </a:t>
            </a:r>
            <a:r>
              <a:rPr lang="en-US" sz="2400" u="sng" dirty="0" smtClean="0">
                <a:solidFill>
                  <a:srgbClr val="000066"/>
                </a:solidFill>
              </a:rPr>
              <a:t>initials and dates</a:t>
            </a:r>
            <a:r>
              <a:rPr lang="en-US" sz="2400" dirty="0" smtClean="0">
                <a:solidFill>
                  <a:srgbClr val="000066"/>
                </a:solidFill>
              </a:rPr>
              <a:t> sketches of design before materials are distributed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Materials may be cut and arranged in any way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Boom must extend a horizontal distance of at least 1.5m after mounting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Construction must be completed in time allotted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No more than 2 minutes to anchor boom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Weight will be added until boom deflects 0.2m</a:t>
            </a:r>
          </a:p>
        </p:txBody>
      </p:sp>
      <p:sp>
        <p:nvSpPr>
          <p:cNvPr id="55299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Rules of Competition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705769"/>
            <a:ext cx="6629400" cy="3898900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Disqualifications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Design is less than 1.5m horizontally when mounted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Exceed 2 minute max time for anchoring boom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Boom must only touch anchor </a:t>
            </a:r>
          </a:p>
          <a:p>
            <a:pPr lvl="2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 (4” dia. pipe)</a:t>
            </a:r>
          </a:p>
        </p:txBody>
      </p:sp>
      <p:sp>
        <p:nvSpPr>
          <p:cNvPr id="56323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Declaration of winners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Rules of Competition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>
          <a:xfrm>
            <a:off x="2286000" y="1554163"/>
            <a:ext cx="6373812" cy="3394075"/>
          </a:xfrm>
        </p:spPr>
        <p:txBody>
          <a:bodyPr/>
          <a:lstStyle/>
          <a:p>
            <a:pPr eaLnBrk="1" hangingPunct="1"/>
            <a:endParaRPr lang="en-US" sz="3400" dirty="0" smtClean="0"/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400" dirty="0" smtClean="0">
                <a:solidFill>
                  <a:srgbClr val="000066"/>
                </a:solidFill>
              </a:rPr>
              <a:t>Declaration of winners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Design with highest adjusted ratio wins competition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Decision of TA is </a:t>
            </a:r>
            <a:r>
              <a:rPr lang="en-US" sz="3000" b="1" u="sng" dirty="0" smtClean="0">
                <a:solidFill>
                  <a:srgbClr val="FF0000"/>
                </a:solidFill>
              </a:rPr>
              <a:t>FINAL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2057400" y="20574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Text Box 6"/>
          <p:cNvSpPr txBox="1">
            <a:spLocks noChangeArrowheads="1"/>
          </p:cNvSpPr>
          <p:nvPr/>
        </p:nvSpPr>
        <p:spPr bwMode="auto">
          <a:xfrm>
            <a:off x="0" y="2362200"/>
            <a:ext cx="2057400" cy="2586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Design Specifications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Disqualifications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Declaration of winners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Procedure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2241698" y="1457325"/>
            <a:ext cx="6567488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dirty="0" smtClean="0">
                <a:solidFill>
                  <a:srgbClr val="000066"/>
                </a:solidFill>
              </a:rPr>
              <a:t>Boom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Observe provided materials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Brainstorm design strategy with team members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Note design decisions and necessary design changes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Sketch proposed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Have TA initial sketch and notes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Build boom according to sketch</a:t>
            </a:r>
          </a:p>
        </p:txBody>
      </p:sp>
      <p:sp>
        <p:nvSpPr>
          <p:cNvPr id="58371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Procedure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2087526" y="1324085"/>
            <a:ext cx="6858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TA will create a spreadsheet to record competition results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Weigh boom and announce value to TA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When instructed, fasten boom to anchor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Announce when “</a:t>
            </a:r>
            <a:r>
              <a:rPr lang="en-US" sz="2600" dirty="0" smtClean="0">
                <a:solidFill>
                  <a:srgbClr val="FF0000"/>
                </a:solidFill>
              </a:rPr>
              <a:t>DONE!</a:t>
            </a:r>
            <a:r>
              <a:rPr lang="en-US" sz="2600" dirty="0" smtClean="0">
                <a:solidFill>
                  <a:srgbClr val="000066"/>
                </a:solidFill>
              </a:rPr>
              <a:t>”, to record time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TA measures length from tip of anchor to weight mounting point on boom 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Must meet 1.5m requirement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Add weights until boom deflects 0.2m vertically, or fails</a:t>
            </a:r>
          </a:p>
        </p:txBody>
      </p:sp>
      <p:sp>
        <p:nvSpPr>
          <p:cNvPr id="59395" name="Line 4"/>
          <p:cNvSpPr>
            <a:spLocks noChangeShapeType="1"/>
          </p:cNvSpPr>
          <p:nvPr/>
        </p:nvSpPr>
        <p:spPr bwMode="auto">
          <a:xfrm>
            <a:off x="20574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3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Post-Test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>
          <a:xfrm>
            <a:off x="2127250" y="1828800"/>
            <a:ext cx="6711950" cy="28194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Post-Test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TA announces winner of competition </a:t>
            </a:r>
          </a:p>
          <a:p>
            <a:pPr lvl="2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</a:t>
            </a:r>
            <a:r>
              <a:rPr lang="en-US" sz="2800" dirty="0" smtClean="0">
                <a:solidFill>
                  <a:srgbClr val="000066"/>
                </a:solidFill>
              </a:rPr>
              <a:t>eam with largest adjusted ratio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Copies of spreadsheet available to all teams on eg.poly.edu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TA initials and scans original data</a:t>
            </a:r>
          </a:p>
        </p:txBody>
      </p:sp>
      <p:sp>
        <p:nvSpPr>
          <p:cNvPr id="60419" name="Line 4"/>
          <p:cNvSpPr>
            <a:spLocks noChangeShapeType="1"/>
          </p:cNvSpPr>
          <p:nvPr/>
        </p:nvSpPr>
        <p:spPr bwMode="auto">
          <a:xfrm>
            <a:off x="1981200" y="1600200"/>
            <a:ext cx="0" cy="457200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1822450" cy="2017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Boom Design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/>
              <a:t>Test</a:t>
            </a:r>
          </a:p>
          <a:p>
            <a:pPr eaLnBrk="0" hangingPunct="0">
              <a:spcBef>
                <a:spcPct val="50000"/>
              </a:spcBef>
            </a:pPr>
            <a:endParaRPr lang="en-US"/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Post-Test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Assignment: Report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Team Lab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Discussion topics in the manual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Include </a:t>
            </a:r>
            <a:r>
              <a:rPr lang="en-US" sz="3200" dirty="0" smtClean="0">
                <a:solidFill>
                  <a:srgbClr val="000066"/>
                </a:solidFill>
              </a:rPr>
              <a:t>class results and photo of boom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Assignment: Presentation</a:t>
            </a:r>
            <a:endParaRPr lang="en-US" sz="3600" b="0" dirty="0" smtClean="0">
              <a:solidFill>
                <a:schemeClr val="bg1"/>
              </a:solidFill>
            </a:endParaRP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Team presentation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State rules of competition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Describe your design and its concepts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Include table of class results, sketches, photo/video of boom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How could your current design be improved?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Objectives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What is a boom?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How and why do materials fail?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Stress and strain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Design light-weight boom to hold significant load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Understand factors engineers consider when designing a boom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Construct and test boom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Closing</a:t>
            </a:r>
            <a:endParaRPr lang="en-US" b="0" dirty="0" smtClean="0">
              <a:solidFill>
                <a:srgbClr val="FFFFFF"/>
              </a:solidFill>
            </a:endParaRP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848600" cy="4953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0066"/>
                </a:solidFill>
              </a:rPr>
              <a:t>Think Safety!</a:t>
            </a:r>
            <a:r>
              <a:rPr lang="en-US" sz="2800" dirty="0" smtClean="0">
                <a:solidFill>
                  <a:srgbClr val="000066"/>
                </a:solidFill>
              </a:rPr>
              <a:t>  Be careful not to poke classmates with the dowels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Have all original data signed by TA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Submit all work electronically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Clean up workstations 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Return all unused materials to TA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sz="1200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65539" name="WordArt 4"/>
          <p:cNvSpPr>
            <a:spLocks noChangeArrowheads="1" noChangeShapeType="1" noTextEdit="1"/>
          </p:cNvSpPr>
          <p:nvPr/>
        </p:nvSpPr>
        <p:spPr bwMode="auto">
          <a:xfrm>
            <a:off x="2590800" y="5410200"/>
            <a:ext cx="4114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05525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Boom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87475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Lifts and moves heavy objects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Objects usually much heavier than the boom</a:t>
            </a:r>
          </a:p>
          <a:p>
            <a:pPr eaLnBrk="1" hangingPunct="1"/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Examples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Construction cranes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Computer monitor arms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Cantilever bridges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Rotating bridges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  <p:pic>
        <p:nvPicPr>
          <p:cNvPr id="3379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038600"/>
            <a:ext cx="2505075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8763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Common Structural Modes of Failure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Corrosion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Thermal cycling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Thermal Shock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Breakage under load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Instant fracture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Delayed response (fatigue)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Corrosion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330200" y="1290084"/>
            <a:ext cx="8610600" cy="4876800"/>
          </a:xfrm>
        </p:spPr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Exposure to caustic chemicals for extended periods</a:t>
            </a:r>
          </a:p>
          <a:p>
            <a:pPr eaLnBrk="1" hangingPunct="1">
              <a:spcBef>
                <a:spcPct val="40000"/>
              </a:spcBef>
            </a:pPr>
            <a:endParaRPr lang="en-US" sz="2600" dirty="0" smtClean="0"/>
          </a:p>
          <a:p>
            <a:pPr eaLnBrk="1" hangingPunct="1">
              <a:spcBef>
                <a:spcPct val="40000"/>
              </a:spcBef>
            </a:pPr>
            <a:endParaRPr lang="en-US" sz="2600" dirty="0" smtClean="0"/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Substances and material react 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Material weakened by being “eaten away”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Examples 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Iron rusting (exposing iron to water)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66"/>
                </a:solidFill>
              </a:rPr>
              <a:t>Wind blowing sand on rocks, bridges, </a:t>
            </a:r>
            <a:r>
              <a:rPr lang="en-US" sz="2600" dirty="0" err="1" smtClean="0">
                <a:solidFill>
                  <a:srgbClr val="000066"/>
                </a:solidFill>
              </a:rPr>
              <a:t>etc</a:t>
            </a:r>
            <a:endParaRPr lang="en-US" sz="2600" dirty="0" smtClean="0">
              <a:solidFill>
                <a:srgbClr val="000066"/>
              </a:solidFill>
            </a:endParaRPr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914400" y="1931581"/>
            <a:ext cx="6989763" cy="946150"/>
            <a:chOff x="576" y="2016"/>
            <a:chExt cx="4403" cy="596"/>
          </a:xfrm>
        </p:grpSpPr>
        <p:sp>
          <p:nvSpPr>
            <p:cNvPr id="35844" name="Text Box 5"/>
            <p:cNvSpPr txBox="1">
              <a:spLocks noChangeArrowheads="1"/>
            </p:cNvSpPr>
            <p:nvPr/>
          </p:nvSpPr>
          <p:spPr bwMode="auto">
            <a:xfrm>
              <a:off x="576" y="2016"/>
              <a:ext cx="186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 dirty="0">
                  <a:solidFill>
                    <a:srgbClr val="000066"/>
                  </a:solidFill>
                  <a:latin typeface="Tahoma" pitchFamily="34" charset="0"/>
                </a:rPr>
                <a:t> Acids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 dirty="0">
                  <a:solidFill>
                    <a:srgbClr val="000066"/>
                  </a:solidFill>
                  <a:latin typeface="Tahoma" pitchFamily="34" charset="0"/>
                </a:rPr>
                <a:t> Water (rust)</a:t>
              </a:r>
            </a:p>
          </p:txBody>
        </p:sp>
        <p:sp>
          <p:nvSpPr>
            <p:cNvPr id="35845" name="Text Box 6"/>
            <p:cNvSpPr txBox="1">
              <a:spLocks noChangeArrowheads="1"/>
            </p:cNvSpPr>
            <p:nvPr/>
          </p:nvSpPr>
          <p:spPr bwMode="auto">
            <a:xfrm>
              <a:off x="2920" y="2016"/>
              <a:ext cx="2059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Salt</a:t>
              </a:r>
            </a:p>
            <a:p>
              <a:pPr lvl="1" eaLnBrk="0" hangingPunct="0">
                <a:buFont typeface="Wingdings" pitchFamily="2" charset="2"/>
                <a:buChar char="Ø"/>
              </a:pPr>
              <a:r>
                <a:rPr lang="en-US">
                  <a:solidFill>
                    <a:srgbClr val="000066"/>
                  </a:solidFill>
                  <a:latin typeface="Tahoma" pitchFamily="34" charset="0"/>
                </a:rPr>
                <a:t> Air (oxidation)</a:t>
              </a:r>
            </a:p>
          </p:txBody>
        </p:sp>
      </p:grpSp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Thermal Cycling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852487" y="1371600"/>
            <a:ext cx="7772400" cy="4724400"/>
          </a:xfrm>
        </p:spPr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Material’s temperature changes continuously over time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Material cracks or shatters due to stresses created by expansion/contraction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Example: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Elastic in clothes cracks once removed from clothes dryer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6000"/>
            <a:ext cx="1552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Thermal Shock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Material undergoes extreme temperature changes in a short time period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Mixed temperatures throughout material cause compression/expansion resulting in cracks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Example: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Hot glass bottle placed into ice cold water, bottle would explode and shatter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Breakage Under Load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839200" cy="4267200"/>
          </a:xfrm>
        </p:spPr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Maximum load supported by material is exceeded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Material cracks/crumbles (</a:t>
            </a:r>
            <a:r>
              <a:rPr lang="en-US" sz="2800" dirty="0" err="1" smtClean="0">
                <a:solidFill>
                  <a:srgbClr val="000066"/>
                </a:solidFill>
              </a:rPr>
              <a:t>ie</a:t>
            </a:r>
            <a:r>
              <a:rPr lang="en-US" sz="2800" dirty="0" smtClean="0">
                <a:solidFill>
                  <a:srgbClr val="000066"/>
                </a:solidFill>
              </a:rPr>
              <a:t>. Thermal shock)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Over usage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Too many load cycles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1107</Words>
  <Application>Microsoft Office PowerPoint</Application>
  <PresentationFormat>On-screen Show (4:3)</PresentationFormat>
  <Paragraphs>282</Paragraphs>
  <Slides>30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1_Default Design</vt:lpstr>
      <vt:lpstr>NYU Schools Master Template</vt:lpstr>
      <vt:lpstr>Equation</vt:lpstr>
      <vt:lpstr>Bitmap Image</vt:lpstr>
      <vt:lpstr>EG1003: Introduction to Engineering and Design</vt:lpstr>
      <vt:lpstr>Overview</vt:lpstr>
      <vt:lpstr>Objectives</vt:lpstr>
      <vt:lpstr>Boom</vt:lpstr>
      <vt:lpstr>Common Structural Modes of Failure</vt:lpstr>
      <vt:lpstr>Corrosion</vt:lpstr>
      <vt:lpstr>Thermal Cycling</vt:lpstr>
      <vt:lpstr>Thermal Shock</vt:lpstr>
      <vt:lpstr>Breakage Under Load</vt:lpstr>
      <vt:lpstr>Breakage Under Load</vt:lpstr>
      <vt:lpstr>PowerPoint Presentation</vt:lpstr>
      <vt:lpstr>Stress-Strain Figure</vt:lpstr>
      <vt:lpstr>Stress-Strain Graph</vt:lpstr>
      <vt:lpstr>Ultimate Tensile Stress (sm)</vt:lpstr>
      <vt:lpstr>Fracture Stress (sf)</vt:lpstr>
      <vt:lpstr>Elasticity Region</vt:lpstr>
      <vt:lpstr>Plasticity Region</vt:lpstr>
      <vt:lpstr>Stress-Strain Example</vt:lpstr>
      <vt:lpstr>Materials for Lab</vt:lpstr>
      <vt:lpstr>Setup for Testing</vt:lpstr>
      <vt:lpstr>Competition Ratios</vt:lpstr>
      <vt:lpstr>Rules of Competition</vt:lpstr>
      <vt:lpstr>Rules of Competition</vt:lpstr>
      <vt:lpstr>Rules of Competition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EG</cp:lastModifiedBy>
  <cp:revision>104</cp:revision>
  <dcterms:created xsi:type="dcterms:W3CDTF">2002-02-21T04:34:32Z</dcterms:created>
  <dcterms:modified xsi:type="dcterms:W3CDTF">2014-07-03T15:16:05Z</dcterms:modified>
</cp:coreProperties>
</file>