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74" r:id="rId2"/>
    <p:sldId id="275" r:id="rId3"/>
    <p:sldId id="276" r:id="rId4"/>
    <p:sldId id="287" r:id="rId5"/>
    <p:sldId id="288" r:id="rId6"/>
    <p:sldId id="289" r:id="rId7"/>
    <p:sldId id="290" r:id="rId8"/>
    <p:sldId id="283" r:id="rId9"/>
    <p:sldId id="280" r:id="rId10"/>
    <p:sldId id="282" r:id="rId11"/>
    <p:sldId id="291" r:id="rId12"/>
    <p:sldId id="286" r:id="rId13"/>
    <p:sldId id="292" r:id="rId14"/>
    <p:sldId id="309" r:id="rId15"/>
    <p:sldId id="310" r:id="rId16"/>
    <p:sldId id="311" r:id="rId17"/>
    <p:sldId id="312" r:id="rId18"/>
    <p:sldId id="293" r:id="rId19"/>
    <p:sldId id="294" r:id="rId20"/>
    <p:sldId id="295" r:id="rId21"/>
    <p:sldId id="296" r:id="rId22"/>
    <p:sldId id="297" r:id="rId23"/>
    <p:sldId id="313" r:id="rId24"/>
    <p:sldId id="314" r:id="rId25"/>
    <p:sldId id="315" r:id="rId26"/>
    <p:sldId id="316" r:id="rId27"/>
    <p:sldId id="317" r:id="rId28"/>
    <p:sldId id="298" r:id="rId29"/>
    <p:sldId id="299" r:id="rId30"/>
    <p:sldId id="300" r:id="rId31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020" autoAdjust="0"/>
    <p:restoredTop sz="94660"/>
  </p:normalViewPr>
  <p:slideViewPr>
    <p:cSldViewPr snapToGrid="0" snapToObjects="1">
      <p:cViewPr>
        <p:scale>
          <a:sx n="71" d="100"/>
          <a:sy n="71" d="100"/>
        </p:scale>
        <p:origin x="-164" y="4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1FD30C2-92C0-4016-A98A-36C6024D0C04}" type="datetimeFigureOut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43AF03C-0AB9-4278-97A2-1DA0184466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10339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8E3D032-8CD1-4E0E-86B0-CE46EEBE4382}" type="datetimeFigureOut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69C2CFE-9E30-4089-B53F-88D9C78AA0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20501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26509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36072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A8CAB-4466-40EE-95AF-C3F3856AE46C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8AE2A-AE27-4D76-B82E-4B5CD646B6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332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3AFE2-414D-401E-A5DF-1183E97515A8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9A24C-D483-4EBD-8EAD-9C05563DF3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B734DE5-8353-4184-87C3-49255F57D0D5}" type="datetime1">
              <a:rPr lang="en-US" altLang="en-US"/>
              <a:pPr>
                <a:defRPr/>
              </a:pPr>
              <a:t>1/25/2015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5D48391-EABD-482D-8AAC-C66733CD5F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1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Boom Construction</a:t>
            </a:r>
          </a:p>
        </p:txBody>
      </p:sp>
      <p:pic>
        <p:nvPicPr>
          <p:cNvPr id="5124" name="Picture 2" descr="https://manual.eg.poly.edu/images/d/df/Lab_boom_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175" y="2005013"/>
            <a:ext cx="514985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Breakage Under Load</a:t>
            </a:r>
          </a:p>
        </p:txBody>
      </p:sp>
      <p:sp>
        <p:nvSpPr>
          <p:cNvPr id="14339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Maximum load supported by material is exceeded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Material cracks/crumbles (ie. Thermal shock)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Over usage</a:t>
            </a:r>
          </a:p>
          <a:p>
            <a:pPr lvl="1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Too many load cycles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Stress and Strain</a:t>
            </a:r>
          </a:p>
        </p:txBody>
      </p:sp>
      <p:sp>
        <p:nvSpPr>
          <p:cNvPr id="15363" name="Rectangle 3"/>
          <p:cNvSpPr txBox="1">
            <a:spLocks noChangeArrowheads="1"/>
          </p:cNvSpPr>
          <p:nvPr/>
        </p:nvSpPr>
        <p:spPr bwMode="auto">
          <a:xfrm>
            <a:off x="530225" y="877888"/>
            <a:ext cx="822960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40000"/>
              </a:spcBef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Stress: measure of internal force that keeps material together</a:t>
            </a:r>
          </a:p>
          <a:p>
            <a:pPr lvl="1"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Resists form change of body</a:t>
            </a:r>
          </a:p>
          <a:p>
            <a:pPr>
              <a:spcBef>
                <a:spcPct val="40000"/>
              </a:spcBef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Strain: measure of deformation (elongation/compression) of material</a:t>
            </a:r>
          </a:p>
          <a:p>
            <a:pPr lvl="1"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Change from original dimension</a:t>
            </a:r>
          </a:p>
          <a:p>
            <a:pPr>
              <a:spcBef>
                <a:spcPct val="40000"/>
              </a:spcBef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Examples</a:t>
            </a:r>
          </a:p>
          <a:p>
            <a:pPr lvl="1"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Stretching of rope while pulling</a:t>
            </a:r>
          </a:p>
          <a:p>
            <a:pPr lvl="1"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Car tire under load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Figure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6387" name="Group 31"/>
          <p:cNvGrpSpPr>
            <a:grpSpLocks/>
          </p:cNvGrpSpPr>
          <p:nvPr/>
        </p:nvGrpSpPr>
        <p:grpSpPr bwMode="auto">
          <a:xfrm>
            <a:off x="4557713" y="982663"/>
            <a:ext cx="3657600" cy="2563812"/>
            <a:chOff x="2448" y="1020"/>
            <a:chExt cx="2784" cy="2045"/>
          </a:xfrm>
        </p:grpSpPr>
        <p:graphicFrame>
          <p:nvGraphicFramePr>
            <p:cNvPr id="16392" name="Object 6"/>
            <p:cNvGraphicFramePr>
              <a:graphicFrameLocks noChangeAspect="1"/>
            </p:cNvGraphicFramePr>
            <p:nvPr/>
          </p:nvGraphicFramePr>
          <p:xfrm>
            <a:off x="2844" y="2092"/>
            <a:ext cx="71" cy="1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13" name="Equation" r:id="rId3" imgW="114151" imgH="215619" progId="Equation.3">
                    <p:embed/>
                  </p:oleObj>
                </mc:Choice>
                <mc:Fallback>
                  <p:oleObj name="Equation" r:id="rId3" imgW="114151" imgH="215619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" y="2092"/>
                          <a:ext cx="71" cy="1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393" name="Line 7"/>
            <p:cNvSpPr>
              <a:spLocks noChangeShapeType="1"/>
            </p:cNvSpPr>
            <p:nvPr/>
          </p:nvSpPr>
          <p:spPr bwMode="auto">
            <a:xfrm flipH="1">
              <a:off x="4204" y="2784"/>
              <a:ext cx="14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4" name="Line 9"/>
            <p:cNvSpPr>
              <a:spLocks noChangeShapeType="1"/>
            </p:cNvSpPr>
            <p:nvPr/>
          </p:nvSpPr>
          <p:spPr bwMode="auto">
            <a:xfrm>
              <a:off x="3168" y="1278"/>
              <a:ext cx="2064" cy="0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5" name="Line 10"/>
            <p:cNvSpPr>
              <a:spLocks noChangeShapeType="1"/>
            </p:cNvSpPr>
            <p:nvPr/>
          </p:nvSpPr>
          <p:spPr bwMode="auto">
            <a:xfrm flipV="1">
              <a:off x="4416" y="1296"/>
              <a:ext cx="0" cy="12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" name="Text Box 11"/>
            <p:cNvSpPr txBox="1">
              <a:spLocks noChangeArrowheads="1"/>
            </p:cNvSpPr>
            <p:nvPr/>
          </p:nvSpPr>
          <p:spPr bwMode="auto">
            <a:xfrm>
              <a:off x="4416" y="1775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L</a:t>
              </a:r>
              <a:r>
                <a:rPr lang="en-US" altLang="en-US" sz="1800" baseline="-25000"/>
                <a:t>o</a:t>
              </a:r>
              <a:endParaRPr lang="en-US" altLang="en-US" sz="1800"/>
            </a:p>
          </p:txBody>
        </p:sp>
        <p:grpSp>
          <p:nvGrpSpPr>
            <p:cNvPr id="16397" name="Group 12"/>
            <p:cNvGrpSpPr>
              <a:grpSpLocks/>
            </p:cNvGrpSpPr>
            <p:nvPr/>
          </p:nvGrpSpPr>
          <p:grpSpPr bwMode="auto">
            <a:xfrm>
              <a:off x="3792" y="2208"/>
              <a:ext cx="144" cy="768"/>
              <a:chOff x="3648" y="2496"/>
              <a:chExt cx="144" cy="768"/>
            </a:xfrm>
          </p:grpSpPr>
          <p:sp>
            <p:nvSpPr>
              <p:cNvPr id="16408" name="Line 13"/>
              <p:cNvSpPr>
                <a:spLocks noChangeShapeType="1"/>
              </p:cNvSpPr>
              <p:nvPr/>
            </p:nvSpPr>
            <p:spPr bwMode="auto">
              <a:xfrm flipH="1">
                <a:off x="3648" y="2976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9" name="Line 14"/>
              <p:cNvSpPr>
                <a:spLocks noChangeShapeType="1"/>
              </p:cNvSpPr>
              <p:nvPr/>
            </p:nvSpPr>
            <p:spPr bwMode="auto">
              <a:xfrm flipH="1">
                <a:off x="3648" y="2784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0" name="Line 15"/>
              <p:cNvSpPr>
                <a:spLocks noChangeShapeType="1"/>
              </p:cNvSpPr>
              <p:nvPr/>
            </p:nvSpPr>
            <p:spPr bwMode="auto">
              <a:xfrm flipV="1">
                <a:off x="3744" y="297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1" name="Line 16"/>
              <p:cNvSpPr>
                <a:spLocks noChangeShapeType="1"/>
              </p:cNvSpPr>
              <p:nvPr/>
            </p:nvSpPr>
            <p:spPr bwMode="auto">
              <a:xfrm flipV="1">
                <a:off x="3744" y="249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triangle" w="med" len="med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8" name="Text Box 17"/>
            <p:cNvSpPr txBox="1">
              <a:spLocks noChangeArrowheads="1"/>
            </p:cNvSpPr>
            <p:nvPr/>
          </p:nvSpPr>
          <p:spPr bwMode="auto">
            <a:xfrm>
              <a:off x="3552" y="2457"/>
              <a:ext cx="336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D L</a:t>
              </a:r>
            </a:p>
          </p:txBody>
        </p:sp>
        <p:grpSp>
          <p:nvGrpSpPr>
            <p:cNvPr id="16399" name="Group 18"/>
            <p:cNvGrpSpPr>
              <a:grpSpLocks/>
            </p:cNvGrpSpPr>
            <p:nvPr/>
          </p:nvGrpSpPr>
          <p:grpSpPr bwMode="auto">
            <a:xfrm>
              <a:off x="4032" y="2400"/>
              <a:ext cx="144" cy="288"/>
              <a:chOff x="3888" y="2688"/>
              <a:chExt cx="144" cy="288"/>
            </a:xfrm>
          </p:grpSpPr>
          <p:sp>
            <p:nvSpPr>
              <p:cNvPr id="16405" name="Line 19"/>
              <p:cNvSpPr>
                <a:spLocks noChangeShapeType="1"/>
              </p:cNvSpPr>
              <p:nvPr/>
            </p:nvSpPr>
            <p:spPr bwMode="auto">
              <a:xfrm flipH="1">
                <a:off x="3888" y="2976"/>
                <a:ext cx="144" cy="0"/>
              </a:xfrm>
              <a:prstGeom prst="line">
                <a:avLst/>
              </a:prstGeom>
              <a:noFill/>
              <a:ln w="381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6" name="Line 20"/>
              <p:cNvSpPr>
                <a:spLocks noChangeShapeType="1"/>
              </p:cNvSpPr>
              <p:nvPr/>
            </p:nvSpPr>
            <p:spPr bwMode="auto">
              <a:xfrm flipV="1">
                <a:off x="4032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7" name="Line 21"/>
              <p:cNvSpPr>
                <a:spLocks noChangeShapeType="1"/>
              </p:cNvSpPr>
              <p:nvPr/>
            </p:nvSpPr>
            <p:spPr bwMode="auto">
              <a:xfrm flipV="1">
                <a:off x="3888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00" name="Line 22"/>
            <p:cNvSpPr>
              <a:spLocks noChangeShapeType="1"/>
            </p:cNvSpPr>
            <p:nvPr/>
          </p:nvSpPr>
          <p:spPr bwMode="auto">
            <a:xfrm flipV="1">
              <a:off x="4110" y="2698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triangl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1" name="Text Box 23"/>
            <p:cNvSpPr txBox="1">
              <a:spLocks noChangeArrowheads="1"/>
            </p:cNvSpPr>
            <p:nvPr/>
          </p:nvSpPr>
          <p:spPr bwMode="auto">
            <a:xfrm>
              <a:off x="4272" y="2832"/>
              <a:ext cx="76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 Load F</a:t>
              </a:r>
            </a:p>
          </p:txBody>
        </p:sp>
        <p:sp>
          <p:nvSpPr>
            <p:cNvPr id="16402" name="Text Box 24"/>
            <p:cNvSpPr txBox="1">
              <a:spLocks noChangeArrowheads="1"/>
            </p:cNvSpPr>
            <p:nvPr/>
          </p:nvSpPr>
          <p:spPr bwMode="auto">
            <a:xfrm>
              <a:off x="2448" y="1536"/>
              <a:ext cx="163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/>
                <a:t> </a:t>
              </a:r>
              <a:r>
                <a:rPr lang="en-US" altLang="en-US" sz="1800" b="1"/>
                <a:t>Cross-sectional area of bar</a:t>
              </a:r>
            </a:p>
          </p:txBody>
        </p:sp>
        <p:sp>
          <p:nvSpPr>
            <p:cNvPr id="16403" name="Text Box 25"/>
            <p:cNvSpPr txBox="1">
              <a:spLocks noChangeArrowheads="1"/>
            </p:cNvSpPr>
            <p:nvPr/>
          </p:nvSpPr>
          <p:spPr bwMode="auto">
            <a:xfrm>
              <a:off x="3216" y="1020"/>
              <a:ext cx="120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/>
                <a:t>Fixed Support</a:t>
              </a:r>
            </a:p>
          </p:txBody>
        </p:sp>
        <p:sp>
          <p:nvSpPr>
            <p:cNvPr id="16404" name="Rectangle 26"/>
            <p:cNvSpPr>
              <a:spLocks noChangeArrowheads="1"/>
            </p:cNvSpPr>
            <p:nvPr/>
          </p:nvSpPr>
          <p:spPr bwMode="auto">
            <a:xfrm>
              <a:off x="4032" y="1296"/>
              <a:ext cx="144" cy="12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</p:grpSp>
      <p:sp>
        <p:nvSpPr>
          <p:cNvPr id="16388" name="Text Box 28"/>
          <p:cNvSpPr txBox="1">
            <a:spLocks noChangeArrowheads="1"/>
          </p:cNvSpPr>
          <p:nvPr/>
        </p:nvSpPr>
        <p:spPr bwMode="auto">
          <a:xfrm>
            <a:off x="1417638" y="1314450"/>
            <a:ext cx="3286125" cy="17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US" altLang="en-US">
                <a:solidFill>
                  <a:srgbClr val="000066"/>
                </a:solidFill>
              </a:rPr>
              <a:t>Stress (</a:t>
            </a:r>
            <a:r>
              <a:rPr lang="en-US" altLang="en-US">
                <a:solidFill>
                  <a:srgbClr val="000066"/>
                </a:solidFill>
                <a:latin typeface="Symbol" panose="05050102010706020507" pitchFamily="18" charset="2"/>
              </a:rPr>
              <a:t>s</a:t>
            </a:r>
            <a:r>
              <a:rPr lang="en-US" altLang="en-US">
                <a:solidFill>
                  <a:srgbClr val="000066"/>
                </a:solidFill>
              </a:rPr>
              <a:t>) = </a:t>
            </a:r>
            <a:r>
              <a:rPr lang="en-US" altLang="en-US" u="sng">
                <a:solidFill>
                  <a:srgbClr val="000066"/>
                </a:solidFill>
              </a:rPr>
              <a:t>F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>
                <a:solidFill>
                  <a:srgbClr val="000066"/>
                </a:solidFill>
              </a:rPr>
              <a:t>		           A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>
                <a:solidFill>
                  <a:srgbClr val="000066"/>
                </a:solidFill>
              </a:rPr>
              <a:t>Strain (</a:t>
            </a:r>
            <a:r>
              <a:rPr lang="en-US" altLang="en-US">
                <a:solidFill>
                  <a:srgbClr val="000066"/>
                </a:solidFill>
                <a:latin typeface="Symbol" panose="05050102010706020507" pitchFamily="18" charset="2"/>
              </a:rPr>
              <a:t>e</a:t>
            </a:r>
            <a:r>
              <a:rPr lang="en-US" altLang="en-US">
                <a:solidFill>
                  <a:srgbClr val="000066"/>
                </a:solidFill>
              </a:rPr>
              <a:t>) = </a:t>
            </a:r>
            <a:r>
              <a:rPr lang="en-US" altLang="en-US" u="sng">
                <a:solidFill>
                  <a:srgbClr val="000066"/>
                </a:solidFill>
                <a:latin typeface="Symbol" panose="05050102010706020507" pitchFamily="18" charset="2"/>
              </a:rPr>
              <a:t>D</a:t>
            </a:r>
            <a:r>
              <a:rPr lang="en-US" altLang="en-US" u="sng">
                <a:solidFill>
                  <a:srgbClr val="000066"/>
                </a:solidFill>
              </a:rPr>
              <a:t>L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>
                <a:solidFill>
                  <a:srgbClr val="000066"/>
                </a:solidFill>
              </a:rPr>
              <a:t>                     L</a:t>
            </a:r>
            <a:r>
              <a:rPr lang="en-US" altLang="en-US" baseline="-25000">
                <a:solidFill>
                  <a:srgbClr val="000066"/>
                </a:solidFill>
              </a:rPr>
              <a:t>o</a:t>
            </a:r>
          </a:p>
        </p:txBody>
      </p:sp>
      <p:grpSp>
        <p:nvGrpSpPr>
          <p:cNvPr id="16389" name="Group 3"/>
          <p:cNvGrpSpPr>
            <a:grpSpLocks/>
          </p:cNvGrpSpPr>
          <p:nvPr/>
        </p:nvGrpSpPr>
        <p:grpSpPr bwMode="auto">
          <a:xfrm>
            <a:off x="615950" y="3816350"/>
            <a:ext cx="8528050" cy="1203325"/>
            <a:chOff x="0" y="3360"/>
            <a:chExt cx="5372" cy="758"/>
          </a:xfrm>
        </p:grpSpPr>
        <p:sp>
          <p:nvSpPr>
            <p:cNvPr id="16390" name="Rectangle 4"/>
            <p:cNvSpPr>
              <a:spLocks noChangeArrowheads="1"/>
            </p:cNvSpPr>
            <p:nvPr/>
          </p:nvSpPr>
          <p:spPr bwMode="auto">
            <a:xfrm>
              <a:off x="3119" y="3381"/>
              <a:ext cx="2253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0066"/>
                  </a:solidFill>
                  <a:latin typeface="Symbol" panose="05050102010706020507" pitchFamily="18" charset="2"/>
                </a:rPr>
                <a:t>D</a:t>
              </a:r>
              <a:r>
                <a:rPr lang="en-US" altLang="en-US">
                  <a:solidFill>
                    <a:srgbClr val="000066"/>
                  </a:solidFill>
                </a:rPr>
                <a:t>L=Change in length</a:t>
              </a:r>
            </a:p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0066"/>
                  </a:solidFill>
                </a:rPr>
                <a:t>L</a:t>
              </a:r>
              <a:r>
                <a:rPr lang="en-US" altLang="en-US" baseline="-25000">
                  <a:solidFill>
                    <a:srgbClr val="000066"/>
                  </a:solidFill>
                </a:rPr>
                <a:t>o</a:t>
              </a:r>
              <a:r>
                <a:rPr lang="en-US" altLang="en-US">
                  <a:solidFill>
                    <a:srgbClr val="000066"/>
                  </a:solidFill>
                </a:rPr>
                <a:t>=Original length</a:t>
              </a:r>
            </a:p>
          </p:txBody>
        </p:sp>
        <p:sp>
          <p:nvSpPr>
            <p:cNvPr id="16391" name="Rectangle 5"/>
            <p:cNvSpPr>
              <a:spLocks noChangeArrowheads="1"/>
            </p:cNvSpPr>
            <p:nvPr/>
          </p:nvSpPr>
          <p:spPr bwMode="auto">
            <a:xfrm>
              <a:off x="0" y="3360"/>
              <a:ext cx="3024" cy="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0066"/>
                  </a:solidFill>
                </a:rPr>
                <a:t>F= Applied force</a:t>
              </a:r>
            </a:p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0066"/>
                  </a:solidFill>
                </a:rPr>
                <a:t>A = Cross-sectional area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Graph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17412" name="Group 89"/>
          <p:cNvGrpSpPr>
            <a:grpSpLocks/>
          </p:cNvGrpSpPr>
          <p:nvPr/>
        </p:nvGrpSpPr>
        <p:grpSpPr bwMode="auto">
          <a:xfrm>
            <a:off x="41275" y="838200"/>
            <a:ext cx="5367338" cy="4110038"/>
            <a:chOff x="192" y="1152"/>
            <a:chExt cx="3264" cy="2589"/>
          </a:xfrm>
        </p:grpSpPr>
        <p:sp>
          <p:nvSpPr>
            <p:cNvPr id="17414" name="Text Box 13"/>
            <p:cNvSpPr txBox="1">
              <a:spLocks noChangeArrowheads="1"/>
            </p:cNvSpPr>
            <p:nvPr/>
          </p:nvSpPr>
          <p:spPr bwMode="auto">
            <a:xfrm>
              <a:off x="1714" y="3489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17415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17416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7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8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9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0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1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17422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7423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7424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7425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7426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17432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33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427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17430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31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428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9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7413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5222875" y="1231900"/>
            <a:ext cx="4033838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smtClean="0">
                <a:solidFill>
                  <a:srgbClr val="000066"/>
                </a:solidFill>
              </a:rPr>
              <a:t>Key points/regions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000066"/>
                </a:solidFill>
              </a:rPr>
              <a:t>U.T.S. </a:t>
            </a:r>
            <a:r>
              <a:rPr lang="en-US" altLang="en-US" sz="1800" smtClean="0">
                <a:solidFill>
                  <a:srgbClr val="000066"/>
                </a:solidFill>
              </a:rPr>
              <a:t>(Ultimate Tensile  Strength)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000066"/>
                </a:solidFill>
              </a:rPr>
              <a:t>Fracture Stress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000066"/>
                </a:solidFill>
              </a:rPr>
              <a:t>Elasticity Region {E}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000066"/>
                </a:solidFill>
              </a:rPr>
              <a:t>Plasticity Region {P}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Graph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35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18436" name="Group 89"/>
          <p:cNvGrpSpPr>
            <a:grpSpLocks/>
          </p:cNvGrpSpPr>
          <p:nvPr/>
        </p:nvGrpSpPr>
        <p:grpSpPr bwMode="auto">
          <a:xfrm>
            <a:off x="41275" y="838200"/>
            <a:ext cx="5367338" cy="4057650"/>
            <a:chOff x="192" y="1152"/>
            <a:chExt cx="3264" cy="2556"/>
          </a:xfrm>
        </p:grpSpPr>
        <p:sp>
          <p:nvSpPr>
            <p:cNvPr id="18442" name="Text Box 13"/>
            <p:cNvSpPr txBox="1">
              <a:spLocks noChangeArrowheads="1"/>
            </p:cNvSpPr>
            <p:nvPr/>
          </p:nvSpPr>
          <p:spPr bwMode="auto">
            <a:xfrm>
              <a:off x="1714" y="3456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18443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1844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9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18450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845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845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845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845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1846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6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5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1845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5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845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437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5222875" y="936625"/>
            <a:ext cx="4033838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Greatest amount of stress material will withstand without failing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Plastic instability occurs when past U.T.S.</a:t>
            </a:r>
          </a:p>
        </p:txBody>
      </p:sp>
      <p:grpSp>
        <p:nvGrpSpPr>
          <p:cNvPr id="18438" name="Group 16"/>
          <p:cNvGrpSpPr>
            <a:grpSpLocks/>
          </p:cNvGrpSpPr>
          <p:nvPr/>
        </p:nvGrpSpPr>
        <p:grpSpPr bwMode="auto">
          <a:xfrm>
            <a:off x="3063875" y="1244600"/>
            <a:ext cx="152400" cy="152400"/>
            <a:chOff x="2304" y="3264"/>
            <a:chExt cx="96" cy="96"/>
          </a:xfrm>
        </p:grpSpPr>
        <p:sp>
          <p:nvSpPr>
            <p:cNvPr id="18440" name="Line 17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" name="Line 18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" name="Text Box 27"/>
          <p:cNvSpPr txBox="1">
            <a:spLocks noChangeArrowheads="1"/>
          </p:cNvSpPr>
          <p:nvPr/>
        </p:nvSpPr>
        <p:spPr bwMode="auto">
          <a:xfrm>
            <a:off x="5767388" y="2773363"/>
            <a:ext cx="3309937" cy="1938337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</a:rPr>
              <a:t>U.T.S. = </a:t>
            </a:r>
            <a:r>
              <a:rPr lang="en-US" dirty="0" err="1">
                <a:solidFill>
                  <a:srgbClr val="000066"/>
                </a:solidFill>
              </a:rPr>
              <a:t>P</a:t>
            </a:r>
            <a:r>
              <a:rPr lang="en-US" baseline="-25000" dirty="0" err="1">
                <a:solidFill>
                  <a:srgbClr val="000066"/>
                </a:solidFill>
              </a:rPr>
              <a:t>max</a:t>
            </a:r>
            <a:endParaRPr lang="en-US" dirty="0">
              <a:solidFill>
                <a:srgbClr val="000066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66"/>
                </a:solidFill>
              </a:rPr>
              <a:t>	        </a:t>
            </a:r>
            <a:r>
              <a:rPr lang="en-US" dirty="0" err="1">
                <a:solidFill>
                  <a:srgbClr val="000066"/>
                </a:solidFill>
              </a:rPr>
              <a:t>A</a:t>
            </a:r>
            <a:r>
              <a:rPr lang="en-US" baseline="-25000" dirty="0" err="1">
                <a:solidFill>
                  <a:srgbClr val="000066"/>
                </a:solidFill>
              </a:rPr>
              <a:t>o</a:t>
            </a:r>
            <a:endParaRPr lang="en-US" baseline="-25000" dirty="0">
              <a:solidFill>
                <a:srgbClr val="000066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dirty="0" err="1">
                <a:solidFill>
                  <a:srgbClr val="000066"/>
                </a:solidFill>
              </a:rPr>
              <a:t>P</a:t>
            </a:r>
            <a:r>
              <a:rPr lang="en-US" baseline="-25000" dirty="0" err="1">
                <a:solidFill>
                  <a:srgbClr val="000066"/>
                </a:solidFill>
              </a:rPr>
              <a:t>max</a:t>
            </a:r>
            <a:r>
              <a:rPr lang="en-US" dirty="0">
                <a:solidFill>
                  <a:srgbClr val="000066"/>
                </a:solidFill>
              </a:rPr>
              <a:t> = Applied force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dirty="0" err="1">
                <a:solidFill>
                  <a:srgbClr val="000066"/>
                </a:solidFill>
              </a:rPr>
              <a:t>A</a:t>
            </a:r>
            <a:r>
              <a:rPr lang="en-US" baseline="-25000" dirty="0" err="1">
                <a:solidFill>
                  <a:srgbClr val="000066"/>
                </a:solidFill>
              </a:rPr>
              <a:t>o</a:t>
            </a:r>
            <a:r>
              <a:rPr lang="en-US" dirty="0">
                <a:solidFill>
                  <a:srgbClr val="000066"/>
                </a:solidFill>
              </a:rPr>
              <a:t>= Cross-sectional    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</a:rPr>
              <a:t>       area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Graph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59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19460" name="Group 89"/>
          <p:cNvGrpSpPr>
            <a:grpSpLocks/>
          </p:cNvGrpSpPr>
          <p:nvPr/>
        </p:nvGrpSpPr>
        <p:grpSpPr bwMode="auto">
          <a:xfrm>
            <a:off x="41275" y="838200"/>
            <a:ext cx="5367338" cy="4073525"/>
            <a:chOff x="192" y="1152"/>
            <a:chExt cx="3264" cy="2566"/>
          </a:xfrm>
        </p:grpSpPr>
        <p:sp>
          <p:nvSpPr>
            <p:cNvPr id="19466" name="Text Box 13"/>
            <p:cNvSpPr txBox="1">
              <a:spLocks noChangeArrowheads="1"/>
            </p:cNvSpPr>
            <p:nvPr/>
          </p:nvSpPr>
          <p:spPr bwMode="auto">
            <a:xfrm>
              <a:off x="1739" y="3466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19467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19468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9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0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1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2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3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19474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9475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9476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9477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9478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19484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85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479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19482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83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9480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1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461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5222875" y="1231900"/>
            <a:ext cx="4033838" cy="138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altLang="en-US" sz="2800" smtClean="0">
                <a:solidFill>
                  <a:srgbClr val="000066"/>
                </a:solidFill>
              </a:rPr>
              <a:t>Stress at which the material completely fails</a:t>
            </a:r>
          </a:p>
        </p:txBody>
      </p:sp>
      <p:grpSp>
        <p:nvGrpSpPr>
          <p:cNvPr id="19462" name="Group 51"/>
          <p:cNvGrpSpPr>
            <a:grpSpLocks/>
          </p:cNvGrpSpPr>
          <p:nvPr/>
        </p:nvGrpSpPr>
        <p:grpSpPr bwMode="auto">
          <a:xfrm>
            <a:off x="4708525" y="2139950"/>
            <a:ext cx="152400" cy="152400"/>
            <a:chOff x="2304" y="3264"/>
            <a:chExt cx="96" cy="96"/>
          </a:xfrm>
        </p:grpSpPr>
        <p:sp>
          <p:nvSpPr>
            <p:cNvPr id="19464" name="Line 52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5" name="Line 53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946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275" y="3043238"/>
            <a:ext cx="30099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Graph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483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20484" name="Group 89"/>
          <p:cNvGrpSpPr>
            <a:grpSpLocks/>
          </p:cNvGrpSpPr>
          <p:nvPr/>
        </p:nvGrpSpPr>
        <p:grpSpPr bwMode="auto">
          <a:xfrm>
            <a:off x="41275" y="838200"/>
            <a:ext cx="5367338" cy="4041775"/>
            <a:chOff x="192" y="1152"/>
            <a:chExt cx="3264" cy="2546"/>
          </a:xfrm>
        </p:grpSpPr>
        <p:sp>
          <p:nvSpPr>
            <p:cNvPr id="20487" name="Text Box 13"/>
            <p:cNvSpPr txBox="1">
              <a:spLocks noChangeArrowheads="1"/>
            </p:cNvSpPr>
            <p:nvPr/>
          </p:nvSpPr>
          <p:spPr bwMode="auto">
            <a:xfrm>
              <a:off x="1757" y="3446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20488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20489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0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1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2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3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4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20495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20496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20497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20498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20499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0505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06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500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0503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04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501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2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408613" y="838200"/>
            <a:ext cx="3832225" cy="4525963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</a:rPr>
              <a:t>Strain will disappear when stress is removed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</a:rPr>
              <a:t>Stress and strain vary linearly, obeying Hooke’s Law </a:t>
            </a: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 </a:t>
            </a:r>
            <a:r>
              <a:rPr lang="en-US" altLang="en-US" smtClean="0">
                <a:solidFill>
                  <a:srgbClr val="000066"/>
                </a:solidFill>
                <a:latin typeface="Symbol" panose="05050102010706020507" pitchFamily="18" charset="2"/>
                <a:sym typeface="Monotype Sorts"/>
              </a:rPr>
              <a:t>s</a:t>
            </a: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 </a:t>
            </a:r>
            <a:r>
              <a:rPr lang="en-US" altLang="en-US" smtClean="0">
                <a:solidFill>
                  <a:srgbClr val="000066"/>
                </a:solidFill>
                <a:sym typeface="Symbol" panose="05050102010706020507" pitchFamily="18" charset="2"/>
              </a:rPr>
              <a:t></a:t>
            </a: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 </a:t>
            </a:r>
            <a:r>
              <a:rPr lang="en-US" altLang="en-US" smtClean="0">
                <a:solidFill>
                  <a:srgbClr val="000066"/>
                </a:solidFill>
                <a:latin typeface="Symbol" panose="05050102010706020507" pitchFamily="18" charset="2"/>
                <a:sym typeface="Monotype Sorts"/>
              </a:rPr>
              <a:t>e</a:t>
            </a:r>
            <a:endParaRPr lang="en-US" altLang="en-US" smtClean="0">
              <a:solidFill>
                <a:srgbClr val="000066"/>
              </a:solidFill>
              <a:sym typeface="Monotype Sorts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Stiffness of material found by Young’s Modulus of Elasticity: 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altLang="en-US" sz="800" smtClean="0">
              <a:solidFill>
                <a:srgbClr val="000066"/>
              </a:solidFill>
              <a:sym typeface="Monotype Sorts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	E= </a:t>
            </a:r>
            <a:r>
              <a:rPr lang="en-US" altLang="en-US" smtClean="0">
                <a:solidFill>
                  <a:srgbClr val="000066"/>
                </a:solidFill>
                <a:latin typeface="Symbol" panose="05050102010706020507" pitchFamily="18" charset="2"/>
                <a:sym typeface="Monotype Sorts"/>
              </a:rPr>
              <a:t>s</a:t>
            </a: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/</a:t>
            </a:r>
            <a:r>
              <a:rPr lang="en-US" altLang="en-US" smtClean="0">
                <a:solidFill>
                  <a:srgbClr val="000066"/>
                </a:solidFill>
                <a:latin typeface="Symbol" panose="05050102010706020507" pitchFamily="18" charset="2"/>
                <a:sym typeface="Monotype Sorts"/>
              </a:rPr>
              <a:t>e</a:t>
            </a:r>
            <a:endParaRPr lang="en-US" altLang="en-US" smtClean="0">
              <a:solidFill>
                <a:srgbClr val="000066"/>
              </a:solidFill>
              <a:sym typeface="Monotype Sorts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	(slope of elastic region)</a:t>
            </a:r>
            <a:endParaRPr lang="en-US" altLang="en-US" smtClean="0">
              <a:solidFill>
                <a:srgbClr val="000066"/>
              </a:solidFill>
            </a:endParaRPr>
          </a:p>
        </p:txBody>
      </p:sp>
      <p:sp>
        <p:nvSpPr>
          <p:cNvPr id="20486" name="Rectangle 52"/>
          <p:cNvSpPr>
            <a:spLocks noChangeArrowheads="1"/>
          </p:cNvSpPr>
          <p:nvPr/>
        </p:nvSpPr>
        <p:spPr bwMode="auto">
          <a:xfrm>
            <a:off x="1462088" y="2270125"/>
            <a:ext cx="990600" cy="2133600"/>
          </a:xfrm>
          <a:prstGeom prst="rect">
            <a:avLst/>
          </a:prstGeom>
          <a:solidFill>
            <a:srgbClr val="00FF00">
              <a:alpha val="1490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Graph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21508" name="Group 89"/>
          <p:cNvGrpSpPr>
            <a:grpSpLocks/>
          </p:cNvGrpSpPr>
          <p:nvPr/>
        </p:nvGrpSpPr>
        <p:grpSpPr bwMode="auto">
          <a:xfrm>
            <a:off x="41275" y="838200"/>
            <a:ext cx="5367338" cy="4046538"/>
            <a:chOff x="192" y="1152"/>
            <a:chExt cx="3264" cy="2549"/>
          </a:xfrm>
        </p:grpSpPr>
        <p:sp>
          <p:nvSpPr>
            <p:cNvPr id="21511" name="Text Box 13"/>
            <p:cNvSpPr txBox="1">
              <a:spLocks noChangeArrowheads="1"/>
            </p:cNvSpPr>
            <p:nvPr/>
          </p:nvSpPr>
          <p:spPr bwMode="auto">
            <a:xfrm>
              <a:off x="1683" y="3449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21512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21513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4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5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6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7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8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21519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21520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21521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21522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21523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1529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30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524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1527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28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525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6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205413" y="1006475"/>
            <a:ext cx="3825875" cy="4525963"/>
          </a:xfrm>
          <a:prstGeom prst="rect">
            <a:avLst/>
          </a:prstGeo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Strain will NOT disappear when stress is removed </a:t>
            </a:r>
          </a:p>
          <a:p>
            <a:pPr marL="9144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Permanent deformation</a:t>
            </a:r>
            <a:endParaRPr lang="en-US" dirty="0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Range of plasticity:</a:t>
            </a:r>
          </a:p>
          <a:p>
            <a:pPr marL="9144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Ductile materials deform considerably before fracture</a:t>
            </a:r>
          </a:p>
          <a:p>
            <a:pPr marL="9144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0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Brittle materials do not deform much and failure occurs suddenly</a:t>
            </a:r>
          </a:p>
        </p:txBody>
      </p:sp>
      <p:sp>
        <p:nvSpPr>
          <p:cNvPr id="21510" name="Rectangle 52"/>
          <p:cNvSpPr>
            <a:spLocks noChangeArrowheads="1"/>
          </p:cNvSpPr>
          <p:nvPr/>
        </p:nvSpPr>
        <p:spPr bwMode="auto">
          <a:xfrm>
            <a:off x="2416175" y="1265238"/>
            <a:ext cx="2362200" cy="990600"/>
          </a:xfrm>
          <a:prstGeom prst="rect">
            <a:avLst/>
          </a:prstGeom>
          <a:solidFill>
            <a:srgbClr val="FF0000">
              <a:alpha val="1490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Example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31" name="Rectangle 3"/>
          <p:cNvSpPr txBox="1">
            <a:spLocks noChangeArrowheads="1"/>
          </p:cNvSpPr>
          <p:nvPr/>
        </p:nvSpPr>
        <p:spPr bwMode="auto">
          <a:xfrm>
            <a:off x="182563" y="1079500"/>
            <a:ext cx="8161337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70000"/>
              </a:lnSpc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The Plastic Pen Cap and Nervous Student</a:t>
            </a:r>
          </a:p>
          <a:p>
            <a:pPr>
              <a:lnSpc>
                <a:spcPct val="120000"/>
              </a:lnSpc>
            </a:pPr>
            <a:r>
              <a:rPr lang="en-US" altLang="en-US" sz="2000" b="1">
                <a:solidFill>
                  <a:srgbClr val="000066"/>
                </a:solidFill>
                <a:latin typeface="Tahoma" panose="020B0604030504040204" pitchFamily="34" charset="0"/>
              </a:rPr>
              <a:t>1. </a:t>
            </a:r>
            <a:r>
              <a:rPr lang="en-US" altLang="en-US" sz="2000" b="1" u="sng">
                <a:solidFill>
                  <a:srgbClr val="000066"/>
                </a:solidFill>
                <a:latin typeface="Tahoma" panose="020B0604030504040204" pitchFamily="34" charset="0"/>
              </a:rPr>
              <a:t>Elastic Region</a:t>
            </a: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 - Student applies force, bending tip of pen cap back.  When force is removed, tip of cap returns to original position.</a:t>
            </a:r>
            <a:endParaRPr lang="en-US" altLang="en-US" sz="2000" b="1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en-US" sz="2000" b="1">
                <a:solidFill>
                  <a:srgbClr val="000066"/>
                </a:solidFill>
                <a:latin typeface="Tahoma" panose="020B0604030504040204" pitchFamily="34" charset="0"/>
              </a:rPr>
              <a:t>2. </a:t>
            </a:r>
            <a:r>
              <a:rPr lang="en-US" altLang="en-US" sz="2000" b="1" u="sng">
                <a:solidFill>
                  <a:srgbClr val="000066"/>
                </a:solidFill>
                <a:latin typeface="Tahoma" panose="020B0604030504040204" pitchFamily="34" charset="0"/>
              </a:rPr>
              <a:t>Plastic Region</a:t>
            </a: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 - Student twists and bends tip of cap.  When force is removed, the tip of cap stays mangled.</a:t>
            </a:r>
            <a:endParaRPr lang="en-US" altLang="en-US" sz="2000" b="1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en-US" sz="2000" b="1">
                <a:solidFill>
                  <a:srgbClr val="000066"/>
                </a:solidFill>
                <a:latin typeface="Tahoma" panose="020B0604030504040204" pitchFamily="34" charset="0"/>
              </a:rPr>
              <a:t>3. </a:t>
            </a:r>
            <a:r>
              <a:rPr lang="en-US" altLang="en-US" sz="2000" b="1" u="sng">
                <a:solidFill>
                  <a:srgbClr val="000066"/>
                </a:solidFill>
                <a:latin typeface="Tahoma" panose="020B0604030504040204" pitchFamily="34" charset="0"/>
              </a:rPr>
              <a:t>U.T.S.</a:t>
            </a: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 - Student bends cap some more.  Cap still in one piece, but certain areas are very weak and on the verge of breaking.</a:t>
            </a:r>
            <a:endParaRPr lang="en-US" altLang="en-US" sz="2000" b="1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en-US" sz="2000" b="1">
                <a:solidFill>
                  <a:srgbClr val="000066"/>
                </a:solidFill>
                <a:latin typeface="Tahoma" panose="020B0604030504040204" pitchFamily="34" charset="0"/>
              </a:rPr>
              <a:t>4. </a:t>
            </a:r>
            <a:r>
              <a:rPr lang="en-US" altLang="en-US" sz="2000" b="1" u="sng">
                <a:solidFill>
                  <a:srgbClr val="000066"/>
                </a:solidFill>
                <a:latin typeface="Tahoma" panose="020B0604030504040204" pitchFamily="34" charset="0"/>
              </a:rPr>
              <a:t>Fracture Stress</a:t>
            </a: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 - Student bends cap one more time.  The cap finally breaks into 2 pieces.</a:t>
            </a: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8405813" y="996950"/>
            <a:ext cx="296862" cy="722313"/>
            <a:chOff x="5040" y="1536"/>
            <a:chExt cx="187" cy="768"/>
          </a:xfrm>
        </p:grpSpPr>
        <p:grpSp>
          <p:nvGrpSpPr>
            <p:cNvPr id="22576" name="Group 5"/>
            <p:cNvGrpSpPr>
              <a:grpSpLocks noChangeAspect="1"/>
            </p:cNvGrpSpPr>
            <p:nvPr/>
          </p:nvGrpSpPr>
          <p:grpSpPr bwMode="auto">
            <a:xfrm>
              <a:off x="5040" y="1536"/>
              <a:ext cx="160" cy="768"/>
              <a:chOff x="6384" y="1008"/>
              <a:chExt cx="480" cy="2304"/>
            </a:xfrm>
          </p:grpSpPr>
          <p:sp>
            <p:nvSpPr>
              <p:cNvPr id="22578" name="AutoShape 6"/>
              <p:cNvSpPr>
                <a:spLocks noChangeAspect="1" noChangeArrowheads="1"/>
              </p:cNvSpPr>
              <p:nvPr/>
            </p:nvSpPr>
            <p:spPr bwMode="auto">
              <a:xfrm flipV="1">
                <a:off x="6720" y="1008"/>
                <a:ext cx="144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579" name="Group 7"/>
              <p:cNvGrpSpPr>
                <a:grpSpLocks noChangeAspect="1"/>
              </p:cNvGrpSpPr>
              <p:nvPr/>
            </p:nvGrpSpPr>
            <p:grpSpPr bwMode="auto">
              <a:xfrm>
                <a:off x="6384" y="1536"/>
                <a:ext cx="480" cy="1776"/>
                <a:chOff x="-1728" y="2544"/>
                <a:chExt cx="480" cy="1968"/>
              </a:xfrm>
            </p:grpSpPr>
            <p:sp>
              <p:nvSpPr>
                <p:cNvPr id="22580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22581" name="Group 9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2582" name="Group 1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2584" name="AutoShape 1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85" name="Rectangle 1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22583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2577" name="Text Box 14"/>
            <p:cNvSpPr txBox="1">
              <a:spLocks noChangeArrowheads="1"/>
            </p:cNvSpPr>
            <p:nvPr/>
          </p:nvSpPr>
          <p:spPr bwMode="auto">
            <a:xfrm>
              <a:off x="5040" y="196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22533" name="Group 15"/>
          <p:cNvGrpSpPr>
            <a:grpSpLocks/>
          </p:cNvGrpSpPr>
          <p:nvPr/>
        </p:nvGrpSpPr>
        <p:grpSpPr bwMode="auto">
          <a:xfrm>
            <a:off x="8378825" y="2274888"/>
            <a:ext cx="344488" cy="496887"/>
            <a:chOff x="5328" y="2352"/>
            <a:chExt cx="217" cy="528"/>
          </a:xfrm>
        </p:grpSpPr>
        <p:grpSp>
          <p:nvGrpSpPr>
            <p:cNvPr id="22566" name="Group 16"/>
            <p:cNvGrpSpPr>
              <a:grpSpLocks noChangeAspect="1"/>
            </p:cNvGrpSpPr>
            <p:nvPr/>
          </p:nvGrpSpPr>
          <p:grpSpPr bwMode="auto">
            <a:xfrm>
              <a:off x="5328" y="2352"/>
              <a:ext cx="200" cy="528"/>
              <a:chOff x="6144" y="1584"/>
              <a:chExt cx="672" cy="1776"/>
            </a:xfrm>
          </p:grpSpPr>
          <p:sp>
            <p:nvSpPr>
              <p:cNvPr id="22568" name="AutoShape 17"/>
              <p:cNvSpPr>
                <a:spLocks noChangeAspect="1" noChangeArrowheads="1"/>
              </p:cNvSpPr>
              <p:nvPr/>
            </p:nvSpPr>
            <p:spPr bwMode="auto">
              <a:xfrm rot="14396111" flipV="1">
                <a:off x="6432" y="1488"/>
                <a:ext cx="96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569" name="Group 18"/>
              <p:cNvGrpSpPr>
                <a:grpSpLocks noChangeAspect="1"/>
              </p:cNvGrpSpPr>
              <p:nvPr/>
            </p:nvGrpSpPr>
            <p:grpSpPr bwMode="auto">
              <a:xfrm>
                <a:off x="6336" y="1584"/>
                <a:ext cx="480" cy="1776"/>
                <a:chOff x="-1728" y="2544"/>
                <a:chExt cx="480" cy="1968"/>
              </a:xfrm>
            </p:grpSpPr>
            <p:sp>
              <p:nvSpPr>
                <p:cNvPr id="22570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22571" name="Group 2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2572" name="Group 2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2574" name="AutoShape 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75" name="Rectangle 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22573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2567" name="Text Box 25"/>
            <p:cNvSpPr txBox="1">
              <a:spLocks noChangeArrowheads="1"/>
            </p:cNvSpPr>
            <p:nvPr/>
          </p:nvSpPr>
          <p:spPr bwMode="auto">
            <a:xfrm>
              <a:off x="5358" y="257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22534" name="Group 26"/>
          <p:cNvGrpSpPr>
            <a:grpSpLocks/>
          </p:cNvGrpSpPr>
          <p:nvPr/>
        </p:nvGrpSpPr>
        <p:grpSpPr bwMode="auto">
          <a:xfrm>
            <a:off x="8434388" y="3284538"/>
            <a:ext cx="600075" cy="585787"/>
            <a:chOff x="4977" y="2832"/>
            <a:chExt cx="378" cy="624"/>
          </a:xfrm>
        </p:grpSpPr>
        <p:grpSp>
          <p:nvGrpSpPr>
            <p:cNvPr id="22552" name="Group 27"/>
            <p:cNvGrpSpPr>
              <a:grpSpLocks noChangeAspect="1"/>
            </p:cNvGrpSpPr>
            <p:nvPr/>
          </p:nvGrpSpPr>
          <p:grpSpPr bwMode="auto">
            <a:xfrm>
              <a:off x="4992" y="2832"/>
              <a:ext cx="363" cy="624"/>
              <a:chOff x="6288" y="1392"/>
              <a:chExt cx="1030" cy="1776"/>
            </a:xfrm>
          </p:grpSpPr>
          <p:grpSp>
            <p:nvGrpSpPr>
              <p:cNvPr id="22554" name="Group 28"/>
              <p:cNvGrpSpPr>
                <a:grpSpLocks noChangeAspect="1"/>
              </p:cNvGrpSpPr>
              <p:nvPr/>
            </p:nvGrpSpPr>
            <p:grpSpPr bwMode="auto">
              <a:xfrm>
                <a:off x="6288" y="1392"/>
                <a:ext cx="480" cy="1776"/>
                <a:chOff x="-1728" y="2544"/>
                <a:chExt cx="480" cy="1968"/>
              </a:xfrm>
            </p:grpSpPr>
            <p:sp>
              <p:nvSpPr>
                <p:cNvPr id="22560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22561" name="Group 3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2562" name="Group 3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2564" name="AutoShape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65" name="Rectangle 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22563" name="Line 3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555" name="Group 35"/>
              <p:cNvGrpSpPr>
                <a:grpSpLocks noChangeAspect="1"/>
              </p:cNvGrpSpPr>
              <p:nvPr/>
            </p:nvGrpSpPr>
            <p:grpSpPr bwMode="auto">
              <a:xfrm>
                <a:off x="6624" y="1392"/>
                <a:ext cx="694" cy="276"/>
                <a:chOff x="6346" y="912"/>
                <a:chExt cx="694" cy="276"/>
              </a:xfrm>
            </p:grpSpPr>
            <p:sp>
              <p:nvSpPr>
                <p:cNvPr id="22556" name="AutoShape 36"/>
                <p:cNvSpPr>
                  <a:spLocks noChangeAspect="1" noChangeArrowheads="1"/>
                </p:cNvSpPr>
                <p:nvPr/>
              </p:nvSpPr>
              <p:spPr bwMode="auto">
                <a:xfrm rot="6869353" flipV="1">
                  <a:off x="6656" y="804"/>
                  <a:ext cx="96" cy="67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1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7" name="AutoShap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6436" y="958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2558" name="AutoShap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6418" y="1024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2559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6346" y="912"/>
                  <a:ext cx="96" cy="192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22553" name="Text Box 40"/>
            <p:cNvSpPr txBox="1">
              <a:spLocks noChangeArrowheads="1"/>
            </p:cNvSpPr>
            <p:nvPr/>
          </p:nvSpPr>
          <p:spPr bwMode="auto">
            <a:xfrm>
              <a:off x="4977" y="312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22535" name="Group 41"/>
          <p:cNvGrpSpPr>
            <a:grpSpLocks/>
          </p:cNvGrpSpPr>
          <p:nvPr/>
        </p:nvGrpSpPr>
        <p:grpSpPr bwMode="auto">
          <a:xfrm>
            <a:off x="8358188" y="4371975"/>
            <a:ext cx="762000" cy="587375"/>
            <a:chOff x="5280" y="3504"/>
            <a:chExt cx="480" cy="624"/>
          </a:xfrm>
        </p:grpSpPr>
        <p:grpSp>
          <p:nvGrpSpPr>
            <p:cNvPr id="22536" name="Group 42"/>
            <p:cNvGrpSpPr>
              <a:grpSpLocks/>
            </p:cNvGrpSpPr>
            <p:nvPr/>
          </p:nvGrpSpPr>
          <p:grpSpPr bwMode="auto">
            <a:xfrm>
              <a:off x="5289" y="3504"/>
              <a:ext cx="471" cy="624"/>
              <a:chOff x="4896" y="3504"/>
              <a:chExt cx="471" cy="624"/>
            </a:xfrm>
          </p:grpSpPr>
          <p:grpSp>
            <p:nvGrpSpPr>
              <p:cNvPr id="22538" name="Group 43"/>
              <p:cNvGrpSpPr>
                <a:grpSpLocks noChangeAspect="1"/>
              </p:cNvGrpSpPr>
              <p:nvPr/>
            </p:nvGrpSpPr>
            <p:grpSpPr bwMode="auto">
              <a:xfrm>
                <a:off x="4896" y="3536"/>
                <a:ext cx="160" cy="592"/>
                <a:chOff x="-1728" y="2544"/>
                <a:chExt cx="480" cy="1968"/>
              </a:xfrm>
            </p:grpSpPr>
            <p:sp>
              <p:nvSpPr>
                <p:cNvPr id="22546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22547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2548" name="Group 4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2550" name="AutoShape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51" name="Rectangle 4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22549" name="Line 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539" name="Group 50"/>
              <p:cNvGrpSpPr>
                <a:grpSpLocks/>
              </p:cNvGrpSpPr>
              <p:nvPr/>
            </p:nvGrpSpPr>
            <p:grpSpPr bwMode="auto">
              <a:xfrm>
                <a:off x="5008" y="3504"/>
                <a:ext cx="359" cy="96"/>
                <a:chOff x="5008" y="3504"/>
                <a:chExt cx="359" cy="96"/>
              </a:xfrm>
            </p:grpSpPr>
            <p:grpSp>
              <p:nvGrpSpPr>
                <p:cNvPr id="22540" name="Group 51"/>
                <p:cNvGrpSpPr>
                  <a:grpSpLocks noChangeAspect="1"/>
                </p:cNvGrpSpPr>
                <p:nvPr/>
              </p:nvGrpSpPr>
              <p:grpSpPr bwMode="auto">
                <a:xfrm>
                  <a:off x="5136" y="3504"/>
                  <a:ext cx="231" cy="92"/>
                  <a:chOff x="6346" y="912"/>
                  <a:chExt cx="694" cy="276"/>
                </a:xfrm>
              </p:grpSpPr>
              <p:sp>
                <p:nvSpPr>
                  <p:cNvPr id="22542" name="AutoShape 52"/>
                  <p:cNvSpPr>
                    <a:spLocks noChangeAspect="1" noChangeArrowheads="1"/>
                  </p:cNvSpPr>
                  <p:nvPr/>
                </p:nvSpPr>
                <p:spPr bwMode="auto">
                  <a:xfrm rot="6869353" flipV="1">
                    <a:off x="6656" y="804"/>
                    <a:ext cx="96" cy="67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1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543" name="AutoShape 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36" y="958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22544" name="AutoShape 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18" y="1024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22545" name="Oval 5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46" y="912"/>
                    <a:ext cx="96" cy="1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sp>
              <p:nvSpPr>
                <p:cNvPr id="22541" name="Oval 56"/>
                <p:cNvSpPr>
                  <a:spLocks noChangeAspect="1" noChangeArrowheads="1"/>
                </p:cNvSpPr>
                <p:nvPr/>
              </p:nvSpPr>
              <p:spPr bwMode="auto">
                <a:xfrm>
                  <a:off x="5008" y="3536"/>
                  <a:ext cx="32" cy="64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22537" name="Text Box 57"/>
            <p:cNvSpPr txBox="1">
              <a:spLocks noChangeArrowheads="1"/>
            </p:cNvSpPr>
            <p:nvPr/>
          </p:nvSpPr>
          <p:spPr bwMode="auto">
            <a:xfrm>
              <a:off x="5280" y="384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Materials for Lab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 thin dowels (5/16” dia. x 48”)</a:t>
            </a:r>
          </a:p>
          <a:p>
            <a:pPr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 thick dowels (7/16” dia. x 48”)</a:t>
            </a:r>
          </a:p>
          <a:p>
            <a:pPr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6  12” bamboo skewers</a:t>
            </a:r>
          </a:p>
          <a:p>
            <a:pPr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Cellophane Tape</a:t>
            </a:r>
          </a:p>
          <a:p>
            <a:pPr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Kevlar string</a:t>
            </a:r>
          </a:p>
        </p:txBody>
      </p:sp>
      <p:sp>
        <p:nvSpPr>
          <p:cNvPr id="23556" name="AutoShape 8"/>
          <p:cNvSpPr>
            <a:spLocks noChangeArrowheads="1"/>
          </p:cNvSpPr>
          <p:nvPr/>
        </p:nvSpPr>
        <p:spPr bwMode="auto">
          <a:xfrm rot="-1123667">
            <a:off x="7015163" y="2817813"/>
            <a:ext cx="1252537" cy="1933575"/>
          </a:xfrm>
          <a:prstGeom prst="cube">
            <a:avLst>
              <a:gd name="adj" fmla="val 4574"/>
            </a:avLst>
          </a:prstGeom>
          <a:solidFill>
            <a:srgbClr val="F8F8F8"/>
          </a:solidFill>
          <a:ln w="28575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23557" name="Group 19"/>
          <p:cNvGrpSpPr>
            <a:grpSpLocks/>
          </p:cNvGrpSpPr>
          <p:nvPr/>
        </p:nvGrpSpPr>
        <p:grpSpPr bwMode="auto">
          <a:xfrm>
            <a:off x="7010400" y="2438400"/>
            <a:ext cx="1981200" cy="1393825"/>
            <a:chOff x="4320" y="1392"/>
            <a:chExt cx="1248" cy="878"/>
          </a:xfrm>
        </p:grpSpPr>
        <p:sp>
          <p:nvSpPr>
            <p:cNvPr id="23568" name="AutoShape 20"/>
            <p:cNvSpPr>
              <a:spLocks noChangeArrowheads="1"/>
            </p:cNvSpPr>
            <p:nvPr/>
          </p:nvSpPr>
          <p:spPr bwMode="auto">
            <a:xfrm rot="-9413325">
              <a:off x="4924" y="2171"/>
              <a:ext cx="458" cy="99"/>
            </a:xfrm>
            <a:prstGeom prst="flowChartManualOperation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9" name="AutoShape 21"/>
            <p:cNvSpPr>
              <a:spLocks noChangeArrowheads="1"/>
            </p:cNvSpPr>
            <p:nvPr/>
          </p:nvSpPr>
          <p:spPr bwMode="auto">
            <a:xfrm rot="-9174097">
              <a:off x="5296" y="1492"/>
              <a:ext cx="272" cy="69"/>
            </a:xfrm>
            <a:prstGeom prst="flowChartManualOperation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0" name="Rectangle 22"/>
            <p:cNvSpPr>
              <a:spLocks noChangeArrowheads="1"/>
            </p:cNvSpPr>
            <p:nvPr/>
          </p:nvSpPr>
          <p:spPr bwMode="auto">
            <a:xfrm rot="1323762">
              <a:off x="5157" y="1536"/>
              <a:ext cx="273" cy="691"/>
            </a:xfrm>
            <a:prstGeom prst="rect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1" name="Rectangle 23"/>
            <p:cNvSpPr>
              <a:spLocks noChangeArrowheads="1"/>
            </p:cNvSpPr>
            <p:nvPr/>
          </p:nvSpPr>
          <p:spPr bwMode="auto">
            <a:xfrm rot="1753466">
              <a:off x="5376" y="1440"/>
              <a:ext cx="182" cy="57"/>
            </a:xfrm>
            <a:prstGeom prst="rect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23572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4705" y="1545"/>
              <a:ext cx="167" cy="311"/>
            </a:xfrm>
            <a:prstGeom prst="curvedConnector3">
              <a:avLst>
                <a:gd name="adj1" fmla="val -115282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3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4393" y="1319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4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4992" y="1583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3558" name="Group 13"/>
          <p:cNvGrpSpPr>
            <a:grpSpLocks/>
          </p:cNvGrpSpPr>
          <p:nvPr/>
        </p:nvGrpSpPr>
        <p:grpSpPr bwMode="auto">
          <a:xfrm rot="17969594" flipV="1">
            <a:off x="5172869" y="2666206"/>
            <a:ext cx="5006975" cy="74613"/>
            <a:chOff x="1008" y="3504"/>
            <a:chExt cx="4560" cy="49"/>
          </a:xfrm>
        </p:grpSpPr>
        <p:sp>
          <p:nvSpPr>
            <p:cNvPr id="23565" name="Rectangle 14"/>
            <p:cNvSpPr>
              <a:spLocks noChangeArrowheads="1"/>
            </p:cNvSpPr>
            <p:nvPr/>
          </p:nvSpPr>
          <p:spPr bwMode="auto">
            <a:xfrm rot="-12392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6" name="Rectangle 15"/>
            <p:cNvSpPr>
              <a:spLocks noChangeArrowheads="1"/>
            </p:cNvSpPr>
            <p:nvPr/>
          </p:nvSpPr>
          <p:spPr bwMode="auto">
            <a:xfrm rot="-173651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7" name="Oval 16"/>
            <p:cNvSpPr>
              <a:spLocks noChangeArrowheads="1"/>
            </p:cNvSpPr>
            <p:nvPr/>
          </p:nvSpPr>
          <p:spPr bwMode="auto">
            <a:xfrm rot="-5350747">
              <a:off x="1008" y="3504"/>
              <a:ext cx="48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aphicFrame>
        <p:nvGraphicFramePr>
          <p:cNvPr id="23559" name="Object 28"/>
          <p:cNvGraphicFramePr>
            <a:graphicFrameLocks noChangeAspect="1"/>
          </p:cNvGraphicFramePr>
          <p:nvPr/>
        </p:nvGraphicFramePr>
        <p:xfrm>
          <a:off x="6234113" y="3379788"/>
          <a:ext cx="1852612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7" name="Bitmap Image" r:id="rId3" imgW="2038095" imgH="1295238" progId="PBrush">
                  <p:embed/>
                </p:oleObj>
              </mc:Choice>
              <mc:Fallback>
                <p:oleObj name="Bitmap Image" r:id="rId3" imgW="2038095" imgH="1295238" progId="PBrush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4113" y="3379788"/>
                        <a:ext cx="1852612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29"/>
          <p:cNvGraphicFramePr>
            <a:graphicFrameLocks noChangeAspect="1"/>
          </p:cNvGraphicFramePr>
          <p:nvPr/>
        </p:nvGraphicFramePr>
        <p:xfrm>
          <a:off x="5732463" y="3124200"/>
          <a:ext cx="1279525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8" name="Bitmap Image" r:id="rId5" imgW="1590897" imgH="1352381" progId="PBrush">
                  <p:embed/>
                </p:oleObj>
              </mc:Choice>
              <mc:Fallback>
                <p:oleObj name="Bitmap Image" r:id="rId5" imgW="1590897" imgH="1352381" progId="PBrush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2463" y="3124200"/>
                        <a:ext cx="1279525" cy="108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61" name="Group 9"/>
          <p:cNvGrpSpPr>
            <a:grpSpLocks/>
          </p:cNvGrpSpPr>
          <p:nvPr/>
        </p:nvGrpSpPr>
        <p:grpSpPr bwMode="auto">
          <a:xfrm rot="-229352">
            <a:off x="4613275" y="3981450"/>
            <a:ext cx="4068763" cy="609600"/>
            <a:chOff x="1008" y="3168"/>
            <a:chExt cx="4603" cy="527"/>
          </a:xfrm>
        </p:grpSpPr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 rot="659732">
              <a:off x="1051" y="3599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 rot="326081">
              <a:off x="1008" y="3552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4" name="Oval 12"/>
            <p:cNvSpPr>
              <a:spLocks noChangeArrowheads="1"/>
            </p:cNvSpPr>
            <p:nvPr/>
          </p:nvSpPr>
          <p:spPr bwMode="auto">
            <a:xfrm rot="-4543847">
              <a:off x="1032" y="3192"/>
              <a:ext cx="96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Overview</a:t>
            </a: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122237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Objectives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Background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Materials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Procedure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Rules of the Competition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Report / Presentation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Closing</a:t>
            </a:r>
          </a:p>
        </p:txBody>
      </p:sp>
      <p:pic>
        <p:nvPicPr>
          <p:cNvPr id="6148" name="Picture 4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4"/>
          <a:stretch>
            <a:fillRect/>
          </a:stretch>
        </p:blipFill>
        <p:spPr bwMode="auto">
          <a:xfrm>
            <a:off x="5792788" y="3360738"/>
            <a:ext cx="3124200" cy="148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Setup for Testing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24580" name="Group 3"/>
          <p:cNvGrpSpPr>
            <a:grpSpLocks/>
          </p:cNvGrpSpPr>
          <p:nvPr/>
        </p:nvGrpSpPr>
        <p:grpSpPr bwMode="auto">
          <a:xfrm>
            <a:off x="280988" y="1079500"/>
            <a:ext cx="8382000" cy="3810000"/>
            <a:chOff x="209" y="1087"/>
            <a:chExt cx="5280" cy="2400"/>
          </a:xfrm>
        </p:grpSpPr>
        <p:graphicFrame>
          <p:nvGraphicFramePr>
            <p:cNvPr id="24581" name="Object 4"/>
            <p:cNvGraphicFramePr>
              <a:graphicFrameLocks noChangeAspect="1"/>
            </p:cNvGraphicFramePr>
            <p:nvPr/>
          </p:nvGraphicFramePr>
          <p:xfrm>
            <a:off x="209" y="1087"/>
            <a:ext cx="5280" cy="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86" name="Bitmap Image" r:id="rId3" imgW="3104623" imgH="1628690" progId="PBrush">
                    <p:embed/>
                  </p:oleObj>
                </mc:Choice>
                <mc:Fallback>
                  <p:oleObj name="Bitmap Image" r:id="rId3" imgW="3104623" imgH="1628690" progId="PBrush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" y="1087"/>
                          <a:ext cx="5280" cy="2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582" name="Rectangle 5"/>
            <p:cNvSpPr>
              <a:spLocks noChangeArrowheads="1"/>
            </p:cNvSpPr>
            <p:nvPr/>
          </p:nvSpPr>
          <p:spPr bwMode="auto">
            <a:xfrm>
              <a:off x="1541" y="2431"/>
              <a:ext cx="192" cy="864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4583" name="Rectangle 6"/>
            <p:cNvSpPr>
              <a:spLocks noChangeArrowheads="1"/>
            </p:cNvSpPr>
            <p:nvPr/>
          </p:nvSpPr>
          <p:spPr bwMode="auto">
            <a:xfrm>
              <a:off x="353" y="2191"/>
              <a:ext cx="1536" cy="192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4584" name="Oval 7"/>
            <p:cNvSpPr>
              <a:spLocks noChangeArrowheads="1"/>
            </p:cNvSpPr>
            <p:nvPr/>
          </p:nvSpPr>
          <p:spPr bwMode="auto">
            <a:xfrm>
              <a:off x="2844" y="2003"/>
              <a:ext cx="96" cy="96"/>
            </a:xfrm>
            <a:prstGeom prst="ellipse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Assignment: </a:t>
            </a: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Presentation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603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25604" name="Object 3"/>
          <p:cNvGraphicFramePr>
            <a:graphicFrameLocks noChangeAspect="1"/>
          </p:cNvGraphicFramePr>
          <p:nvPr/>
        </p:nvGraphicFramePr>
        <p:xfrm>
          <a:off x="119063" y="3776663"/>
          <a:ext cx="89535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Equation" r:id="rId3" imgW="4597400" imgH="419100" progId="Equation.3">
                  <p:embed/>
                </p:oleObj>
              </mc:Choice>
              <mc:Fallback>
                <p:oleObj name="Equation" r:id="rId3" imgW="45974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3" y="3776663"/>
                        <a:ext cx="8953500" cy="828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4"/>
          <p:cNvGraphicFramePr>
            <a:graphicFrameLocks noChangeAspect="1"/>
          </p:cNvGraphicFramePr>
          <p:nvPr/>
        </p:nvGraphicFramePr>
        <p:xfrm>
          <a:off x="3124200" y="1795463"/>
          <a:ext cx="2786063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1" name="Equation" r:id="rId5" imgW="1409700" imgH="419100" progId="Equation.3">
                  <p:embed/>
                </p:oleObj>
              </mc:Choice>
              <mc:Fallback>
                <p:oleObj name="Equation" r:id="rId5" imgW="14097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795463"/>
                        <a:ext cx="2786063" cy="828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838200" y="957263"/>
            <a:ext cx="304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rgbClr val="000066"/>
                </a:solidFill>
              </a:rPr>
              <a:t>Unadjusted Ratio</a:t>
            </a:r>
            <a:endParaRPr lang="en-US" altLang="en-US" b="1">
              <a:solidFill>
                <a:srgbClr val="000066"/>
              </a:solidFill>
              <a:sym typeface="Symbol" panose="05050102010706020507" pitchFamily="18" charset="2"/>
            </a:endParaRPr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914400" y="2786063"/>
            <a:ext cx="3352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rgbClr val="000066"/>
                </a:solidFill>
              </a:rPr>
              <a:t>Adjusted Ratio</a:t>
            </a:r>
            <a:endParaRPr lang="en-US" altLang="en-US" b="1">
              <a:solidFill>
                <a:srgbClr val="000066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Assignment: </a:t>
            </a: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Presentation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627" name="Rectangle 3"/>
          <p:cNvSpPr txBox="1">
            <a:spLocks noChangeArrowheads="1"/>
          </p:cNvSpPr>
          <p:nvPr/>
        </p:nvSpPr>
        <p:spPr bwMode="auto">
          <a:xfrm>
            <a:off x="2117725" y="658813"/>
            <a:ext cx="6799263" cy="424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Design specifications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</a:t>
            </a:r>
            <a:r>
              <a:rPr lang="en-US" altLang="en-US" u="sng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initials and dates</a:t>
            </a: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sketches of design before materials are distributed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Materials may be cut and arranged in any way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Boom must extend a horizontal distance of at least 1.5m after mounting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Construction must be completed in time allotted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No more than 2 minutes to anchor boom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Weight will be added until boom deflects 0.2m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165100" y="1557338"/>
            <a:ext cx="1922463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0000"/>
                </a:solidFill>
              </a:rPr>
              <a:t>Design Specifications</a:t>
            </a:r>
          </a:p>
          <a:p>
            <a:pPr>
              <a:spcBef>
                <a:spcPct val="50000"/>
              </a:spcBef>
            </a:pPr>
            <a:endParaRPr lang="en-US" altLang="en-US" sz="18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Disqualifications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Declaration of winners</a:t>
            </a:r>
          </a:p>
        </p:txBody>
      </p:sp>
      <p:sp>
        <p:nvSpPr>
          <p:cNvPr id="26629" name="Line 4"/>
          <p:cNvSpPr>
            <a:spLocks noChangeShapeType="1"/>
          </p:cNvSpPr>
          <p:nvPr/>
        </p:nvSpPr>
        <p:spPr bwMode="auto">
          <a:xfrm>
            <a:off x="2089150" y="804863"/>
            <a:ext cx="28575" cy="409575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Assignment: </a:t>
            </a: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Presentation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2117725" y="1133475"/>
            <a:ext cx="6799263" cy="376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Disqualifications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Design is less than 1.5m horizontally when mounted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Exceed 2 minute max time for anchoring boom 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Boom must only touch anchor </a:t>
            </a:r>
          </a:p>
          <a:p>
            <a:pPr lvl="2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(4” dia. pipe)</a:t>
            </a: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165100" y="1557338"/>
            <a:ext cx="1922463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Design Specifications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0000"/>
                </a:solidFill>
              </a:rPr>
              <a:t>Disqualifications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Declaration of winners</a:t>
            </a:r>
          </a:p>
        </p:txBody>
      </p:sp>
      <p:sp>
        <p:nvSpPr>
          <p:cNvPr id="27653" name="Line 4"/>
          <p:cNvSpPr>
            <a:spLocks noChangeShapeType="1"/>
          </p:cNvSpPr>
          <p:nvPr/>
        </p:nvSpPr>
        <p:spPr bwMode="auto">
          <a:xfrm>
            <a:off x="2089150" y="804863"/>
            <a:ext cx="28575" cy="409575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Assignment: </a:t>
            </a: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Presentation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675" name="Rectangle 3"/>
          <p:cNvSpPr txBox="1">
            <a:spLocks noChangeArrowheads="1"/>
          </p:cNvSpPr>
          <p:nvPr/>
        </p:nvSpPr>
        <p:spPr bwMode="auto">
          <a:xfrm>
            <a:off x="2117725" y="1557338"/>
            <a:ext cx="6799263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Declaration of winners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Design with highest adjusted ratio wins competition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Decision of TA is </a:t>
            </a:r>
            <a:r>
              <a:rPr lang="en-US" altLang="en-US" b="1" u="sng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FINAL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165100" y="1557338"/>
            <a:ext cx="1922463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Design Specifications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Disqualifications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0000"/>
                </a:solidFill>
              </a:rPr>
              <a:t>Declaration of winners</a:t>
            </a:r>
          </a:p>
        </p:txBody>
      </p:sp>
      <p:sp>
        <p:nvSpPr>
          <p:cNvPr id="28677" name="Line 4"/>
          <p:cNvSpPr>
            <a:spLocks noChangeShapeType="1"/>
          </p:cNvSpPr>
          <p:nvPr/>
        </p:nvSpPr>
        <p:spPr bwMode="auto">
          <a:xfrm>
            <a:off x="2089150" y="804863"/>
            <a:ext cx="28575" cy="409575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Assignment: </a:t>
            </a: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Presentation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699" name="Rectangle 3"/>
          <p:cNvSpPr txBox="1">
            <a:spLocks noChangeArrowheads="1"/>
          </p:cNvSpPr>
          <p:nvPr/>
        </p:nvSpPr>
        <p:spPr bwMode="auto">
          <a:xfrm>
            <a:off x="2117725" y="901700"/>
            <a:ext cx="6799263" cy="424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Boom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Observe provided materials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Brainstorm design strategy with team members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Note design decisions and necessary design changes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Sketch proposed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Have TA initial sketch and notes 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Build boom according to sketch</a:t>
            </a: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65100" y="1557338"/>
            <a:ext cx="19224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0000"/>
                </a:solidFill>
              </a:rPr>
              <a:t>Boom Design</a:t>
            </a:r>
          </a:p>
          <a:p>
            <a:pPr>
              <a:spcBef>
                <a:spcPct val="50000"/>
              </a:spcBef>
            </a:pPr>
            <a:endParaRPr lang="en-US" altLang="en-US" sz="18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Test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Post-Test</a:t>
            </a:r>
          </a:p>
        </p:txBody>
      </p:sp>
      <p:sp>
        <p:nvSpPr>
          <p:cNvPr id="29701" name="Line 4"/>
          <p:cNvSpPr>
            <a:spLocks noChangeShapeType="1"/>
          </p:cNvSpPr>
          <p:nvPr/>
        </p:nvSpPr>
        <p:spPr bwMode="auto">
          <a:xfrm>
            <a:off x="2089150" y="804863"/>
            <a:ext cx="28575" cy="409575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Assignment: </a:t>
            </a: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Presentation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23" name="Rectangle 3"/>
          <p:cNvSpPr txBox="1">
            <a:spLocks noChangeArrowheads="1"/>
          </p:cNvSpPr>
          <p:nvPr/>
        </p:nvSpPr>
        <p:spPr bwMode="auto">
          <a:xfrm>
            <a:off x="2117725" y="804863"/>
            <a:ext cx="6799263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will create a spreadsheet to record competition results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Weigh boom and announce value to TA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When instructed, fasten boom to anchor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Announce when “</a:t>
            </a:r>
            <a:r>
              <a:rPr lang="en-US" altLang="en-US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DONE!</a:t>
            </a: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”, to record time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measures length from tip of anchor to weight mounting point on boom 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Must meet 1.5m requirement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Add weights until boom deflects 0.2m vertically, or fails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165100" y="1557338"/>
            <a:ext cx="19224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Boom Design</a:t>
            </a:r>
          </a:p>
          <a:p>
            <a:pPr>
              <a:spcBef>
                <a:spcPct val="50000"/>
              </a:spcBef>
            </a:pPr>
            <a:endParaRPr lang="en-US" altLang="en-US" sz="18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0000"/>
                </a:solidFill>
              </a:rPr>
              <a:t>Test</a:t>
            </a:r>
          </a:p>
          <a:p>
            <a:pPr>
              <a:spcBef>
                <a:spcPct val="50000"/>
              </a:spcBef>
            </a:pPr>
            <a:endParaRPr lang="en-US" altLang="en-US" sz="18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Post-Test</a:t>
            </a:r>
          </a:p>
        </p:txBody>
      </p:sp>
      <p:sp>
        <p:nvSpPr>
          <p:cNvPr id="30725" name="Line 4"/>
          <p:cNvSpPr>
            <a:spLocks noChangeShapeType="1"/>
          </p:cNvSpPr>
          <p:nvPr/>
        </p:nvSpPr>
        <p:spPr bwMode="auto">
          <a:xfrm>
            <a:off x="2089150" y="804863"/>
            <a:ext cx="28575" cy="409575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Assignment: </a:t>
            </a: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Presentation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47" name="Rectangle 3"/>
          <p:cNvSpPr txBox="1">
            <a:spLocks noChangeArrowheads="1"/>
          </p:cNvSpPr>
          <p:nvPr/>
        </p:nvSpPr>
        <p:spPr bwMode="auto">
          <a:xfrm>
            <a:off x="2117725" y="1352550"/>
            <a:ext cx="6799263" cy="354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Post-Test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announces winner of competition </a:t>
            </a:r>
          </a:p>
          <a:p>
            <a:pPr lvl="2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Team with largest adjusted ratio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Copies of spreadsheet available to all teams on eg.poly.edu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initials and scans original data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165100" y="1557338"/>
            <a:ext cx="19224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Boom Design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Test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0000"/>
                </a:solidFill>
              </a:rPr>
              <a:t>Post-Test</a:t>
            </a:r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>
            <a:off x="2089150" y="804863"/>
            <a:ext cx="28575" cy="409575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Assignment: Report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771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Team Lab Report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Title Page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Discussion topics in the manual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Include class results and photo of boom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Assignment: Presentation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795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Team presentation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State rules of competition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Describe your design and its concepts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Include table of class results, sketches, photo/video of boom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How could your current design be improved?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Objectives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What is a boom?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How and why do materials fail?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Stress and strain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Design light-weight boom to hold significant load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Understand factors engineers consider when designing a boom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Construct and test boom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Closing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819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Think Safety!  Be careful not to poke classmates with the dowels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Have all original data signed by TA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Submit all work electronically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Clean up workstations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Return all unused materials to TA</a:t>
            </a:r>
          </a:p>
        </p:txBody>
      </p:sp>
      <p:sp>
        <p:nvSpPr>
          <p:cNvPr id="2" name="Rectangle 1"/>
          <p:cNvSpPr/>
          <p:nvPr/>
        </p:nvSpPr>
        <p:spPr>
          <a:xfrm>
            <a:off x="3540125" y="4329113"/>
            <a:ext cx="21939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kern="10" dirty="0">
                <a:ln w="9525" cap="sq">
                  <a:noFill/>
                  <a:miter lim="800000"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GOOD LUCK!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Boom</a:t>
            </a: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2898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Lifts and moves heavy objects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Objects usually much heavier than the boom</a:t>
            </a:r>
          </a:p>
          <a:p>
            <a:pPr eaLnBrk="1" hangingPunct="1"/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Examples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Construction cranes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Computer monitor arms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Cantilever bridges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Rotating bridges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703513"/>
            <a:ext cx="2505075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Common Structural Modes of Failure</a:t>
            </a:r>
          </a:p>
        </p:txBody>
      </p:sp>
      <p:sp>
        <p:nvSpPr>
          <p:cNvPr id="9219" name="Rectangle 3"/>
          <p:cNvSpPr txBox="1">
            <a:spLocks noChangeArrowheads="1"/>
          </p:cNvSpPr>
          <p:nvPr/>
        </p:nvSpPr>
        <p:spPr bwMode="auto">
          <a:xfrm>
            <a:off x="950913" y="911225"/>
            <a:ext cx="616267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Corrosion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Thermal cycling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Thermal Shock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Breakage under load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Instant fracture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Delayed response (fatigue)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Corrosion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68350" y="796925"/>
            <a:ext cx="8148638" cy="48768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Exposure to caustic chemicals for extended periods</a:t>
            </a:r>
          </a:p>
          <a:p>
            <a:pPr eaLnBrk="1" hangingPunct="1">
              <a:spcBef>
                <a:spcPct val="40000"/>
              </a:spcBef>
              <a:defRPr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40000"/>
              </a:spcBef>
              <a:defRPr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Substances and material react 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 weakened by being “eaten away”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Iron rusting (exposing iron to water)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Wind blowing sand on rocks, bridges, </a:t>
            </a:r>
            <a:r>
              <a:rPr lang="en-US" sz="2400" dirty="0" err="1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etc</a:t>
            </a:r>
            <a:endParaRPr lang="en-US" sz="2400" dirty="0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990600" y="1458913"/>
            <a:ext cx="6656388" cy="892175"/>
            <a:chOff x="576" y="2016"/>
            <a:chExt cx="4193" cy="562"/>
          </a:xfrm>
        </p:grpSpPr>
        <p:sp>
          <p:nvSpPr>
            <p:cNvPr id="10245" name="Text Box 5"/>
            <p:cNvSpPr txBox="1">
              <a:spLocks noChangeArrowheads="1"/>
            </p:cNvSpPr>
            <p:nvPr/>
          </p:nvSpPr>
          <p:spPr bwMode="auto">
            <a:xfrm>
              <a:off x="576" y="2016"/>
              <a:ext cx="1667" cy="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lvl="1">
                <a:buFont typeface="Wingdings" panose="05000000000000000000" pitchFamily="2" charset="2"/>
                <a:buChar char="Ø"/>
              </a:pP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Acids</a:t>
              </a:r>
            </a:p>
            <a:p>
              <a:pPr lvl="1">
                <a:buFont typeface="Wingdings" panose="05000000000000000000" pitchFamily="2" charset="2"/>
                <a:buChar char="Ø"/>
              </a:pP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Water (rust)</a:t>
              </a:r>
            </a:p>
          </p:txBody>
        </p:sp>
        <p:sp>
          <p:nvSpPr>
            <p:cNvPr id="10246" name="Text Box 6"/>
            <p:cNvSpPr txBox="1">
              <a:spLocks noChangeArrowheads="1"/>
            </p:cNvSpPr>
            <p:nvPr/>
          </p:nvSpPr>
          <p:spPr bwMode="auto">
            <a:xfrm>
              <a:off x="2920" y="2016"/>
              <a:ext cx="1849" cy="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lvl="1">
                <a:buFont typeface="Wingdings" panose="05000000000000000000" pitchFamily="2" charset="2"/>
                <a:buChar char="Ø"/>
              </a:pP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Salt</a:t>
              </a:r>
            </a:p>
            <a:p>
              <a:pPr lvl="1">
                <a:buFont typeface="Wingdings" panose="05000000000000000000" pitchFamily="2" charset="2"/>
                <a:buChar char="Ø"/>
              </a:pP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Air (oxidation)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Thermal Cycling</a:t>
            </a: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Material’s temperature changes continuously over time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Material cracks or shatters due to stresses created by expansion/contraction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Example:</a:t>
            </a:r>
          </a:p>
          <a:p>
            <a:pPr lvl="2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Elastic in clothes cracks once removed from clothes dryer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Thermal Shock</a:t>
            </a: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Material undergoes extreme temperature changes in a short time period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Mixed temperatures throughout material cause compression/expansion resulting in cracks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Example: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Hot glass bottle placed into ice cold water, bottle would explode and shatter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Breakage Under Load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Maximum load supported by material is exceeded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Material cracks/crumbles (ie. Thermal shock)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Over usage</a:t>
            </a:r>
          </a:p>
          <a:p>
            <a:pPr lvl="1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Too many load cycles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5854</TotalTime>
  <Words>1097</Words>
  <Application>Microsoft Office PowerPoint</Application>
  <PresentationFormat>On-screen Show (16:9)</PresentationFormat>
  <Paragraphs>266</Paragraphs>
  <Slides>30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NYU Schools Master Template</vt:lpstr>
      <vt:lpstr>Equation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matthew</cp:lastModifiedBy>
  <cp:revision>53</cp:revision>
  <dcterms:created xsi:type="dcterms:W3CDTF">2013-09-03T13:03:01Z</dcterms:created>
  <dcterms:modified xsi:type="dcterms:W3CDTF">2015-01-25T19:32:35Z</dcterms:modified>
</cp:coreProperties>
</file>