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4" r:id="rId2"/>
    <p:sldId id="275" r:id="rId3"/>
    <p:sldId id="276" r:id="rId4"/>
    <p:sldId id="287" r:id="rId5"/>
    <p:sldId id="288" r:id="rId6"/>
    <p:sldId id="289" r:id="rId7"/>
    <p:sldId id="290" r:id="rId8"/>
    <p:sldId id="283" r:id="rId9"/>
    <p:sldId id="280" r:id="rId10"/>
    <p:sldId id="291" r:id="rId11"/>
    <p:sldId id="286" r:id="rId12"/>
    <p:sldId id="292" r:id="rId13"/>
    <p:sldId id="309" r:id="rId14"/>
    <p:sldId id="310" r:id="rId15"/>
    <p:sldId id="311" r:id="rId16"/>
    <p:sldId id="312" r:id="rId17"/>
    <p:sldId id="293" r:id="rId18"/>
    <p:sldId id="294" r:id="rId19"/>
    <p:sldId id="295" r:id="rId20"/>
    <p:sldId id="296" r:id="rId21"/>
    <p:sldId id="297" r:id="rId22"/>
    <p:sldId id="313" r:id="rId23"/>
    <p:sldId id="314" r:id="rId24"/>
    <p:sldId id="315" r:id="rId25"/>
    <p:sldId id="316" r:id="rId26"/>
    <p:sldId id="317" r:id="rId27"/>
    <p:sldId id="298" r:id="rId28"/>
    <p:sldId id="299" r:id="rId29"/>
    <p:sldId id="300" r:id="rId30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2760" y="-13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FD30C2-92C0-4016-A98A-36C6024D0C04}" type="datetimeFigureOut">
              <a:rPr lang="en-US" altLang="en-US"/>
              <a:pPr>
                <a:defRPr/>
              </a:pPr>
              <a:t>4/7/2015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43AF03C-0AB9-4278-97A2-1DA018446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03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E3D032-8CD1-4E0E-86B0-CE46EEBE4382}" type="datetimeFigureOut">
              <a:rPr lang="en-US" altLang="en-US"/>
              <a:pPr>
                <a:defRPr/>
              </a:pPr>
              <a:t>4/7/2015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9C2CFE-9E30-4089-B53F-88D9C78AA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050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65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607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8CAB-4466-40EE-95AF-C3F3856AE46C}" type="datetime1">
              <a:rPr lang="en-US" altLang="en-US"/>
              <a:pPr>
                <a:defRPr/>
              </a:pPr>
              <a:t>4/7/2015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AE2A-AE27-4D76-B82E-4B5CD646B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2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3AFE2-414D-401E-A5DF-1183E97515A8}" type="datetime1">
              <a:rPr lang="en-US" altLang="en-US"/>
              <a:pPr>
                <a:defRPr/>
              </a:pPr>
              <a:t>4/7/2015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A24C-D483-4EBD-8EAD-9C05563DF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734DE5-8353-4184-87C3-49255F57D0D5}" type="datetime1">
              <a:rPr lang="en-US" altLang="en-US"/>
              <a:pPr>
                <a:defRPr/>
              </a:pPr>
              <a:t>4/7/2015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D48391-EABD-482D-8AAC-C66733CD5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</a:p>
        </p:txBody>
      </p:sp>
      <p:pic>
        <p:nvPicPr>
          <p:cNvPr id="5124" name="Picture 2" descr="https://manual.eg.poly.edu/images/d/df/Lab_boom_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2005013"/>
            <a:ext cx="5149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Stress and Strain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530225" y="877888"/>
            <a:ext cx="82296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Stress: measure of internal force that keeps material together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Resists form change of body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Strain: measure of deformation (elongation/compression) of material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Change from original dimension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Examples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Stretching of rope while pulling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Car tire under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Figure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387" name="Group 31"/>
          <p:cNvGrpSpPr>
            <a:grpSpLocks/>
          </p:cNvGrpSpPr>
          <p:nvPr/>
        </p:nvGrpSpPr>
        <p:grpSpPr bwMode="auto">
          <a:xfrm>
            <a:off x="4557713" y="982663"/>
            <a:ext cx="3657600" cy="2563812"/>
            <a:chOff x="2448" y="1020"/>
            <a:chExt cx="2784" cy="2045"/>
          </a:xfrm>
        </p:grpSpPr>
        <p:graphicFrame>
          <p:nvGraphicFramePr>
            <p:cNvPr id="1639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1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6397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16408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6399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6405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0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402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 </a:t>
              </a:r>
              <a:r>
                <a:rPr lang="en-US" altLang="en-US" sz="1800" b="1"/>
                <a:t>Cross-sectional area of bar</a:t>
              </a:r>
            </a:p>
          </p:txBody>
        </p:sp>
        <p:sp>
          <p:nvSpPr>
            <p:cNvPr id="16403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Fixed Support</a:t>
              </a:r>
            </a:p>
          </p:txBody>
        </p:sp>
        <p:sp>
          <p:nvSpPr>
            <p:cNvPr id="16404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16388" name="Text Box 28"/>
          <p:cNvSpPr txBox="1">
            <a:spLocks noChangeArrowheads="1"/>
          </p:cNvSpPr>
          <p:nvPr/>
        </p:nvSpPr>
        <p:spPr bwMode="auto">
          <a:xfrm>
            <a:off x="1417638" y="1314450"/>
            <a:ext cx="3286125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Stress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s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</a:rPr>
              <a:t>F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		           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Strain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e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  <a:latin typeface="Symbol" panose="05050102010706020507" pitchFamily="18" charset="2"/>
              </a:rPr>
              <a:t>D</a:t>
            </a:r>
            <a:r>
              <a:rPr lang="en-US" altLang="en-US" u="sng">
                <a:solidFill>
                  <a:srgbClr val="000066"/>
                </a:solidFill>
              </a:rPr>
              <a:t>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                     L</a:t>
            </a:r>
            <a:r>
              <a:rPr lang="en-US" altLang="en-US" baseline="-25000">
                <a:solidFill>
                  <a:srgbClr val="000066"/>
                </a:solidFill>
              </a:rPr>
              <a:t>o</a:t>
            </a:r>
          </a:p>
        </p:txBody>
      </p:sp>
      <p:grpSp>
        <p:nvGrpSpPr>
          <p:cNvPr id="16389" name="Group 3"/>
          <p:cNvGrpSpPr>
            <a:grpSpLocks/>
          </p:cNvGrpSpPr>
          <p:nvPr/>
        </p:nvGrpSpPr>
        <p:grpSpPr bwMode="auto">
          <a:xfrm>
            <a:off x="615950" y="3816350"/>
            <a:ext cx="8528050" cy="1203325"/>
            <a:chOff x="0" y="3360"/>
            <a:chExt cx="5372" cy="758"/>
          </a:xfrm>
        </p:grpSpPr>
        <p:sp>
          <p:nvSpPr>
            <p:cNvPr id="16390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Symbol" panose="05050102010706020507" pitchFamily="18" charset="2"/>
                </a:rPr>
                <a:t>D</a:t>
              </a:r>
              <a:r>
                <a:rPr lang="en-US" altLang="en-US">
                  <a:solidFill>
                    <a:srgbClr val="000066"/>
                  </a:solidFill>
                </a:rPr>
                <a:t>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L</a:t>
              </a:r>
              <a:r>
                <a:rPr lang="en-US" altLang="en-US" baseline="-25000">
                  <a:solidFill>
                    <a:srgbClr val="000066"/>
                  </a:solidFill>
                </a:rPr>
                <a:t>o</a:t>
              </a:r>
              <a:r>
                <a:rPr lang="en-US" altLang="en-US">
                  <a:solidFill>
                    <a:srgbClr val="000066"/>
                  </a:solidFill>
                </a:rPr>
                <a:t>=Original length</a:t>
              </a:r>
            </a:p>
          </p:txBody>
        </p:sp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A = Cross-sectional area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7412" name="Group 89"/>
          <p:cNvGrpSpPr>
            <a:grpSpLocks/>
          </p:cNvGrpSpPr>
          <p:nvPr/>
        </p:nvGrpSpPr>
        <p:grpSpPr bwMode="auto">
          <a:xfrm>
            <a:off x="41275" y="838200"/>
            <a:ext cx="5367338" cy="4110038"/>
            <a:chOff x="192" y="1152"/>
            <a:chExt cx="3264" cy="2589"/>
          </a:xfrm>
        </p:grpSpPr>
        <p:sp>
          <p:nvSpPr>
            <p:cNvPr id="17414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7415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7416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7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9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0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1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7422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7423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424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425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7426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7432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27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7430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1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28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9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13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U.T.S. </a:t>
            </a:r>
            <a:r>
              <a:rPr lang="en-US" altLang="en-US" sz="1800" smtClean="0">
                <a:solidFill>
                  <a:srgbClr val="000066"/>
                </a:solidFill>
              </a:rPr>
              <a:t>(Ultimate Tensile  Strength)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Plasticity Region {P}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8436" name="Group 89"/>
          <p:cNvGrpSpPr>
            <a:grpSpLocks/>
          </p:cNvGrpSpPr>
          <p:nvPr/>
        </p:nvGrpSpPr>
        <p:grpSpPr bwMode="auto">
          <a:xfrm>
            <a:off x="41275" y="838200"/>
            <a:ext cx="5367338" cy="4057650"/>
            <a:chOff x="192" y="1152"/>
            <a:chExt cx="3264" cy="2556"/>
          </a:xfrm>
        </p:grpSpPr>
        <p:sp>
          <p:nvSpPr>
            <p:cNvPr id="18442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844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844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845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845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845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45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45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846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6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5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845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5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5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37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936625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Greatest amount of stress material will withstand without failing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Plastic instability occurs when past U.T.S.</a:t>
            </a:r>
          </a:p>
        </p:txBody>
      </p:sp>
      <p:grpSp>
        <p:nvGrpSpPr>
          <p:cNvPr id="18438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18440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5767388" y="2773363"/>
            <a:ext cx="3493264" cy="19389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</a:rPr>
              <a:t>U.T.S. = </a:t>
            </a: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endParaRPr lang="en-US" dirty="0">
              <a:solidFill>
                <a:srgbClr val="000066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</a:rPr>
              <a:t>	        </a:t>
            </a: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endParaRPr lang="en-US" baseline="-25000" dirty="0">
              <a:solidFill>
                <a:srgbClr val="0000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r>
              <a:rPr lang="en-US" dirty="0">
                <a:solidFill>
                  <a:srgbClr val="000066"/>
                </a:solidFill>
              </a:rPr>
              <a:t> = Applied force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r>
              <a:rPr lang="en-US" dirty="0">
                <a:solidFill>
                  <a:srgbClr val="000066"/>
                </a:solidFill>
              </a:rPr>
              <a:t>= Cross-sectional   </a:t>
            </a:r>
            <a:endParaRPr lang="en-US" dirty="0" smtClean="0">
              <a:solidFill>
                <a:srgbClr val="000066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</a:rPr>
              <a:t>	 </a:t>
            </a:r>
            <a:r>
              <a:rPr lang="en-US" dirty="0" smtClean="0">
                <a:solidFill>
                  <a:srgbClr val="000066"/>
                </a:solidFill>
              </a:rPr>
              <a:t>area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9460" name="Group 89"/>
          <p:cNvGrpSpPr>
            <a:grpSpLocks/>
          </p:cNvGrpSpPr>
          <p:nvPr/>
        </p:nvGrpSpPr>
        <p:grpSpPr bwMode="auto">
          <a:xfrm>
            <a:off x="41275" y="838200"/>
            <a:ext cx="5367338" cy="4073525"/>
            <a:chOff x="192" y="1152"/>
            <a:chExt cx="3264" cy="2566"/>
          </a:xfrm>
        </p:grpSpPr>
        <p:sp>
          <p:nvSpPr>
            <p:cNvPr id="1946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946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946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947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947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947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947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47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948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47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948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48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46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Stress at which the material completely fails</a:t>
            </a:r>
          </a:p>
        </p:txBody>
      </p:sp>
      <p:grpSp>
        <p:nvGrpSpPr>
          <p:cNvPr id="19462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19464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3043238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0484" name="Group 89"/>
          <p:cNvGrpSpPr>
            <a:grpSpLocks/>
          </p:cNvGrpSpPr>
          <p:nvPr/>
        </p:nvGrpSpPr>
        <p:grpSpPr bwMode="auto">
          <a:xfrm>
            <a:off x="41275" y="838200"/>
            <a:ext cx="5367338" cy="4041775"/>
            <a:chOff x="192" y="1152"/>
            <a:chExt cx="3264" cy="2546"/>
          </a:xfrm>
        </p:grpSpPr>
        <p:sp>
          <p:nvSpPr>
            <p:cNvPr id="20487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048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048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049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050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0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050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50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08613" y="838200"/>
            <a:ext cx="3832225" cy="452596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Strain will disappear when stress is removed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Stress and strain vary linearly, obeying Hooke’s Law 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sym typeface="Symbol" panose="05050102010706020507" pitchFamily="18" charset="2"/>
              </a:rPr>
              <a:t>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Stiffness of material found by Young’s Modulus of Elasticity: 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 sz="800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E=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/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(slope of elastic region)</a:t>
            </a:r>
            <a:endParaRPr lang="en-US" altLang="en-US" smtClean="0">
              <a:solidFill>
                <a:srgbClr val="000066"/>
              </a:solidFill>
            </a:endParaRPr>
          </a:p>
        </p:txBody>
      </p:sp>
      <p:sp>
        <p:nvSpPr>
          <p:cNvPr id="20486" name="Rectangle 52"/>
          <p:cNvSpPr>
            <a:spLocks noChangeArrowheads="1"/>
          </p:cNvSpPr>
          <p:nvPr/>
        </p:nvSpPr>
        <p:spPr bwMode="auto">
          <a:xfrm>
            <a:off x="1462088" y="2270125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1508" name="Group 89"/>
          <p:cNvGrpSpPr>
            <a:grpSpLocks/>
          </p:cNvGrpSpPr>
          <p:nvPr/>
        </p:nvGrpSpPr>
        <p:grpSpPr bwMode="auto">
          <a:xfrm>
            <a:off x="41275" y="838200"/>
            <a:ext cx="5367338" cy="4046538"/>
            <a:chOff x="192" y="1152"/>
            <a:chExt cx="3264" cy="2549"/>
          </a:xfrm>
        </p:grpSpPr>
        <p:sp>
          <p:nvSpPr>
            <p:cNvPr id="21511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1512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1513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4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6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7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8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1521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1523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1529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24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25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6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05413" y="1006475"/>
            <a:ext cx="3825875" cy="4525963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Strain will NOT disappear when stress is removed 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deformation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 of plasticity: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Ductile materials deform considerably before fracture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Brittle materials do not deform much and failure occurs suddenly</a:t>
            </a:r>
          </a:p>
        </p:txBody>
      </p:sp>
      <p:sp>
        <p:nvSpPr>
          <p:cNvPr id="21510" name="Rectangle 52"/>
          <p:cNvSpPr>
            <a:spLocks noChangeArrowheads="1"/>
          </p:cNvSpPr>
          <p:nvPr/>
        </p:nvSpPr>
        <p:spPr bwMode="auto">
          <a:xfrm>
            <a:off x="2416175" y="1265238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Example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182563" y="1079500"/>
            <a:ext cx="8161337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70000"/>
              </a:lnSpc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The Plastic Pen Cap and Nervous Student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1.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Elastic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applies force, bending tip of pen cap back.  When force is removed, tip of cap returns to original position.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Plastic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twists and bends tip of cap.  When force is removed, the tip of cap stays mangled.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3.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U.T.S.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some more.  Cap still in one piece, but certain areas are very weak and on the verge of breaking.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4.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Fracture Stress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8405813" y="996950"/>
            <a:ext cx="296862" cy="722313"/>
            <a:chOff x="5040" y="1536"/>
            <a:chExt cx="187" cy="768"/>
          </a:xfrm>
        </p:grpSpPr>
        <p:grpSp>
          <p:nvGrpSpPr>
            <p:cNvPr id="2257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2257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2258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8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8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8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8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7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533" name="Group 15"/>
          <p:cNvGrpSpPr>
            <a:grpSpLocks/>
          </p:cNvGrpSpPr>
          <p:nvPr/>
        </p:nvGrpSpPr>
        <p:grpSpPr bwMode="auto">
          <a:xfrm>
            <a:off x="8378825" y="2274888"/>
            <a:ext cx="344488" cy="496887"/>
            <a:chOff x="5328" y="2352"/>
            <a:chExt cx="217" cy="528"/>
          </a:xfrm>
        </p:grpSpPr>
        <p:grpSp>
          <p:nvGrpSpPr>
            <p:cNvPr id="22566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22568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69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2570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71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72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74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73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67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2534" name="Group 26"/>
          <p:cNvGrpSpPr>
            <a:grpSpLocks/>
          </p:cNvGrpSpPr>
          <p:nvPr/>
        </p:nvGrpSpPr>
        <p:grpSpPr bwMode="auto">
          <a:xfrm>
            <a:off x="8434388" y="3284538"/>
            <a:ext cx="600075" cy="585787"/>
            <a:chOff x="4977" y="2832"/>
            <a:chExt cx="378" cy="624"/>
          </a:xfrm>
        </p:grpSpPr>
        <p:grpSp>
          <p:nvGrpSpPr>
            <p:cNvPr id="22552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22554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22560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61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62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64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5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63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55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22556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7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8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9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53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2535" name="Group 41"/>
          <p:cNvGrpSpPr>
            <a:grpSpLocks/>
          </p:cNvGrpSpPr>
          <p:nvPr/>
        </p:nvGrpSpPr>
        <p:grpSpPr bwMode="auto">
          <a:xfrm>
            <a:off x="8358188" y="4371975"/>
            <a:ext cx="762000" cy="587375"/>
            <a:chOff x="5280" y="3504"/>
            <a:chExt cx="480" cy="624"/>
          </a:xfrm>
        </p:grpSpPr>
        <p:grpSp>
          <p:nvGrpSpPr>
            <p:cNvPr id="22536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22538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2254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47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48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50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49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39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22540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22542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3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4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5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22541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37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 for Lab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thin dowels (5/16”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thick dowels (7/16”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  12” bamboo skewers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Cellophane Tape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Kevlar string</a:t>
            </a:r>
          </a:p>
        </p:txBody>
      </p:sp>
      <p:sp>
        <p:nvSpPr>
          <p:cNvPr id="23556" name="AutoShape 8"/>
          <p:cNvSpPr>
            <a:spLocks noChangeArrowheads="1"/>
          </p:cNvSpPr>
          <p:nvPr/>
        </p:nvSpPr>
        <p:spPr bwMode="auto">
          <a:xfrm rot="-1123667">
            <a:off x="7015163" y="281781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3557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23568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9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1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23572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558" name="Group 13"/>
          <p:cNvGrpSpPr>
            <a:grpSpLocks/>
          </p:cNvGrpSpPr>
          <p:nvPr/>
        </p:nvGrpSpPr>
        <p:grpSpPr bwMode="auto">
          <a:xfrm rot="17969594" flipV="1">
            <a:off x="5172869" y="2666206"/>
            <a:ext cx="5006975" cy="74613"/>
            <a:chOff x="1008" y="3504"/>
            <a:chExt cx="4560" cy="49"/>
          </a:xfrm>
        </p:grpSpPr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23559" name="Object 28"/>
          <p:cNvGraphicFramePr>
            <a:graphicFrameLocks noChangeAspect="1"/>
          </p:cNvGraphicFramePr>
          <p:nvPr/>
        </p:nvGraphicFramePr>
        <p:xfrm>
          <a:off x="6234113" y="337978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337978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29"/>
          <p:cNvGraphicFramePr>
            <a:graphicFrameLocks noChangeAspect="1"/>
          </p:cNvGraphicFramePr>
          <p:nvPr/>
        </p:nvGraphicFramePr>
        <p:xfrm>
          <a:off x="5732463" y="312420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312420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1" name="Group 9"/>
          <p:cNvGrpSpPr>
            <a:grpSpLocks/>
          </p:cNvGrpSpPr>
          <p:nvPr/>
        </p:nvGrpSpPr>
        <p:grpSpPr bwMode="auto">
          <a:xfrm rot="-229352">
            <a:off x="4613275" y="3981450"/>
            <a:ext cx="4068763" cy="609600"/>
            <a:chOff x="1008" y="3168"/>
            <a:chExt cx="4603" cy="527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Setup for Testing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280988" y="1079500"/>
            <a:ext cx="8382000" cy="3810000"/>
            <a:chOff x="209" y="1087"/>
            <a:chExt cx="5280" cy="2400"/>
          </a:xfrm>
        </p:grpSpPr>
        <p:graphicFrame>
          <p:nvGraphicFramePr>
            <p:cNvPr id="24581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4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2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3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Rules of the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  <p:pic>
        <p:nvPicPr>
          <p:cNvPr id="6148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5792788" y="3360738"/>
            <a:ext cx="3124200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Ratio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5604" name="Object 3"/>
          <p:cNvGraphicFramePr>
            <a:graphicFrameLocks noChangeAspect="1"/>
          </p:cNvGraphicFramePr>
          <p:nvPr/>
        </p:nvGraphicFramePr>
        <p:xfrm>
          <a:off x="119063" y="3776663"/>
          <a:ext cx="89535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Equation" r:id="rId3" imgW="4597400" imgH="419100" progId="Equation.3">
                  <p:embed/>
                </p:oleObj>
              </mc:Choice>
              <mc:Fallback>
                <p:oleObj name="Equation" r:id="rId3" imgW="4597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3776663"/>
                        <a:ext cx="8953500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3124200" y="1795463"/>
          <a:ext cx="27860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Equation" r:id="rId5" imgW="1409700" imgH="419100" progId="Equation.3">
                  <p:embed/>
                </p:oleObj>
              </mc:Choice>
              <mc:Fallback>
                <p:oleObj name="Equation" r:id="rId5" imgW="1409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95463"/>
                        <a:ext cx="2786063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838200" y="957263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Unadjusted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914400" y="2786063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2117725" y="658813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specifications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u="sng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initials and dates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sketches of design before materials are distributed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Materials may be cut and arranged in any way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extend a horizontal distance of at least 1.5m after mounting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must be completed in time allotted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 more than 2 minutes to anchor boom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Weight will be added until boom deflects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0.2m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662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2117725" y="1133475"/>
            <a:ext cx="6799263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only touch anchor </a:t>
            </a:r>
          </a:p>
          <a:p>
            <a:pPr lvl="2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(4” dia. pipe)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2117725" y="1557338"/>
            <a:ext cx="6799263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Decision of TA is </a:t>
            </a:r>
            <a:r>
              <a:rPr lang="en-US" altLang="en-US" b="1" u="sng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FINAL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Declaration of winners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99" name="Rectangle 3"/>
          <p:cNvSpPr txBox="1">
            <a:spLocks noChangeArrowheads="1"/>
          </p:cNvSpPr>
          <p:nvPr/>
        </p:nvSpPr>
        <p:spPr bwMode="auto">
          <a:xfrm>
            <a:off x="2117725" y="901700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Build boom according to sketch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2117725" y="804863"/>
            <a:ext cx="6799263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Announce when “</a:t>
            </a: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DONE!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Add weights until boom deflects 0.2m vertically, or fails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2117725" y="1352550"/>
            <a:ext cx="6799263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announces winner of competition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with largest adjusted ratio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initials and scans original data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Post-Test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Lab Report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class results and photo of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State rules of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Describe your design and its concepts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table of class results, sketches, photo/video of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could your current design be improved?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Think Safety!  Be careful not to poke classmates with the dowels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Clean up workstations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0125" y="4329113"/>
            <a:ext cx="21939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What is a boom?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How and why do materials fail?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Stress and strain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light-weight boom to hold significant load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Understand factors engineers consider when designing a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Construct and test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Boom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Lifts and moves heavy objects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Objects usually much heavier than the boom</a:t>
            </a:r>
          </a:p>
          <a:p>
            <a:pPr eaLnBrk="1" hangingPunct="1"/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cranes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Computer monitor arms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Cantilever bridges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Rotating bridges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03513"/>
            <a:ext cx="250507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Common Structural Modes of Failure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50913" y="911225"/>
            <a:ext cx="6162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Delayed response (fatigue)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 weakened by being “eaten away”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Wind blowing sand on rocks, bridges, </a:t>
            </a:r>
            <a:r>
              <a:rPr lang="en-US" sz="2400" dirty="0" err="1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endParaRPr lang="en-US" sz="24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990600" y="1458913"/>
            <a:ext cx="6656388" cy="892175"/>
            <a:chOff x="576" y="2016"/>
            <a:chExt cx="4193" cy="56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667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Acids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Water (rust)</a:t>
              </a: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1849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Salt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2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Elastic in clothes cracks once removed from clothes dryer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undergoes extreme temperature changes in a short time period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Mixed temperatures throughout material cause compression/expansion resulting in cracks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Hot glass bottle placed into ice cold water, bottle would explode and shatter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Maximum load supported by material is exceeded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cracks/crumbles (ie. Thermal shock)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Over usage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Too many load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5876</TotalTime>
  <Words>1063</Words>
  <Application>Microsoft Office PowerPoint</Application>
  <PresentationFormat>On-screen Show (16:9)</PresentationFormat>
  <Paragraphs>261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NYU Schools Master Template</vt:lpstr>
      <vt:lpstr>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Zucaro Eric</cp:lastModifiedBy>
  <cp:revision>59</cp:revision>
  <dcterms:created xsi:type="dcterms:W3CDTF">2013-09-03T13:03:01Z</dcterms:created>
  <dcterms:modified xsi:type="dcterms:W3CDTF">2015-04-07T19:30:33Z</dcterms:modified>
</cp:coreProperties>
</file>