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74" r:id="rId2"/>
    <p:sldId id="275" r:id="rId3"/>
    <p:sldId id="276" r:id="rId4"/>
    <p:sldId id="287" r:id="rId5"/>
    <p:sldId id="288" r:id="rId6"/>
    <p:sldId id="289" r:id="rId7"/>
    <p:sldId id="290" r:id="rId8"/>
    <p:sldId id="283" r:id="rId9"/>
    <p:sldId id="280" r:id="rId10"/>
    <p:sldId id="291" r:id="rId11"/>
    <p:sldId id="286" r:id="rId12"/>
    <p:sldId id="292" r:id="rId13"/>
    <p:sldId id="309" r:id="rId14"/>
    <p:sldId id="310" r:id="rId15"/>
    <p:sldId id="311" r:id="rId16"/>
    <p:sldId id="312" r:id="rId17"/>
    <p:sldId id="293" r:id="rId18"/>
    <p:sldId id="294" r:id="rId19"/>
    <p:sldId id="295" r:id="rId20"/>
    <p:sldId id="296" r:id="rId21"/>
    <p:sldId id="297" r:id="rId22"/>
    <p:sldId id="313" r:id="rId23"/>
    <p:sldId id="314" r:id="rId24"/>
    <p:sldId id="315" r:id="rId25"/>
    <p:sldId id="316" r:id="rId26"/>
    <p:sldId id="317" r:id="rId27"/>
    <p:sldId id="298" r:id="rId28"/>
    <p:sldId id="299" r:id="rId29"/>
    <p:sldId id="300" r:id="rId30"/>
  </p:sldIdLst>
  <p:sldSz cx="9144000" cy="5143500" type="screen16x9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020" autoAdjust="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158" y="8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41FD30C2-92C0-4016-A98A-36C6024D0C04}" type="datetimeFigureOut">
              <a:rPr lang="en-US" altLang="en-US"/>
              <a:pPr>
                <a:defRPr/>
              </a:pPr>
              <a:t>9/7/2016</a:t>
            </a:fld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43AF03C-0AB9-4278-97A2-1DA0184466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10339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8E3D032-8CD1-4E0E-86B0-CE46EEBE4382}" type="datetimeFigureOut">
              <a:rPr lang="en-US" altLang="en-US"/>
              <a:pPr>
                <a:defRPr/>
              </a:pPr>
              <a:t>9/7/2016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69C2CFE-9E30-4089-B53F-88D9C78AA0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520501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0"/>
          </p:nvPr>
        </p:nvSpPr>
        <p:spPr>
          <a:xfrm>
            <a:off x="-9144" y="0"/>
            <a:ext cx="9153144" cy="51435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noProof="0" smtClean="0"/>
              <a:t>Drag picture to placeholder or click icon to add</a:t>
            </a:r>
            <a:endParaRPr lang="en-US" noProof="0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1"/>
          </p:nvPr>
        </p:nvSpPr>
        <p:spPr>
          <a:xfrm>
            <a:off x="227752" y="1532443"/>
            <a:ext cx="3637261" cy="1811289"/>
          </a:xfrm>
          <a:prstGeom prst="rect">
            <a:avLst/>
          </a:prstGeom>
        </p:spPr>
        <p:txBody>
          <a:bodyPr lIns="0" tIns="0" rIns="0" bIns="0" anchor="ctr" anchorCtr="0">
            <a:normAutofit/>
          </a:bodyPr>
          <a:lstStyle>
            <a:lvl1pPr marL="0">
              <a:spcBef>
                <a:spcPts val="0"/>
              </a:spcBef>
              <a:defRPr sz="3000" b="1" i="0">
                <a:solidFill>
                  <a:schemeClr val="bg1"/>
                </a:solidFill>
                <a:latin typeface="Arial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227012" y="3718898"/>
            <a:ext cx="1783159" cy="361950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>
              <a:spcBef>
                <a:spcPts val="0"/>
              </a:spcBef>
              <a:defRPr sz="1000" baseline="0">
                <a:solidFill>
                  <a:srgbClr val="FFFFFF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26509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53525" cy="5157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sp>
        <p:nvSpPr>
          <p:cNvPr id="5" name="TextBox 4"/>
          <p:cNvSpPr txBox="1">
            <a:spLocks noChangeArrowheads="1"/>
          </p:cNvSpPr>
          <p:nvPr userDrawn="1"/>
        </p:nvSpPr>
        <p:spPr bwMode="auto">
          <a:xfrm>
            <a:off x="8315325" y="292100"/>
            <a:ext cx="184150" cy="369888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1800" smtClean="0"/>
          </a:p>
        </p:txBody>
      </p:sp>
      <p:pic>
        <p:nvPicPr>
          <p:cNvPr id="6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638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 Placeholder 2"/>
          <p:cNvSpPr>
            <a:spLocks noGrp="1"/>
          </p:cNvSpPr>
          <p:nvPr>
            <p:ph idx="11"/>
          </p:nvPr>
        </p:nvSpPr>
        <p:spPr>
          <a:xfrm>
            <a:off x="0" y="0"/>
            <a:ext cx="4480560" cy="5156574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rgbClr val="FFFFFF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4997268" y="1583857"/>
            <a:ext cx="3737844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3000" b="1" i="0">
                <a:solidFill>
                  <a:srgbClr val="FFFFFF"/>
                </a:solidFill>
                <a:latin typeface="Arial"/>
                <a:cs typeface="Arial"/>
              </a:defRPr>
            </a:lvl1pPr>
            <a:lvl2pPr marL="0" indent="0">
              <a:spcBef>
                <a:spcPts val="0"/>
              </a:spcBef>
              <a:buNone/>
              <a:defRPr baseline="0"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360726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3810941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idx="11"/>
          </p:nvPr>
        </p:nvSpPr>
        <p:spPr>
          <a:xfrm>
            <a:off x="4672577" y="712598"/>
            <a:ext cx="4480560" cy="4430902"/>
          </a:xfrm>
          <a:prstGeom prst="rect">
            <a:avLst/>
          </a:prstGeom>
        </p:spPr>
        <p:txBody>
          <a:bodyPr vert="horz" lIns="0" tIns="0" rIns="0" bIns="0" rtlCol="0" anchor="ctr" anchorCtr="0">
            <a:normAutofit/>
          </a:bodyPr>
          <a:lstStyle>
            <a:lvl1pPr algn="ctr">
              <a:defRPr sz="3000" b="1">
                <a:solidFill>
                  <a:schemeClr val="tx1"/>
                </a:solidFill>
              </a:defRPr>
            </a:lvl1pPr>
            <a:lvl2pPr marL="0" indent="0">
              <a:spcBef>
                <a:spcPts val="0"/>
              </a:spcBef>
              <a:buNone/>
              <a:defRPr>
                <a:solidFill>
                  <a:srgbClr val="FFFFFF"/>
                </a:solidFill>
              </a:defRPr>
            </a:lvl2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A8CAB-4466-40EE-95AF-C3F3856AE46C}" type="datetime1">
              <a:rPr lang="en-US" altLang="en-US"/>
              <a:pPr>
                <a:defRPr/>
              </a:pPr>
              <a:t>9/7/2016</a:t>
            </a:fld>
            <a:endParaRPr lang="en-US" altLang="en-US"/>
          </a:p>
        </p:txBody>
      </p:sp>
      <p:sp>
        <p:nvSpPr>
          <p:cNvPr id="7" name="Slide Number Placeholder 2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8AE2A-AE27-4D76-B82E-4B5CD646B6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3325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01792" y="1583857"/>
            <a:ext cx="8315553" cy="3131018"/>
          </a:xfrm>
          <a:prstGeom prst="rect">
            <a:avLst/>
          </a:prstGeom>
        </p:spPr>
        <p:txBody>
          <a:bodyPr vert="horz" lIns="0" tIns="0" rIns="0" bIns="0"/>
          <a:lstStyle>
            <a:lvl1pPr marL="0">
              <a:spcBef>
                <a:spcPts val="0"/>
              </a:spcBef>
              <a:defRPr sz="2000" b="1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4"/>
          </p:nvPr>
        </p:nvSpPr>
        <p:spPr>
          <a:xfrm>
            <a:off x="6176711" y="228989"/>
            <a:ext cx="2740741" cy="265113"/>
          </a:xfrm>
          <a:prstGeom prst="rect">
            <a:avLst/>
          </a:prstGeom>
        </p:spPr>
        <p:txBody>
          <a:bodyPr vert="horz" lIns="0" tIns="0" rIns="0" bIns="0"/>
          <a:lstStyle>
            <a:lvl1pPr marL="0" algn="r">
              <a:spcBef>
                <a:spcPts val="0"/>
              </a:spcBef>
              <a:defRPr sz="1400" b="1" baseline="0">
                <a:solidFill>
                  <a:schemeClr val="bg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3AFE2-414D-401E-A5DF-1183E97515A8}" type="datetime1">
              <a:rPr lang="en-US" altLang="en-US"/>
              <a:pPr>
                <a:defRPr/>
              </a:pPr>
              <a:t>9/7/2016</a:t>
            </a:fld>
            <a:endParaRPr lang="en-US" altLang="en-US"/>
          </a:p>
        </p:txBody>
      </p:sp>
      <p:sp>
        <p:nvSpPr>
          <p:cNvPr id="6" name="Slide Number Placeholder 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49A24C-D483-4EBD-8EAD-9C05563DF3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2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nyu_white.png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" y="234950"/>
            <a:ext cx="673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0"/>
            <a:ext cx="9153525" cy="712788"/>
          </a:xfrm>
          <a:prstGeom prst="rect">
            <a:avLst/>
          </a:prstGeom>
          <a:solidFill>
            <a:srgbClr val="57068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/>
          </a:p>
        </p:txBody>
      </p:sp>
      <p:pic>
        <p:nvPicPr>
          <p:cNvPr id="1028" name="Picture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3" y="238125"/>
            <a:ext cx="16891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3B734DE5-8353-4184-87C3-49255F57D0D5}" type="datetime1">
              <a:rPr lang="en-US" altLang="en-US"/>
              <a:pPr>
                <a:defRPr/>
              </a:pPr>
              <a:t>9/7/2016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5D48391-EABD-482D-8AAC-C66733CD5F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1" r:id="rId3"/>
    <p:sldLayoutId id="2147483732" r:id="rId4"/>
  </p:sldLayoutIdLst>
  <p:hf hdr="0" ftr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anose="020B0600070205080204" pitchFamily="34" charset="-128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MS PGothic" panose="020B0600070205080204" pitchFamily="34" charset="-128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defRPr sz="2400" kern="1200">
          <a:solidFill>
            <a:schemeClr val="tx1"/>
          </a:solidFill>
          <a:latin typeface="+mn-lt"/>
          <a:ea typeface="MS PGothic" panose="020B0600070205080204" pitchFamily="34" charset="-128"/>
          <a:cs typeface="ＭＳ Ｐゴシック" charset="0"/>
        </a:defRPr>
      </a:lvl1pPr>
      <a:lvl2pPr marL="6286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2pPr>
      <a:lvl3pPr marL="1085850" indent="-1714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Courier New" panose="02070309020205020404" pitchFamily="49" charset="0"/>
        <a:buChar char="o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4pPr>
      <a:lvl5pPr marL="2114550" indent="-285750" algn="l" defTabSz="457200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Ø"/>
        <a:defRPr sz="14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png"/><Relationship Id="rId5" Type="http://schemas.openxmlformats.org/officeDocument/2006/relationships/oleObject" Target="../embeddings/oleObject3.bin"/><Relationship Id="rId4" Type="http://schemas.openxmlformats.org/officeDocument/2006/relationships/image" Target="../media/image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1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EG1003: Introduction to Engineering and Design</a:t>
            </a: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533400" y="1209675"/>
            <a:ext cx="8153400" cy="1219200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anose="020B0600070205080204" pitchFamily="34" charset="-128"/>
                <a:cs typeface="ＭＳ Ｐゴシック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MS PGothic" panose="020B0600070205080204" pitchFamily="34" charset="-128"/>
                <a:cs typeface="ＭＳ Ｐゴシック" charset="0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9pPr>
          </a:lstStyle>
          <a:p>
            <a:pPr>
              <a:defRPr/>
            </a:pPr>
            <a:r>
              <a:rPr lang="en-US" b="1" dirty="0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Boom Construction</a:t>
            </a:r>
          </a:p>
        </p:txBody>
      </p:sp>
      <p:pic>
        <p:nvPicPr>
          <p:cNvPr id="5124" name="Picture 2" descr="https://manual.eg.poly.edu/images/d/df/Lab_boom_13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5175" y="2005013"/>
            <a:ext cx="5149850" cy="290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Stress and Strain</a:t>
            </a:r>
          </a:p>
        </p:txBody>
      </p:sp>
      <p:sp>
        <p:nvSpPr>
          <p:cNvPr id="15363" name="Rectangle 3"/>
          <p:cNvSpPr txBox="1">
            <a:spLocks noChangeArrowheads="1"/>
          </p:cNvSpPr>
          <p:nvPr/>
        </p:nvSpPr>
        <p:spPr bwMode="auto">
          <a:xfrm>
            <a:off x="530225" y="877888"/>
            <a:ext cx="8229600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40000"/>
              </a:spcBef>
              <a:buClr>
                <a:srgbClr val="000066"/>
              </a:buClr>
              <a:buSzPct val="110000"/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Stress: measure of internal force that keeps material together</a:t>
            </a:r>
          </a:p>
          <a:p>
            <a:pPr lvl="1">
              <a:buClr>
                <a:srgbClr val="000066"/>
              </a:buClr>
              <a:buSzPct val="110000"/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Resists form change of body</a:t>
            </a:r>
          </a:p>
          <a:p>
            <a:pPr>
              <a:spcBef>
                <a:spcPct val="40000"/>
              </a:spcBef>
              <a:buClr>
                <a:srgbClr val="000066"/>
              </a:buClr>
              <a:buSzPct val="110000"/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Strain: measure of deformation (elongation/compression) of material</a:t>
            </a:r>
          </a:p>
          <a:p>
            <a:pPr lvl="1">
              <a:buClr>
                <a:srgbClr val="000066"/>
              </a:buClr>
              <a:buSzPct val="110000"/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Change from original dimension</a:t>
            </a:r>
          </a:p>
          <a:p>
            <a:pPr>
              <a:spcBef>
                <a:spcPct val="40000"/>
              </a:spcBef>
              <a:buClr>
                <a:srgbClr val="000066"/>
              </a:buClr>
              <a:buSzPct val="110000"/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Examples</a:t>
            </a:r>
          </a:p>
          <a:p>
            <a:pPr lvl="1">
              <a:buClr>
                <a:srgbClr val="000066"/>
              </a:buClr>
              <a:buSzPct val="110000"/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Stretching of rope while pulling</a:t>
            </a:r>
          </a:p>
          <a:p>
            <a:pPr lvl="1">
              <a:buClr>
                <a:srgbClr val="000066"/>
              </a:buClr>
              <a:buSzPct val="110000"/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Car tire under load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Stress-Strain Figure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6387" name="Group 31"/>
          <p:cNvGrpSpPr>
            <a:grpSpLocks/>
          </p:cNvGrpSpPr>
          <p:nvPr/>
        </p:nvGrpSpPr>
        <p:grpSpPr bwMode="auto">
          <a:xfrm>
            <a:off x="4557713" y="982663"/>
            <a:ext cx="3657600" cy="2563812"/>
            <a:chOff x="2448" y="1020"/>
            <a:chExt cx="2784" cy="2045"/>
          </a:xfrm>
        </p:grpSpPr>
        <p:graphicFrame>
          <p:nvGraphicFramePr>
            <p:cNvPr id="16392" name="Object 6"/>
            <p:cNvGraphicFramePr>
              <a:graphicFrameLocks noChangeAspect="1"/>
            </p:cNvGraphicFramePr>
            <p:nvPr/>
          </p:nvGraphicFramePr>
          <p:xfrm>
            <a:off x="2844" y="2092"/>
            <a:ext cx="71" cy="13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6422" name="Equation" r:id="rId3" imgW="114151" imgH="215619" progId="Equation.3">
                    <p:embed/>
                  </p:oleObj>
                </mc:Choice>
                <mc:Fallback>
                  <p:oleObj name="Equation" r:id="rId3" imgW="114151" imgH="215619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44" y="2092"/>
                          <a:ext cx="71" cy="13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6393" name="Line 7"/>
            <p:cNvSpPr>
              <a:spLocks noChangeShapeType="1"/>
            </p:cNvSpPr>
            <p:nvPr/>
          </p:nvSpPr>
          <p:spPr bwMode="auto">
            <a:xfrm flipH="1">
              <a:off x="4204" y="2784"/>
              <a:ext cx="144" cy="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4" name="Line 9"/>
            <p:cNvSpPr>
              <a:spLocks noChangeShapeType="1"/>
            </p:cNvSpPr>
            <p:nvPr/>
          </p:nvSpPr>
          <p:spPr bwMode="auto">
            <a:xfrm>
              <a:off x="3168" y="1278"/>
              <a:ext cx="2064" cy="0"/>
            </a:xfrm>
            <a:prstGeom prst="line">
              <a:avLst/>
            </a:prstGeom>
            <a:noFill/>
            <a:ln w="762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5" name="Line 10"/>
            <p:cNvSpPr>
              <a:spLocks noChangeShapeType="1"/>
            </p:cNvSpPr>
            <p:nvPr/>
          </p:nvSpPr>
          <p:spPr bwMode="auto">
            <a:xfrm flipV="1">
              <a:off x="4416" y="1296"/>
              <a:ext cx="0" cy="1200"/>
            </a:xfrm>
            <a:prstGeom prst="line">
              <a:avLst/>
            </a:prstGeom>
            <a:noFill/>
            <a:ln w="38100" cap="sq">
              <a:solidFill>
                <a:schemeClr val="tx1"/>
              </a:solidFill>
              <a:miter lim="800000"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396" name="Text Box 11"/>
            <p:cNvSpPr txBox="1">
              <a:spLocks noChangeArrowheads="1"/>
            </p:cNvSpPr>
            <p:nvPr/>
          </p:nvSpPr>
          <p:spPr bwMode="auto">
            <a:xfrm>
              <a:off x="4416" y="1775"/>
              <a:ext cx="336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L</a:t>
              </a:r>
              <a:r>
                <a:rPr lang="en-US" altLang="en-US" sz="1800" baseline="-25000"/>
                <a:t>o</a:t>
              </a:r>
              <a:endParaRPr lang="en-US" altLang="en-US" sz="1800"/>
            </a:p>
          </p:txBody>
        </p:sp>
        <p:grpSp>
          <p:nvGrpSpPr>
            <p:cNvPr id="16397" name="Group 12"/>
            <p:cNvGrpSpPr>
              <a:grpSpLocks/>
            </p:cNvGrpSpPr>
            <p:nvPr/>
          </p:nvGrpSpPr>
          <p:grpSpPr bwMode="auto">
            <a:xfrm>
              <a:off x="3792" y="2208"/>
              <a:ext cx="144" cy="768"/>
              <a:chOff x="3648" y="2496"/>
              <a:chExt cx="144" cy="768"/>
            </a:xfrm>
          </p:grpSpPr>
          <p:sp>
            <p:nvSpPr>
              <p:cNvPr id="16408" name="Line 13"/>
              <p:cNvSpPr>
                <a:spLocks noChangeShapeType="1"/>
              </p:cNvSpPr>
              <p:nvPr/>
            </p:nvSpPr>
            <p:spPr bwMode="auto">
              <a:xfrm flipH="1">
                <a:off x="3648" y="2976"/>
                <a:ext cx="144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9" name="Line 14"/>
              <p:cNvSpPr>
                <a:spLocks noChangeShapeType="1"/>
              </p:cNvSpPr>
              <p:nvPr/>
            </p:nvSpPr>
            <p:spPr bwMode="auto">
              <a:xfrm flipH="1">
                <a:off x="3648" y="2784"/>
                <a:ext cx="144" cy="0"/>
              </a:xfrm>
              <a:prstGeom prst="line">
                <a:avLst/>
              </a:prstGeom>
              <a:noFill/>
              <a:ln w="381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0" name="Line 15"/>
              <p:cNvSpPr>
                <a:spLocks noChangeShapeType="1"/>
              </p:cNvSpPr>
              <p:nvPr/>
            </p:nvSpPr>
            <p:spPr bwMode="auto">
              <a:xfrm flipV="1">
                <a:off x="3744" y="2976"/>
                <a:ext cx="0" cy="28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11" name="Line 16"/>
              <p:cNvSpPr>
                <a:spLocks noChangeShapeType="1"/>
              </p:cNvSpPr>
              <p:nvPr/>
            </p:nvSpPr>
            <p:spPr bwMode="auto">
              <a:xfrm flipV="1">
                <a:off x="3744" y="2496"/>
                <a:ext cx="0" cy="28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triangle" w="med" len="med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398" name="Text Box 17"/>
            <p:cNvSpPr txBox="1">
              <a:spLocks noChangeArrowheads="1"/>
            </p:cNvSpPr>
            <p:nvPr/>
          </p:nvSpPr>
          <p:spPr bwMode="auto">
            <a:xfrm>
              <a:off x="3552" y="2457"/>
              <a:ext cx="336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D L</a:t>
              </a:r>
            </a:p>
          </p:txBody>
        </p:sp>
        <p:grpSp>
          <p:nvGrpSpPr>
            <p:cNvPr id="16399" name="Group 18"/>
            <p:cNvGrpSpPr>
              <a:grpSpLocks/>
            </p:cNvGrpSpPr>
            <p:nvPr/>
          </p:nvGrpSpPr>
          <p:grpSpPr bwMode="auto">
            <a:xfrm>
              <a:off x="4032" y="2400"/>
              <a:ext cx="144" cy="288"/>
              <a:chOff x="3888" y="2688"/>
              <a:chExt cx="144" cy="288"/>
            </a:xfrm>
          </p:grpSpPr>
          <p:sp>
            <p:nvSpPr>
              <p:cNvPr id="16405" name="Line 19"/>
              <p:cNvSpPr>
                <a:spLocks noChangeShapeType="1"/>
              </p:cNvSpPr>
              <p:nvPr/>
            </p:nvSpPr>
            <p:spPr bwMode="auto">
              <a:xfrm flipH="1">
                <a:off x="3888" y="2976"/>
                <a:ext cx="144" cy="0"/>
              </a:xfrm>
              <a:prstGeom prst="line">
                <a:avLst/>
              </a:prstGeom>
              <a:noFill/>
              <a:ln w="381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6" name="Line 20"/>
              <p:cNvSpPr>
                <a:spLocks noChangeShapeType="1"/>
              </p:cNvSpPr>
              <p:nvPr/>
            </p:nvSpPr>
            <p:spPr bwMode="auto">
              <a:xfrm flipV="1">
                <a:off x="4032" y="2688"/>
                <a:ext cx="0" cy="288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407" name="Line 21"/>
              <p:cNvSpPr>
                <a:spLocks noChangeShapeType="1"/>
              </p:cNvSpPr>
              <p:nvPr/>
            </p:nvSpPr>
            <p:spPr bwMode="auto">
              <a:xfrm flipV="1">
                <a:off x="3888" y="2688"/>
                <a:ext cx="0" cy="288"/>
              </a:xfrm>
              <a:prstGeom prst="line">
                <a:avLst/>
              </a:prstGeom>
              <a:noFill/>
              <a:ln w="127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6400" name="Line 22"/>
            <p:cNvSpPr>
              <a:spLocks noChangeShapeType="1"/>
            </p:cNvSpPr>
            <p:nvPr/>
          </p:nvSpPr>
          <p:spPr bwMode="auto">
            <a:xfrm flipV="1">
              <a:off x="4110" y="2698"/>
              <a:ext cx="0" cy="24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miter lim="800000"/>
              <a:headEnd type="triangle" w="med" len="med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401" name="Text Box 23"/>
            <p:cNvSpPr txBox="1">
              <a:spLocks noChangeArrowheads="1"/>
            </p:cNvSpPr>
            <p:nvPr/>
          </p:nvSpPr>
          <p:spPr bwMode="auto">
            <a:xfrm>
              <a:off x="4272" y="2832"/>
              <a:ext cx="768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/>
                <a:t> Load F</a:t>
              </a:r>
            </a:p>
          </p:txBody>
        </p:sp>
        <p:sp>
          <p:nvSpPr>
            <p:cNvPr id="16402" name="Text Box 24"/>
            <p:cNvSpPr txBox="1">
              <a:spLocks noChangeArrowheads="1"/>
            </p:cNvSpPr>
            <p:nvPr/>
          </p:nvSpPr>
          <p:spPr bwMode="auto">
            <a:xfrm>
              <a:off x="2448" y="1536"/>
              <a:ext cx="1632" cy="4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en-US" altLang="en-US" sz="1800"/>
                <a:t> </a:t>
              </a:r>
              <a:r>
                <a:rPr lang="en-US" altLang="en-US" sz="1800" b="1"/>
                <a:t>Cross-sectional area of bar</a:t>
              </a:r>
            </a:p>
          </p:txBody>
        </p:sp>
        <p:sp>
          <p:nvSpPr>
            <p:cNvPr id="16403" name="Text Box 25"/>
            <p:cNvSpPr txBox="1">
              <a:spLocks noChangeArrowheads="1"/>
            </p:cNvSpPr>
            <p:nvPr/>
          </p:nvSpPr>
          <p:spPr bwMode="auto">
            <a:xfrm>
              <a:off x="3216" y="1020"/>
              <a:ext cx="1200" cy="23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800" b="1"/>
                <a:t>Fixed Support</a:t>
              </a:r>
            </a:p>
          </p:txBody>
        </p:sp>
        <p:sp>
          <p:nvSpPr>
            <p:cNvPr id="16404" name="Rectangle 26"/>
            <p:cNvSpPr>
              <a:spLocks noChangeArrowheads="1"/>
            </p:cNvSpPr>
            <p:nvPr/>
          </p:nvSpPr>
          <p:spPr bwMode="auto">
            <a:xfrm>
              <a:off x="4032" y="1296"/>
              <a:ext cx="144" cy="1200"/>
            </a:xfrm>
            <a:prstGeom prst="rect">
              <a:avLst/>
            </a:prstGeom>
            <a:solidFill>
              <a:schemeClr val="accent1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 sz="1800"/>
            </a:p>
          </p:txBody>
        </p:sp>
      </p:grpSp>
      <p:sp>
        <p:nvSpPr>
          <p:cNvPr id="16388" name="Text Box 28"/>
          <p:cNvSpPr txBox="1">
            <a:spLocks noChangeArrowheads="1"/>
          </p:cNvSpPr>
          <p:nvPr/>
        </p:nvSpPr>
        <p:spPr bwMode="auto">
          <a:xfrm>
            <a:off x="1417638" y="1314450"/>
            <a:ext cx="3286125" cy="179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75000"/>
              </a:lnSpc>
              <a:spcBef>
                <a:spcPct val="50000"/>
              </a:spcBef>
              <a:buFontTx/>
              <a:buChar char="•"/>
            </a:pPr>
            <a:r>
              <a:rPr lang="en-US" altLang="en-US">
                <a:solidFill>
                  <a:srgbClr val="000066"/>
                </a:solidFill>
              </a:rPr>
              <a:t>Stress (</a:t>
            </a:r>
            <a:r>
              <a:rPr lang="en-US" altLang="en-US">
                <a:solidFill>
                  <a:srgbClr val="000066"/>
                </a:solidFill>
                <a:latin typeface="Symbol" panose="05050102010706020507" pitchFamily="18" charset="2"/>
              </a:rPr>
              <a:t>s</a:t>
            </a:r>
            <a:r>
              <a:rPr lang="en-US" altLang="en-US">
                <a:solidFill>
                  <a:srgbClr val="000066"/>
                </a:solidFill>
              </a:rPr>
              <a:t>) = </a:t>
            </a:r>
            <a:r>
              <a:rPr lang="en-US" altLang="en-US" u="sng">
                <a:solidFill>
                  <a:srgbClr val="000066"/>
                </a:solidFill>
              </a:rPr>
              <a:t>F</a:t>
            </a:r>
          </a:p>
          <a:p>
            <a:pPr>
              <a:lnSpc>
                <a:spcPct val="75000"/>
              </a:lnSpc>
              <a:spcBef>
                <a:spcPct val="50000"/>
              </a:spcBef>
            </a:pPr>
            <a:r>
              <a:rPr lang="en-US" altLang="en-US">
                <a:solidFill>
                  <a:srgbClr val="000066"/>
                </a:solidFill>
              </a:rPr>
              <a:t>		           A</a:t>
            </a:r>
          </a:p>
          <a:p>
            <a:pPr>
              <a:lnSpc>
                <a:spcPct val="80000"/>
              </a:lnSpc>
              <a:spcBef>
                <a:spcPct val="50000"/>
              </a:spcBef>
              <a:buFontTx/>
              <a:buChar char="•"/>
            </a:pPr>
            <a:r>
              <a:rPr lang="en-US" altLang="en-US">
                <a:solidFill>
                  <a:srgbClr val="000066"/>
                </a:solidFill>
              </a:rPr>
              <a:t>Strain (</a:t>
            </a:r>
            <a:r>
              <a:rPr lang="en-US" altLang="en-US">
                <a:solidFill>
                  <a:srgbClr val="000066"/>
                </a:solidFill>
                <a:latin typeface="Symbol" panose="05050102010706020507" pitchFamily="18" charset="2"/>
              </a:rPr>
              <a:t>e</a:t>
            </a:r>
            <a:r>
              <a:rPr lang="en-US" altLang="en-US">
                <a:solidFill>
                  <a:srgbClr val="000066"/>
                </a:solidFill>
              </a:rPr>
              <a:t>) = </a:t>
            </a:r>
            <a:r>
              <a:rPr lang="en-US" altLang="en-US" u="sng">
                <a:solidFill>
                  <a:srgbClr val="000066"/>
                </a:solidFill>
                <a:latin typeface="Symbol" panose="05050102010706020507" pitchFamily="18" charset="2"/>
              </a:rPr>
              <a:t>D</a:t>
            </a:r>
            <a:r>
              <a:rPr lang="en-US" altLang="en-US" u="sng">
                <a:solidFill>
                  <a:srgbClr val="000066"/>
                </a:solidFill>
              </a:rPr>
              <a:t>L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en-US">
                <a:solidFill>
                  <a:srgbClr val="000066"/>
                </a:solidFill>
              </a:rPr>
              <a:t>                     L</a:t>
            </a:r>
            <a:r>
              <a:rPr lang="en-US" altLang="en-US" baseline="-25000">
                <a:solidFill>
                  <a:srgbClr val="000066"/>
                </a:solidFill>
              </a:rPr>
              <a:t>o</a:t>
            </a:r>
          </a:p>
        </p:txBody>
      </p:sp>
      <p:grpSp>
        <p:nvGrpSpPr>
          <p:cNvPr id="16389" name="Group 3"/>
          <p:cNvGrpSpPr>
            <a:grpSpLocks/>
          </p:cNvGrpSpPr>
          <p:nvPr/>
        </p:nvGrpSpPr>
        <p:grpSpPr bwMode="auto">
          <a:xfrm>
            <a:off x="615950" y="3816350"/>
            <a:ext cx="8528050" cy="1203325"/>
            <a:chOff x="0" y="3360"/>
            <a:chExt cx="5372" cy="758"/>
          </a:xfrm>
        </p:grpSpPr>
        <p:sp>
          <p:nvSpPr>
            <p:cNvPr id="16390" name="Rectangle 4"/>
            <p:cNvSpPr>
              <a:spLocks noChangeArrowheads="1"/>
            </p:cNvSpPr>
            <p:nvPr/>
          </p:nvSpPr>
          <p:spPr bwMode="auto">
            <a:xfrm>
              <a:off x="3119" y="3381"/>
              <a:ext cx="2253" cy="7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0066"/>
                  </a:solidFill>
                  <a:latin typeface="Symbol" panose="05050102010706020507" pitchFamily="18" charset="2"/>
                </a:rPr>
                <a:t>D</a:t>
              </a:r>
              <a:r>
                <a:rPr lang="en-US" altLang="en-US">
                  <a:solidFill>
                    <a:srgbClr val="000066"/>
                  </a:solidFill>
                </a:rPr>
                <a:t>L=Change in length</a:t>
              </a:r>
            </a:p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0066"/>
                  </a:solidFill>
                </a:rPr>
                <a:t>L</a:t>
              </a:r>
              <a:r>
                <a:rPr lang="en-US" altLang="en-US" baseline="-25000">
                  <a:solidFill>
                    <a:srgbClr val="000066"/>
                  </a:solidFill>
                </a:rPr>
                <a:t>o</a:t>
              </a:r>
              <a:r>
                <a:rPr lang="en-US" altLang="en-US">
                  <a:solidFill>
                    <a:srgbClr val="000066"/>
                  </a:solidFill>
                </a:rPr>
                <a:t>=Original length</a:t>
              </a:r>
            </a:p>
          </p:txBody>
        </p:sp>
        <p:sp>
          <p:nvSpPr>
            <p:cNvPr id="16391" name="Rectangle 5"/>
            <p:cNvSpPr>
              <a:spLocks noChangeArrowheads="1"/>
            </p:cNvSpPr>
            <p:nvPr/>
          </p:nvSpPr>
          <p:spPr bwMode="auto">
            <a:xfrm>
              <a:off x="0" y="3360"/>
              <a:ext cx="3024" cy="7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0066"/>
                  </a:solidFill>
                </a:rPr>
                <a:t>F= Applied force</a:t>
              </a:r>
            </a:p>
            <a:p>
              <a:pPr>
                <a:spcBef>
                  <a:spcPct val="50000"/>
                </a:spcBef>
              </a:pPr>
              <a:r>
                <a:rPr lang="en-US" altLang="en-US">
                  <a:solidFill>
                    <a:srgbClr val="000066"/>
                  </a:solidFill>
                </a:rPr>
                <a:t>A = Cross-sectional area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Stress-Strain Graph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411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grpSp>
        <p:nvGrpSpPr>
          <p:cNvPr id="17412" name="Group 89"/>
          <p:cNvGrpSpPr>
            <a:grpSpLocks/>
          </p:cNvGrpSpPr>
          <p:nvPr/>
        </p:nvGrpSpPr>
        <p:grpSpPr bwMode="auto">
          <a:xfrm>
            <a:off x="41275" y="838200"/>
            <a:ext cx="5367338" cy="4110038"/>
            <a:chOff x="192" y="1152"/>
            <a:chExt cx="3264" cy="2589"/>
          </a:xfrm>
        </p:grpSpPr>
        <p:sp>
          <p:nvSpPr>
            <p:cNvPr id="17414" name="Text Box 13"/>
            <p:cNvSpPr txBox="1">
              <a:spLocks noChangeArrowheads="1"/>
            </p:cNvSpPr>
            <p:nvPr/>
          </p:nvSpPr>
          <p:spPr bwMode="auto">
            <a:xfrm>
              <a:off x="1714" y="3489"/>
              <a:ext cx="1660" cy="252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/>
                <a:t>Strain (</a:t>
              </a:r>
              <a:r>
                <a:rPr lang="en-US" altLang="en-US" sz="2000">
                  <a:latin typeface="Symbol" panose="05050102010706020507" pitchFamily="18" charset="2"/>
                </a:rPr>
                <a:t>e</a:t>
              </a:r>
              <a:r>
                <a:rPr lang="en-US" altLang="en-US" sz="2000"/>
                <a:t>)  [in/in]</a:t>
              </a:r>
            </a:p>
          </p:txBody>
        </p:sp>
        <p:grpSp>
          <p:nvGrpSpPr>
            <p:cNvPr id="17415" name="Group 88"/>
            <p:cNvGrpSpPr>
              <a:grpSpLocks/>
            </p:cNvGrpSpPr>
            <p:nvPr/>
          </p:nvGrpSpPr>
          <p:grpSpPr bwMode="auto">
            <a:xfrm>
              <a:off x="192" y="1152"/>
              <a:ext cx="3264" cy="2218"/>
              <a:chOff x="192" y="1152"/>
              <a:chExt cx="3264" cy="2218"/>
            </a:xfrm>
          </p:grpSpPr>
          <p:sp>
            <p:nvSpPr>
              <p:cNvPr id="17416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17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18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19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20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21" name="Text Box 12"/>
              <p:cNvSpPr txBox="1">
                <a:spLocks noChangeArrowheads="1"/>
              </p:cNvSpPr>
              <p:nvPr/>
            </p:nvSpPr>
            <p:spPr bwMode="auto">
              <a:xfrm>
                <a:off x="192" y="1402"/>
                <a:ext cx="815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 (</a:t>
                </a:r>
                <a:r>
                  <a:rPr lang="en-US" altLang="en-US" sz="2000">
                    <a:latin typeface="Symbol" panose="05050102010706020507" pitchFamily="18" charset="2"/>
                  </a:rPr>
                  <a:t>s</a:t>
                </a:r>
                <a:r>
                  <a:rPr lang="en-US" altLang="en-US" sz="2000"/>
                  <a:t>)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[psi]</a:t>
                </a:r>
              </a:p>
            </p:txBody>
          </p:sp>
          <p:sp>
            <p:nvSpPr>
              <p:cNvPr id="17422" name="Text Box 15"/>
              <p:cNvSpPr txBox="1">
                <a:spLocks noChangeArrowheads="1"/>
              </p:cNvSpPr>
              <p:nvPr/>
            </p:nvSpPr>
            <p:spPr bwMode="auto">
              <a:xfrm>
                <a:off x="2688" y="2640"/>
                <a:ext cx="711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Fracture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</a:t>
                </a:r>
              </a:p>
            </p:txBody>
          </p:sp>
          <p:sp>
            <p:nvSpPr>
              <p:cNvPr id="17423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56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U.T.S.</a:t>
                </a:r>
              </a:p>
            </p:txBody>
          </p:sp>
          <p:sp>
            <p:nvSpPr>
              <p:cNvPr id="17424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17425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17426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17432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433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7427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17430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7431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7428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429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7413" name="Rectangle 3"/>
          <p:cNvSpPr>
            <a:spLocks noGrp="1" noChangeArrowheads="1"/>
          </p:cNvSpPr>
          <p:nvPr>
            <p:ph type="body" sz="half" idx="4294967295"/>
          </p:nvPr>
        </p:nvSpPr>
        <p:spPr bwMode="auto">
          <a:xfrm>
            <a:off x="5222875" y="1231900"/>
            <a:ext cx="4033838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800" smtClean="0">
                <a:solidFill>
                  <a:srgbClr val="000066"/>
                </a:solidFill>
              </a:rPr>
              <a:t>Key points/regions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400" smtClean="0">
                <a:solidFill>
                  <a:srgbClr val="000066"/>
                </a:solidFill>
              </a:rPr>
              <a:t>U.T.S. </a:t>
            </a:r>
            <a:r>
              <a:rPr lang="en-US" altLang="en-US" sz="1800" smtClean="0">
                <a:solidFill>
                  <a:srgbClr val="000066"/>
                </a:solidFill>
              </a:rPr>
              <a:t>(Ultimate Tensile  Strength)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400" smtClean="0">
                <a:solidFill>
                  <a:srgbClr val="000066"/>
                </a:solidFill>
              </a:rPr>
              <a:t>Fracture Stress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400" smtClean="0">
                <a:solidFill>
                  <a:srgbClr val="000066"/>
                </a:solidFill>
              </a:rPr>
              <a:t>Elasticity Region {E}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z="2400" smtClean="0">
                <a:solidFill>
                  <a:srgbClr val="000066"/>
                </a:solidFill>
              </a:rPr>
              <a:t>Plasticity Region {P}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Stress-Strain Graph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435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grpSp>
        <p:nvGrpSpPr>
          <p:cNvPr id="18436" name="Group 89"/>
          <p:cNvGrpSpPr>
            <a:grpSpLocks/>
          </p:cNvGrpSpPr>
          <p:nvPr/>
        </p:nvGrpSpPr>
        <p:grpSpPr bwMode="auto">
          <a:xfrm>
            <a:off x="41275" y="838200"/>
            <a:ext cx="5367338" cy="4057650"/>
            <a:chOff x="192" y="1152"/>
            <a:chExt cx="3264" cy="2556"/>
          </a:xfrm>
        </p:grpSpPr>
        <p:sp>
          <p:nvSpPr>
            <p:cNvPr id="18442" name="Text Box 13"/>
            <p:cNvSpPr txBox="1">
              <a:spLocks noChangeArrowheads="1"/>
            </p:cNvSpPr>
            <p:nvPr/>
          </p:nvSpPr>
          <p:spPr bwMode="auto">
            <a:xfrm>
              <a:off x="1714" y="3456"/>
              <a:ext cx="1660" cy="252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/>
                <a:t>Strain (</a:t>
              </a:r>
              <a:r>
                <a:rPr lang="en-US" altLang="en-US" sz="2000">
                  <a:latin typeface="Symbol" panose="05050102010706020507" pitchFamily="18" charset="2"/>
                </a:rPr>
                <a:t>e</a:t>
              </a:r>
              <a:r>
                <a:rPr lang="en-US" altLang="en-US" sz="2000"/>
                <a:t>)  [in/in]</a:t>
              </a:r>
            </a:p>
          </p:txBody>
        </p:sp>
        <p:grpSp>
          <p:nvGrpSpPr>
            <p:cNvPr id="18443" name="Group 88"/>
            <p:cNvGrpSpPr>
              <a:grpSpLocks/>
            </p:cNvGrpSpPr>
            <p:nvPr/>
          </p:nvGrpSpPr>
          <p:grpSpPr bwMode="auto">
            <a:xfrm>
              <a:off x="192" y="1152"/>
              <a:ext cx="3264" cy="2218"/>
              <a:chOff x="192" y="1152"/>
              <a:chExt cx="3264" cy="2218"/>
            </a:xfrm>
          </p:grpSpPr>
          <p:sp>
            <p:nvSpPr>
              <p:cNvPr id="18444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5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6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7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8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49" name="Text Box 12"/>
              <p:cNvSpPr txBox="1">
                <a:spLocks noChangeArrowheads="1"/>
              </p:cNvSpPr>
              <p:nvPr/>
            </p:nvSpPr>
            <p:spPr bwMode="auto">
              <a:xfrm>
                <a:off x="192" y="1402"/>
                <a:ext cx="815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 (</a:t>
                </a:r>
                <a:r>
                  <a:rPr lang="en-US" altLang="en-US" sz="2000">
                    <a:latin typeface="Symbol" panose="05050102010706020507" pitchFamily="18" charset="2"/>
                  </a:rPr>
                  <a:t>s</a:t>
                </a:r>
                <a:r>
                  <a:rPr lang="en-US" altLang="en-US" sz="2000"/>
                  <a:t>)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[psi]</a:t>
                </a:r>
              </a:p>
            </p:txBody>
          </p:sp>
          <p:sp>
            <p:nvSpPr>
              <p:cNvPr id="18450" name="Text Box 15"/>
              <p:cNvSpPr txBox="1">
                <a:spLocks noChangeArrowheads="1"/>
              </p:cNvSpPr>
              <p:nvPr/>
            </p:nvSpPr>
            <p:spPr bwMode="auto">
              <a:xfrm>
                <a:off x="2688" y="2640"/>
                <a:ext cx="711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Fracture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</a:t>
                </a:r>
              </a:p>
            </p:txBody>
          </p:sp>
          <p:sp>
            <p:nvSpPr>
              <p:cNvPr id="18451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56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U.T.S.</a:t>
                </a:r>
              </a:p>
            </p:txBody>
          </p:sp>
          <p:sp>
            <p:nvSpPr>
              <p:cNvPr id="18452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18453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18454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18460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461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8455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18458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8459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8456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457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8437" name="Rectangle 3"/>
          <p:cNvSpPr>
            <a:spLocks noGrp="1" noChangeArrowheads="1"/>
          </p:cNvSpPr>
          <p:nvPr>
            <p:ph type="body" sz="half" idx="4294967295"/>
          </p:nvPr>
        </p:nvSpPr>
        <p:spPr bwMode="auto">
          <a:xfrm>
            <a:off x="5222875" y="936625"/>
            <a:ext cx="4033838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Greatest amount of stress material will withstand without failing</a:t>
            </a:r>
          </a:p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Char char="Ø"/>
            </a:pPr>
            <a:r>
              <a:rPr lang="en-US" altLang="en-US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Plastic instability occurs when past U.T.S.</a:t>
            </a:r>
          </a:p>
        </p:txBody>
      </p:sp>
      <p:grpSp>
        <p:nvGrpSpPr>
          <p:cNvPr id="18438" name="Group 16"/>
          <p:cNvGrpSpPr>
            <a:grpSpLocks/>
          </p:cNvGrpSpPr>
          <p:nvPr/>
        </p:nvGrpSpPr>
        <p:grpSpPr bwMode="auto">
          <a:xfrm>
            <a:off x="3063875" y="1244600"/>
            <a:ext cx="152400" cy="152400"/>
            <a:chOff x="2304" y="3264"/>
            <a:chExt cx="96" cy="96"/>
          </a:xfrm>
        </p:grpSpPr>
        <p:sp>
          <p:nvSpPr>
            <p:cNvPr id="18440" name="Line 17"/>
            <p:cNvSpPr>
              <a:spLocks noChangeShapeType="1"/>
            </p:cNvSpPr>
            <p:nvPr/>
          </p:nvSpPr>
          <p:spPr bwMode="auto">
            <a:xfrm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41" name="Line 18"/>
            <p:cNvSpPr>
              <a:spLocks noChangeShapeType="1"/>
            </p:cNvSpPr>
            <p:nvPr/>
          </p:nvSpPr>
          <p:spPr bwMode="auto">
            <a:xfrm flipH="1"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0" name="Text Box 27"/>
          <p:cNvSpPr txBox="1">
            <a:spLocks noChangeArrowheads="1"/>
          </p:cNvSpPr>
          <p:nvPr/>
        </p:nvSpPr>
        <p:spPr bwMode="auto">
          <a:xfrm>
            <a:off x="5767388" y="2773363"/>
            <a:ext cx="3493264" cy="193899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en-US" dirty="0">
                <a:solidFill>
                  <a:srgbClr val="000066"/>
                </a:solidFill>
              </a:rPr>
              <a:t>U.T.S. = </a:t>
            </a:r>
            <a:r>
              <a:rPr lang="en-US" dirty="0" err="1">
                <a:solidFill>
                  <a:srgbClr val="000066"/>
                </a:solidFill>
              </a:rPr>
              <a:t>P</a:t>
            </a:r>
            <a:r>
              <a:rPr lang="en-US" baseline="-25000" dirty="0" err="1">
                <a:solidFill>
                  <a:srgbClr val="000066"/>
                </a:solidFill>
              </a:rPr>
              <a:t>max</a:t>
            </a:r>
            <a:endParaRPr lang="en-US" dirty="0">
              <a:solidFill>
                <a:srgbClr val="000066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000066"/>
                </a:solidFill>
              </a:rPr>
              <a:t>	        </a:t>
            </a:r>
            <a:r>
              <a:rPr lang="en-US" dirty="0" err="1">
                <a:solidFill>
                  <a:srgbClr val="000066"/>
                </a:solidFill>
              </a:rPr>
              <a:t>A</a:t>
            </a:r>
            <a:r>
              <a:rPr lang="en-US" baseline="-25000" dirty="0" err="1">
                <a:solidFill>
                  <a:srgbClr val="000066"/>
                </a:solidFill>
              </a:rPr>
              <a:t>o</a:t>
            </a:r>
            <a:endParaRPr lang="en-US" baseline="-25000" dirty="0">
              <a:solidFill>
                <a:srgbClr val="000066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en-US" dirty="0" err="1">
                <a:solidFill>
                  <a:srgbClr val="000066"/>
                </a:solidFill>
              </a:rPr>
              <a:t>P</a:t>
            </a:r>
            <a:r>
              <a:rPr lang="en-US" baseline="-25000" dirty="0" err="1">
                <a:solidFill>
                  <a:srgbClr val="000066"/>
                </a:solidFill>
              </a:rPr>
              <a:t>max</a:t>
            </a:r>
            <a:r>
              <a:rPr lang="en-US" dirty="0">
                <a:solidFill>
                  <a:srgbClr val="000066"/>
                </a:solidFill>
              </a:rPr>
              <a:t> = Applied force</a:t>
            </a:r>
          </a:p>
          <a:p>
            <a:pPr marL="342900" indent="-342900">
              <a:buFont typeface="Wingdings" panose="05000000000000000000" pitchFamily="2" charset="2"/>
              <a:buChar char="Ø"/>
              <a:defRPr/>
            </a:pPr>
            <a:r>
              <a:rPr lang="en-US" dirty="0" err="1">
                <a:solidFill>
                  <a:srgbClr val="000066"/>
                </a:solidFill>
              </a:rPr>
              <a:t>A</a:t>
            </a:r>
            <a:r>
              <a:rPr lang="en-US" baseline="-25000" dirty="0" err="1">
                <a:solidFill>
                  <a:srgbClr val="000066"/>
                </a:solidFill>
              </a:rPr>
              <a:t>o</a:t>
            </a:r>
            <a:r>
              <a:rPr lang="en-US" dirty="0">
                <a:solidFill>
                  <a:srgbClr val="000066"/>
                </a:solidFill>
              </a:rPr>
              <a:t>= Cross-sectional   </a:t>
            </a:r>
            <a:endParaRPr lang="en-US" dirty="0" smtClean="0">
              <a:solidFill>
                <a:srgbClr val="000066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000066"/>
                </a:solidFill>
              </a:rPr>
              <a:t>	</a:t>
            </a:r>
            <a:r>
              <a:rPr lang="en-US" dirty="0" smtClean="0">
                <a:solidFill>
                  <a:srgbClr val="000066"/>
                </a:solidFill>
              </a:rPr>
              <a:t>	 area</a:t>
            </a:r>
            <a:endParaRPr lang="en-US" dirty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Stress-Strain Graph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459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grpSp>
        <p:nvGrpSpPr>
          <p:cNvPr id="19460" name="Group 89"/>
          <p:cNvGrpSpPr>
            <a:grpSpLocks/>
          </p:cNvGrpSpPr>
          <p:nvPr/>
        </p:nvGrpSpPr>
        <p:grpSpPr bwMode="auto">
          <a:xfrm>
            <a:off x="41275" y="838200"/>
            <a:ext cx="5367338" cy="4073525"/>
            <a:chOff x="192" y="1152"/>
            <a:chExt cx="3264" cy="2566"/>
          </a:xfrm>
        </p:grpSpPr>
        <p:sp>
          <p:nvSpPr>
            <p:cNvPr id="19466" name="Text Box 13"/>
            <p:cNvSpPr txBox="1">
              <a:spLocks noChangeArrowheads="1"/>
            </p:cNvSpPr>
            <p:nvPr/>
          </p:nvSpPr>
          <p:spPr bwMode="auto">
            <a:xfrm>
              <a:off x="1739" y="3466"/>
              <a:ext cx="1660" cy="252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/>
                <a:t>Strain (</a:t>
              </a:r>
              <a:r>
                <a:rPr lang="en-US" altLang="en-US" sz="2000">
                  <a:latin typeface="Symbol" panose="05050102010706020507" pitchFamily="18" charset="2"/>
                </a:rPr>
                <a:t>e</a:t>
              </a:r>
              <a:r>
                <a:rPr lang="en-US" altLang="en-US" sz="2000"/>
                <a:t>)  [in/in]</a:t>
              </a:r>
            </a:p>
          </p:txBody>
        </p:sp>
        <p:grpSp>
          <p:nvGrpSpPr>
            <p:cNvPr id="19467" name="Group 88"/>
            <p:cNvGrpSpPr>
              <a:grpSpLocks/>
            </p:cNvGrpSpPr>
            <p:nvPr/>
          </p:nvGrpSpPr>
          <p:grpSpPr bwMode="auto">
            <a:xfrm>
              <a:off x="192" y="1152"/>
              <a:ext cx="3264" cy="2218"/>
              <a:chOff x="192" y="1152"/>
              <a:chExt cx="3264" cy="2218"/>
            </a:xfrm>
          </p:grpSpPr>
          <p:sp>
            <p:nvSpPr>
              <p:cNvPr id="19468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69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0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1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2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73" name="Text Box 12"/>
              <p:cNvSpPr txBox="1">
                <a:spLocks noChangeArrowheads="1"/>
              </p:cNvSpPr>
              <p:nvPr/>
            </p:nvSpPr>
            <p:spPr bwMode="auto">
              <a:xfrm>
                <a:off x="192" y="1402"/>
                <a:ext cx="815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 (</a:t>
                </a:r>
                <a:r>
                  <a:rPr lang="en-US" altLang="en-US" sz="2000">
                    <a:latin typeface="Symbol" panose="05050102010706020507" pitchFamily="18" charset="2"/>
                  </a:rPr>
                  <a:t>s</a:t>
                </a:r>
                <a:r>
                  <a:rPr lang="en-US" altLang="en-US" sz="2000"/>
                  <a:t>)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[psi]</a:t>
                </a:r>
              </a:p>
            </p:txBody>
          </p:sp>
          <p:sp>
            <p:nvSpPr>
              <p:cNvPr id="19474" name="Text Box 15"/>
              <p:cNvSpPr txBox="1">
                <a:spLocks noChangeArrowheads="1"/>
              </p:cNvSpPr>
              <p:nvPr/>
            </p:nvSpPr>
            <p:spPr bwMode="auto">
              <a:xfrm>
                <a:off x="2688" y="2640"/>
                <a:ext cx="711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Fracture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</a:t>
                </a:r>
              </a:p>
            </p:txBody>
          </p:sp>
          <p:sp>
            <p:nvSpPr>
              <p:cNvPr id="19475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56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U.T.S.</a:t>
                </a:r>
              </a:p>
            </p:txBody>
          </p:sp>
          <p:sp>
            <p:nvSpPr>
              <p:cNvPr id="19476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19477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19478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19484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485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9479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19482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9483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9480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481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19461" name="Rectangle 3"/>
          <p:cNvSpPr>
            <a:spLocks noGrp="1" noChangeArrowheads="1"/>
          </p:cNvSpPr>
          <p:nvPr>
            <p:ph type="body" sz="half" idx="4294967295"/>
          </p:nvPr>
        </p:nvSpPr>
        <p:spPr bwMode="auto">
          <a:xfrm>
            <a:off x="5222875" y="1231900"/>
            <a:ext cx="4033838" cy="1382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457200" indent="-457200" eaLnBrk="1" hangingPunct="1">
              <a:buFont typeface="Wingdings" panose="05000000000000000000" pitchFamily="2" charset="2"/>
              <a:buChar char="Ø"/>
            </a:pPr>
            <a:r>
              <a:rPr lang="en-US" altLang="en-US" sz="2800" smtClean="0">
                <a:solidFill>
                  <a:srgbClr val="000066"/>
                </a:solidFill>
              </a:rPr>
              <a:t>Stress at which the material completely fails</a:t>
            </a:r>
          </a:p>
        </p:txBody>
      </p:sp>
      <p:grpSp>
        <p:nvGrpSpPr>
          <p:cNvPr id="19462" name="Group 51"/>
          <p:cNvGrpSpPr>
            <a:grpSpLocks/>
          </p:cNvGrpSpPr>
          <p:nvPr/>
        </p:nvGrpSpPr>
        <p:grpSpPr bwMode="auto">
          <a:xfrm>
            <a:off x="4708525" y="2139950"/>
            <a:ext cx="152400" cy="152400"/>
            <a:chOff x="2304" y="3264"/>
            <a:chExt cx="96" cy="96"/>
          </a:xfrm>
        </p:grpSpPr>
        <p:sp>
          <p:nvSpPr>
            <p:cNvPr id="19464" name="Line 52"/>
            <p:cNvSpPr>
              <a:spLocks noChangeShapeType="1"/>
            </p:cNvSpPr>
            <p:nvPr/>
          </p:nvSpPr>
          <p:spPr bwMode="auto">
            <a:xfrm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5" name="Line 53"/>
            <p:cNvSpPr>
              <a:spLocks noChangeShapeType="1"/>
            </p:cNvSpPr>
            <p:nvPr/>
          </p:nvSpPr>
          <p:spPr bwMode="auto">
            <a:xfrm flipH="1">
              <a:off x="2304" y="3264"/>
              <a:ext cx="96" cy="96"/>
            </a:xfrm>
            <a:prstGeom prst="line">
              <a:avLst/>
            </a:prstGeom>
            <a:noFill/>
            <a:ln w="38100" cap="sq">
              <a:solidFill>
                <a:srgbClr val="FF0000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1946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83275" y="3043238"/>
            <a:ext cx="30099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Stress-Strain Graph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483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grpSp>
        <p:nvGrpSpPr>
          <p:cNvPr id="20484" name="Group 89"/>
          <p:cNvGrpSpPr>
            <a:grpSpLocks/>
          </p:cNvGrpSpPr>
          <p:nvPr/>
        </p:nvGrpSpPr>
        <p:grpSpPr bwMode="auto">
          <a:xfrm>
            <a:off x="41275" y="838200"/>
            <a:ext cx="5367338" cy="4041775"/>
            <a:chOff x="192" y="1152"/>
            <a:chExt cx="3264" cy="2546"/>
          </a:xfrm>
        </p:grpSpPr>
        <p:sp>
          <p:nvSpPr>
            <p:cNvPr id="20487" name="Text Box 13"/>
            <p:cNvSpPr txBox="1">
              <a:spLocks noChangeArrowheads="1"/>
            </p:cNvSpPr>
            <p:nvPr/>
          </p:nvSpPr>
          <p:spPr bwMode="auto">
            <a:xfrm>
              <a:off x="1757" y="3446"/>
              <a:ext cx="1660" cy="252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/>
                <a:t>Strain (</a:t>
              </a:r>
              <a:r>
                <a:rPr lang="en-US" altLang="en-US" sz="2000">
                  <a:latin typeface="Symbol" panose="05050102010706020507" pitchFamily="18" charset="2"/>
                </a:rPr>
                <a:t>e</a:t>
              </a:r>
              <a:r>
                <a:rPr lang="en-US" altLang="en-US" sz="2000"/>
                <a:t>)  [in/in]</a:t>
              </a:r>
            </a:p>
          </p:txBody>
        </p:sp>
        <p:grpSp>
          <p:nvGrpSpPr>
            <p:cNvPr id="20488" name="Group 88"/>
            <p:cNvGrpSpPr>
              <a:grpSpLocks/>
            </p:cNvGrpSpPr>
            <p:nvPr/>
          </p:nvGrpSpPr>
          <p:grpSpPr bwMode="auto">
            <a:xfrm>
              <a:off x="192" y="1152"/>
              <a:ext cx="3264" cy="2218"/>
              <a:chOff x="192" y="1152"/>
              <a:chExt cx="3264" cy="2218"/>
            </a:xfrm>
          </p:grpSpPr>
          <p:sp>
            <p:nvSpPr>
              <p:cNvPr id="20489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0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1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2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3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494" name="Text Box 12"/>
              <p:cNvSpPr txBox="1">
                <a:spLocks noChangeArrowheads="1"/>
              </p:cNvSpPr>
              <p:nvPr/>
            </p:nvSpPr>
            <p:spPr bwMode="auto">
              <a:xfrm>
                <a:off x="192" y="1402"/>
                <a:ext cx="815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 (</a:t>
                </a:r>
                <a:r>
                  <a:rPr lang="en-US" altLang="en-US" sz="2000">
                    <a:latin typeface="Symbol" panose="05050102010706020507" pitchFamily="18" charset="2"/>
                  </a:rPr>
                  <a:t>s</a:t>
                </a:r>
                <a:r>
                  <a:rPr lang="en-US" altLang="en-US" sz="2000"/>
                  <a:t>)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[psi]</a:t>
                </a:r>
              </a:p>
            </p:txBody>
          </p:sp>
          <p:sp>
            <p:nvSpPr>
              <p:cNvPr id="20495" name="Text Box 15"/>
              <p:cNvSpPr txBox="1">
                <a:spLocks noChangeArrowheads="1"/>
              </p:cNvSpPr>
              <p:nvPr/>
            </p:nvSpPr>
            <p:spPr bwMode="auto">
              <a:xfrm>
                <a:off x="2688" y="2640"/>
                <a:ext cx="711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Fracture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</a:t>
                </a:r>
              </a:p>
            </p:txBody>
          </p:sp>
          <p:sp>
            <p:nvSpPr>
              <p:cNvPr id="20496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56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U.T.S.</a:t>
                </a:r>
              </a:p>
            </p:txBody>
          </p:sp>
          <p:sp>
            <p:nvSpPr>
              <p:cNvPr id="20497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20498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20499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20505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506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0500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20503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0504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0501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502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408613" y="838200"/>
            <a:ext cx="3832225" cy="4525963"/>
          </a:xfrm>
          <a:prstGeom prst="rect">
            <a:avLst/>
          </a:prstGeom>
        </p:spPr>
        <p:txBody>
          <a:bodyPr/>
          <a:lstStyle/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smtClean="0">
                <a:solidFill>
                  <a:srgbClr val="000066"/>
                </a:solidFill>
              </a:rPr>
              <a:t>Strain will disappear when stress is removed</a:t>
            </a: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smtClean="0">
                <a:solidFill>
                  <a:srgbClr val="000066"/>
                </a:solidFill>
              </a:rPr>
              <a:t>Stress and strain vary linearly, obeying Hooke’s Law </a:t>
            </a:r>
            <a:r>
              <a:rPr lang="en-US" altLang="en-US" smtClean="0">
                <a:solidFill>
                  <a:srgbClr val="000066"/>
                </a:solidFill>
                <a:sym typeface="Monotype Sorts"/>
              </a:rPr>
              <a:t> </a:t>
            </a:r>
            <a:r>
              <a:rPr lang="en-US" altLang="en-US" smtClean="0">
                <a:solidFill>
                  <a:srgbClr val="000066"/>
                </a:solidFill>
                <a:latin typeface="Symbol" panose="05050102010706020507" pitchFamily="18" charset="2"/>
                <a:sym typeface="Monotype Sorts"/>
              </a:rPr>
              <a:t>s</a:t>
            </a:r>
            <a:r>
              <a:rPr lang="en-US" altLang="en-US" smtClean="0">
                <a:solidFill>
                  <a:srgbClr val="000066"/>
                </a:solidFill>
                <a:sym typeface="Monotype Sorts"/>
              </a:rPr>
              <a:t> </a:t>
            </a:r>
            <a:r>
              <a:rPr lang="en-US" altLang="en-US" smtClean="0">
                <a:solidFill>
                  <a:srgbClr val="000066"/>
                </a:solidFill>
                <a:sym typeface="Symbol" panose="05050102010706020507" pitchFamily="18" charset="2"/>
              </a:rPr>
              <a:t></a:t>
            </a:r>
            <a:r>
              <a:rPr lang="en-US" altLang="en-US" smtClean="0">
                <a:solidFill>
                  <a:srgbClr val="000066"/>
                </a:solidFill>
                <a:sym typeface="Monotype Sorts"/>
              </a:rPr>
              <a:t> </a:t>
            </a:r>
            <a:r>
              <a:rPr lang="en-US" altLang="en-US" smtClean="0">
                <a:solidFill>
                  <a:srgbClr val="000066"/>
                </a:solidFill>
                <a:latin typeface="Symbol" panose="05050102010706020507" pitchFamily="18" charset="2"/>
                <a:sym typeface="Monotype Sorts"/>
              </a:rPr>
              <a:t>e</a:t>
            </a:r>
            <a:endParaRPr lang="en-US" altLang="en-US" smtClean="0">
              <a:solidFill>
                <a:srgbClr val="000066"/>
              </a:solidFill>
              <a:sym typeface="Monotype Sorts"/>
            </a:endParaRP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smtClean="0">
                <a:solidFill>
                  <a:srgbClr val="000066"/>
                </a:solidFill>
                <a:sym typeface="Monotype Sorts"/>
              </a:rPr>
              <a:t>Stiffness of material found by Young’s Modulus of Elasticity:  </a:t>
            </a: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endParaRPr lang="en-US" altLang="en-US" sz="800" smtClean="0">
              <a:solidFill>
                <a:srgbClr val="000066"/>
              </a:solidFill>
              <a:sym typeface="Monotype Sorts"/>
            </a:endParaRP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n-US" altLang="en-US" smtClean="0">
                <a:solidFill>
                  <a:srgbClr val="000066"/>
                </a:solidFill>
                <a:sym typeface="Monotype Sorts"/>
              </a:rPr>
              <a:t>	E= </a:t>
            </a:r>
            <a:r>
              <a:rPr lang="en-US" altLang="en-US" smtClean="0">
                <a:solidFill>
                  <a:srgbClr val="000066"/>
                </a:solidFill>
                <a:latin typeface="Symbol" panose="05050102010706020507" pitchFamily="18" charset="2"/>
                <a:sym typeface="Monotype Sorts"/>
              </a:rPr>
              <a:t>s</a:t>
            </a:r>
            <a:r>
              <a:rPr lang="en-US" altLang="en-US" smtClean="0">
                <a:solidFill>
                  <a:srgbClr val="000066"/>
                </a:solidFill>
                <a:sym typeface="Monotype Sorts"/>
              </a:rPr>
              <a:t>/</a:t>
            </a:r>
            <a:r>
              <a:rPr lang="en-US" altLang="en-US" smtClean="0">
                <a:solidFill>
                  <a:srgbClr val="000066"/>
                </a:solidFill>
                <a:latin typeface="Symbol" panose="05050102010706020507" pitchFamily="18" charset="2"/>
                <a:sym typeface="Monotype Sorts"/>
              </a:rPr>
              <a:t>e</a:t>
            </a:r>
            <a:endParaRPr lang="en-US" altLang="en-US" smtClean="0">
              <a:solidFill>
                <a:srgbClr val="000066"/>
              </a:solidFill>
              <a:sym typeface="Monotype Sorts"/>
            </a:endParaRPr>
          </a:p>
          <a:p>
            <a:pPr marL="0" indent="0" eaLnBrk="1" hangingPunct="1">
              <a:lnSpc>
                <a:spcPct val="90000"/>
              </a:lnSpc>
              <a:spcBef>
                <a:spcPts val="600"/>
              </a:spcBef>
            </a:pPr>
            <a:r>
              <a:rPr lang="en-US" altLang="en-US" smtClean="0">
                <a:solidFill>
                  <a:srgbClr val="000066"/>
                </a:solidFill>
                <a:sym typeface="Monotype Sorts"/>
              </a:rPr>
              <a:t>	(slope of elastic region)</a:t>
            </a:r>
            <a:endParaRPr lang="en-US" altLang="en-US" smtClean="0">
              <a:solidFill>
                <a:srgbClr val="000066"/>
              </a:solidFill>
            </a:endParaRPr>
          </a:p>
        </p:txBody>
      </p:sp>
      <p:sp>
        <p:nvSpPr>
          <p:cNvPr id="20486" name="Rectangle 52"/>
          <p:cNvSpPr>
            <a:spLocks noChangeArrowheads="1"/>
          </p:cNvSpPr>
          <p:nvPr/>
        </p:nvSpPr>
        <p:spPr bwMode="auto">
          <a:xfrm>
            <a:off x="1462088" y="2270125"/>
            <a:ext cx="990600" cy="2133600"/>
          </a:xfrm>
          <a:prstGeom prst="rect">
            <a:avLst/>
          </a:prstGeom>
          <a:solidFill>
            <a:srgbClr val="00FF00">
              <a:alpha val="1490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Stress-Strain Graph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grpSp>
        <p:nvGrpSpPr>
          <p:cNvPr id="21508" name="Group 89"/>
          <p:cNvGrpSpPr>
            <a:grpSpLocks/>
          </p:cNvGrpSpPr>
          <p:nvPr/>
        </p:nvGrpSpPr>
        <p:grpSpPr bwMode="auto">
          <a:xfrm>
            <a:off x="41275" y="838200"/>
            <a:ext cx="5367338" cy="4046538"/>
            <a:chOff x="192" y="1152"/>
            <a:chExt cx="3264" cy="2549"/>
          </a:xfrm>
        </p:grpSpPr>
        <p:sp>
          <p:nvSpPr>
            <p:cNvPr id="21511" name="Text Box 13"/>
            <p:cNvSpPr txBox="1">
              <a:spLocks noChangeArrowheads="1"/>
            </p:cNvSpPr>
            <p:nvPr/>
          </p:nvSpPr>
          <p:spPr bwMode="auto">
            <a:xfrm>
              <a:off x="1683" y="3449"/>
              <a:ext cx="1660" cy="252"/>
            </a:xfrm>
            <a:prstGeom prst="rect">
              <a:avLst/>
            </a:prstGeom>
            <a:noFill/>
            <a:ln w="12700" cap="sq">
              <a:solidFill>
                <a:schemeClr val="bg1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/>
                <a:t>Strain (</a:t>
              </a:r>
              <a:r>
                <a:rPr lang="en-US" altLang="en-US" sz="2000">
                  <a:latin typeface="Symbol" panose="05050102010706020507" pitchFamily="18" charset="2"/>
                </a:rPr>
                <a:t>e</a:t>
              </a:r>
              <a:r>
                <a:rPr lang="en-US" altLang="en-US" sz="2000"/>
                <a:t>)  [in/in]</a:t>
              </a:r>
            </a:p>
          </p:txBody>
        </p:sp>
        <p:grpSp>
          <p:nvGrpSpPr>
            <p:cNvPr id="21512" name="Group 88"/>
            <p:cNvGrpSpPr>
              <a:grpSpLocks/>
            </p:cNvGrpSpPr>
            <p:nvPr/>
          </p:nvGrpSpPr>
          <p:grpSpPr bwMode="auto">
            <a:xfrm>
              <a:off x="192" y="1152"/>
              <a:ext cx="3264" cy="2218"/>
              <a:chOff x="192" y="1152"/>
              <a:chExt cx="3264" cy="2218"/>
            </a:xfrm>
          </p:grpSpPr>
          <p:sp>
            <p:nvSpPr>
              <p:cNvPr id="21513" name="Freeform 6"/>
              <p:cNvSpPr>
                <a:spLocks/>
              </p:cNvSpPr>
              <p:nvPr/>
            </p:nvSpPr>
            <p:spPr bwMode="auto">
              <a:xfrm>
                <a:off x="1056" y="1450"/>
                <a:ext cx="2016" cy="1920"/>
              </a:xfrm>
              <a:custGeom>
                <a:avLst/>
                <a:gdLst>
                  <a:gd name="T0" fmla="*/ 0 w 1440"/>
                  <a:gd name="T1" fmla="*/ 3072 h 1200"/>
                  <a:gd name="T2" fmla="*/ 847 w 1440"/>
                  <a:gd name="T3" fmla="*/ 861 h 1200"/>
                  <a:gd name="T4" fmla="*/ 1505 w 1440"/>
                  <a:gd name="T5" fmla="*/ 0 h 1200"/>
                  <a:gd name="T6" fmla="*/ 2822 w 1440"/>
                  <a:gd name="T7" fmla="*/ 861 h 12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440"/>
                  <a:gd name="T13" fmla="*/ 0 h 1200"/>
                  <a:gd name="T14" fmla="*/ 1440 w 1440"/>
                  <a:gd name="T15" fmla="*/ 1200 h 12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440" h="1200">
                    <a:moveTo>
                      <a:pt x="0" y="1200"/>
                    </a:moveTo>
                    <a:cubicBezTo>
                      <a:pt x="152" y="868"/>
                      <a:pt x="304" y="536"/>
                      <a:pt x="432" y="336"/>
                    </a:cubicBezTo>
                    <a:cubicBezTo>
                      <a:pt x="560" y="136"/>
                      <a:pt x="600" y="0"/>
                      <a:pt x="768" y="0"/>
                    </a:cubicBezTo>
                    <a:cubicBezTo>
                      <a:pt x="936" y="0"/>
                      <a:pt x="1188" y="168"/>
                      <a:pt x="1440" y="336"/>
                    </a:cubicBezTo>
                  </a:path>
                </a:pathLst>
              </a:cu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14" name="Line 8"/>
              <p:cNvSpPr>
                <a:spLocks noChangeShapeType="1"/>
              </p:cNvSpPr>
              <p:nvPr/>
            </p:nvSpPr>
            <p:spPr bwMode="auto">
              <a:xfrm>
                <a:off x="1008" y="3370"/>
                <a:ext cx="2448" cy="0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15" name="Line 9"/>
              <p:cNvSpPr>
                <a:spLocks noChangeShapeType="1"/>
              </p:cNvSpPr>
              <p:nvPr/>
            </p:nvSpPr>
            <p:spPr bwMode="auto">
              <a:xfrm flipV="1">
                <a:off x="1008" y="1258"/>
                <a:ext cx="0" cy="2112"/>
              </a:xfrm>
              <a:prstGeom prst="line">
                <a:avLst/>
              </a:prstGeom>
              <a:noFill/>
              <a:ln w="5715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16" name="Line 10"/>
              <p:cNvSpPr>
                <a:spLocks noChangeShapeType="1"/>
              </p:cNvSpPr>
              <p:nvPr/>
            </p:nvSpPr>
            <p:spPr bwMode="auto">
              <a:xfrm>
                <a:off x="1008" y="2026"/>
                <a:ext cx="1536" cy="0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17" name="Line 11"/>
              <p:cNvSpPr>
                <a:spLocks noChangeShapeType="1"/>
              </p:cNvSpPr>
              <p:nvPr/>
            </p:nvSpPr>
            <p:spPr bwMode="auto">
              <a:xfrm flipV="1">
                <a:off x="1632" y="1402"/>
                <a:ext cx="0" cy="1728"/>
              </a:xfrm>
              <a:prstGeom prst="line">
                <a:avLst/>
              </a:prstGeom>
              <a:noFill/>
              <a:ln w="25400" cap="rnd">
                <a:solidFill>
                  <a:schemeClr val="tx1"/>
                </a:solidFill>
                <a:prstDash val="sysDot"/>
                <a:miter lim="800000"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18" name="Text Box 12"/>
              <p:cNvSpPr txBox="1">
                <a:spLocks noChangeArrowheads="1"/>
              </p:cNvSpPr>
              <p:nvPr/>
            </p:nvSpPr>
            <p:spPr bwMode="auto">
              <a:xfrm>
                <a:off x="192" y="1402"/>
                <a:ext cx="815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 (</a:t>
                </a:r>
                <a:r>
                  <a:rPr lang="en-US" altLang="en-US" sz="2000">
                    <a:latin typeface="Symbol" panose="05050102010706020507" pitchFamily="18" charset="2"/>
                  </a:rPr>
                  <a:t>s</a:t>
                </a:r>
                <a:r>
                  <a:rPr lang="en-US" altLang="en-US" sz="2000"/>
                  <a:t>)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[psi]</a:t>
                </a:r>
              </a:p>
            </p:txBody>
          </p:sp>
          <p:sp>
            <p:nvSpPr>
              <p:cNvPr id="21519" name="Text Box 15"/>
              <p:cNvSpPr txBox="1">
                <a:spLocks noChangeArrowheads="1"/>
              </p:cNvSpPr>
              <p:nvPr/>
            </p:nvSpPr>
            <p:spPr bwMode="auto">
              <a:xfrm>
                <a:off x="2688" y="2640"/>
                <a:ext cx="711" cy="53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Fracture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Stress</a:t>
                </a:r>
              </a:p>
            </p:txBody>
          </p:sp>
          <p:sp>
            <p:nvSpPr>
              <p:cNvPr id="21520" name="Text Box 16"/>
              <p:cNvSpPr txBox="1">
                <a:spLocks noChangeArrowheads="1"/>
              </p:cNvSpPr>
              <p:nvPr/>
            </p:nvSpPr>
            <p:spPr bwMode="auto">
              <a:xfrm>
                <a:off x="2407" y="1152"/>
                <a:ext cx="56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U.T.S.</a:t>
                </a:r>
              </a:p>
            </p:txBody>
          </p:sp>
          <p:sp>
            <p:nvSpPr>
              <p:cNvPr id="21521" name="Text Box 17"/>
              <p:cNvSpPr txBox="1">
                <a:spLocks noChangeArrowheads="1"/>
              </p:cNvSpPr>
              <p:nvPr/>
            </p:nvSpPr>
            <p:spPr bwMode="auto">
              <a:xfrm>
                <a:off x="2064" y="164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{P}</a:t>
                </a:r>
              </a:p>
            </p:txBody>
          </p:sp>
          <p:sp>
            <p:nvSpPr>
              <p:cNvPr id="21522" name="Text Box 18"/>
              <p:cNvSpPr txBox="1">
                <a:spLocks noChangeArrowheads="1"/>
              </p:cNvSpPr>
              <p:nvPr/>
            </p:nvSpPr>
            <p:spPr bwMode="auto">
              <a:xfrm>
                <a:off x="1104" y="2122"/>
                <a:ext cx="329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sq">
                    <a:solidFill>
                      <a:srgbClr val="000000"/>
                    </a:solidFill>
                    <a:miter lim="800000"/>
                    <a:headEnd type="none" w="sm" len="sm"/>
                    <a:tailEnd type="none" w="sm" len="sm"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  <a:ea typeface="MS PGothic" panose="020B0600070205080204" pitchFamily="34" charset="-128"/>
                  </a:defRPr>
                </a:lvl9pPr>
              </a:lstStyle>
              <a:p>
                <a:pPr>
                  <a:spcBef>
                    <a:spcPct val="50000"/>
                  </a:spcBef>
                </a:pPr>
                <a:r>
                  <a:rPr lang="en-US" altLang="en-US" sz="2000"/>
                  <a:t>{E}</a:t>
                </a:r>
              </a:p>
            </p:txBody>
          </p:sp>
          <p:grpSp>
            <p:nvGrpSpPr>
              <p:cNvPr id="21523" name="Group 19"/>
              <p:cNvGrpSpPr>
                <a:grpSpLocks/>
              </p:cNvGrpSpPr>
              <p:nvPr/>
            </p:nvGrpSpPr>
            <p:grpSpPr bwMode="auto">
              <a:xfrm>
                <a:off x="2016" y="1402"/>
                <a:ext cx="96" cy="96"/>
                <a:chOff x="2304" y="3264"/>
                <a:chExt cx="96" cy="96"/>
              </a:xfrm>
            </p:grpSpPr>
            <p:sp>
              <p:nvSpPr>
                <p:cNvPr id="21529" name="Line 20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30" name="Line 21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21524" name="Group 22"/>
              <p:cNvGrpSpPr>
                <a:grpSpLocks/>
              </p:cNvGrpSpPr>
              <p:nvPr/>
            </p:nvGrpSpPr>
            <p:grpSpPr bwMode="auto">
              <a:xfrm>
                <a:off x="3024" y="1958"/>
                <a:ext cx="96" cy="96"/>
                <a:chOff x="2304" y="3264"/>
                <a:chExt cx="96" cy="96"/>
              </a:xfrm>
            </p:grpSpPr>
            <p:sp>
              <p:nvSpPr>
                <p:cNvPr id="21527" name="Line 23"/>
                <p:cNvSpPr>
                  <a:spLocks noChangeShapeType="1"/>
                </p:cNvSpPr>
                <p:nvPr/>
              </p:nvSpPr>
              <p:spPr bwMode="auto">
                <a:xfrm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1528" name="Line 24"/>
                <p:cNvSpPr>
                  <a:spLocks noChangeShapeType="1"/>
                </p:cNvSpPr>
                <p:nvPr/>
              </p:nvSpPr>
              <p:spPr bwMode="auto">
                <a:xfrm flipH="1">
                  <a:off x="2304" y="3264"/>
                  <a:ext cx="96" cy="96"/>
                </a:xfrm>
                <a:prstGeom prst="line">
                  <a:avLst/>
                </a:prstGeom>
                <a:noFill/>
                <a:ln w="381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21525" name="Line 25"/>
              <p:cNvSpPr>
                <a:spLocks noChangeShapeType="1"/>
              </p:cNvSpPr>
              <p:nvPr/>
            </p:nvSpPr>
            <p:spPr bwMode="auto">
              <a:xfrm flipV="1">
                <a:off x="2976" y="2160"/>
                <a:ext cx="48" cy="528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526" name="Line 27"/>
              <p:cNvSpPr>
                <a:spLocks noChangeShapeType="1"/>
              </p:cNvSpPr>
              <p:nvPr/>
            </p:nvSpPr>
            <p:spPr bwMode="auto">
              <a:xfrm flipH="1">
                <a:off x="2160" y="1258"/>
                <a:ext cx="240" cy="96"/>
              </a:xfrm>
              <a:prstGeom prst="line">
                <a:avLst/>
              </a:prstGeom>
              <a:noFill/>
              <a:ln w="12700" cap="sq">
                <a:solidFill>
                  <a:schemeClr val="tx1"/>
                </a:solidFill>
                <a:miter lim="800000"/>
                <a:headEnd type="none" w="sm" len="sm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6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205413" y="1006475"/>
            <a:ext cx="3825875" cy="4525963"/>
          </a:xfrm>
          <a:prstGeom prst="rect">
            <a:avLst/>
          </a:prstGeom>
        </p:spPr>
        <p:txBody>
          <a:bodyPr/>
          <a:lstStyle/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sz="2200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Strain will NOT disappear when stress is removed </a:t>
            </a:r>
          </a:p>
          <a:p>
            <a:pPr marL="914400" indent="-457200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sz="2200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Permanent deformation</a:t>
            </a:r>
          </a:p>
          <a:p>
            <a:pPr marL="457200" indent="-457200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sz="2200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Range of plasticity:</a:t>
            </a:r>
          </a:p>
          <a:p>
            <a:pPr marL="914400" indent="-457200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sz="2200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Ductile materials deform considerably before fracture</a:t>
            </a:r>
          </a:p>
          <a:p>
            <a:pPr marL="914400" indent="-457200" eaLnBrk="1" hangingPunct="1">
              <a:lnSpc>
                <a:spcPct val="90000"/>
              </a:lnSpc>
              <a:buFont typeface="Wingdings" panose="05000000000000000000" pitchFamily="2" charset="2"/>
              <a:buChar char="Ø"/>
              <a:defRPr/>
            </a:pPr>
            <a:r>
              <a:rPr lang="en-US" sz="2200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Brittle materials do not deform much and failure occurs suddenly</a:t>
            </a:r>
          </a:p>
        </p:txBody>
      </p:sp>
      <p:sp>
        <p:nvSpPr>
          <p:cNvPr id="21510" name="Rectangle 52"/>
          <p:cNvSpPr>
            <a:spLocks noChangeArrowheads="1"/>
          </p:cNvSpPr>
          <p:nvPr/>
        </p:nvSpPr>
        <p:spPr bwMode="auto">
          <a:xfrm>
            <a:off x="2416175" y="1265238"/>
            <a:ext cx="2362200" cy="990600"/>
          </a:xfrm>
          <a:prstGeom prst="rect">
            <a:avLst/>
          </a:prstGeom>
          <a:solidFill>
            <a:srgbClr val="FF0000">
              <a:alpha val="14902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Stress-Strain Example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2531" name="Rectangle 3"/>
          <p:cNvSpPr txBox="1">
            <a:spLocks noChangeArrowheads="1"/>
          </p:cNvSpPr>
          <p:nvPr/>
        </p:nvSpPr>
        <p:spPr bwMode="auto">
          <a:xfrm>
            <a:off x="182563" y="1079500"/>
            <a:ext cx="8161337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lnSpc>
                <a:spcPct val="170000"/>
              </a:lnSpc>
            </a:pPr>
            <a:r>
              <a:rPr lang="en-US" altLang="en-US" sz="2000">
                <a:solidFill>
                  <a:srgbClr val="000066"/>
                </a:solidFill>
                <a:latin typeface="Tahoma" panose="020B0604030504040204" pitchFamily="34" charset="0"/>
              </a:rPr>
              <a:t>The Plastic Pen Cap and Nervous Student</a:t>
            </a:r>
          </a:p>
          <a:p>
            <a:pPr>
              <a:lnSpc>
                <a:spcPct val="120000"/>
              </a:lnSpc>
            </a:pPr>
            <a:r>
              <a:rPr lang="en-US" altLang="en-US" sz="2000" b="1">
                <a:solidFill>
                  <a:srgbClr val="000066"/>
                </a:solidFill>
                <a:latin typeface="Tahoma" panose="020B0604030504040204" pitchFamily="34" charset="0"/>
              </a:rPr>
              <a:t>1. </a:t>
            </a:r>
            <a:r>
              <a:rPr lang="en-US" altLang="en-US" sz="2000" b="1" u="sng">
                <a:solidFill>
                  <a:srgbClr val="000066"/>
                </a:solidFill>
                <a:latin typeface="Tahoma" panose="020B0604030504040204" pitchFamily="34" charset="0"/>
              </a:rPr>
              <a:t>Elastic Region</a:t>
            </a:r>
            <a:r>
              <a:rPr lang="en-US" altLang="en-US" sz="2000">
                <a:solidFill>
                  <a:srgbClr val="000066"/>
                </a:solidFill>
                <a:latin typeface="Tahoma" panose="020B0604030504040204" pitchFamily="34" charset="0"/>
              </a:rPr>
              <a:t> - Student applies force, bending tip of pen cap back.  When force is removed, tip of cap returns to original position.</a:t>
            </a:r>
            <a:endParaRPr lang="en-US" altLang="en-US" sz="2000" b="1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en-US" sz="2000" b="1">
                <a:solidFill>
                  <a:srgbClr val="000066"/>
                </a:solidFill>
                <a:latin typeface="Tahoma" panose="020B0604030504040204" pitchFamily="34" charset="0"/>
              </a:rPr>
              <a:t>2. </a:t>
            </a:r>
            <a:r>
              <a:rPr lang="en-US" altLang="en-US" sz="2000" b="1" u="sng">
                <a:solidFill>
                  <a:srgbClr val="000066"/>
                </a:solidFill>
                <a:latin typeface="Tahoma" panose="020B0604030504040204" pitchFamily="34" charset="0"/>
              </a:rPr>
              <a:t>Plastic Region</a:t>
            </a:r>
            <a:r>
              <a:rPr lang="en-US" altLang="en-US" sz="2000">
                <a:solidFill>
                  <a:srgbClr val="000066"/>
                </a:solidFill>
                <a:latin typeface="Tahoma" panose="020B0604030504040204" pitchFamily="34" charset="0"/>
              </a:rPr>
              <a:t> - Student twists and bends tip of cap.  When force is removed, the tip of cap stays mangled.</a:t>
            </a:r>
            <a:endParaRPr lang="en-US" altLang="en-US" sz="2000" b="1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en-US" sz="2000" b="1">
                <a:solidFill>
                  <a:srgbClr val="000066"/>
                </a:solidFill>
                <a:latin typeface="Tahoma" panose="020B0604030504040204" pitchFamily="34" charset="0"/>
              </a:rPr>
              <a:t>3. </a:t>
            </a:r>
            <a:r>
              <a:rPr lang="en-US" altLang="en-US" sz="2000" b="1" u="sng">
                <a:solidFill>
                  <a:srgbClr val="000066"/>
                </a:solidFill>
                <a:latin typeface="Tahoma" panose="020B0604030504040204" pitchFamily="34" charset="0"/>
              </a:rPr>
              <a:t>U.T.S.</a:t>
            </a:r>
            <a:r>
              <a:rPr lang="en-US" altLang="en-US" sz="2000">
                <a:solidFill>
                  <a:srgbClr val="000066"/>
                </a:solidFill>
                <a:latin typeface="Tahoma" panose="020B0604030504040204" pitchFamily="34" charset="0"/>
              </a:rPr>
              <a:t> - Student bends cap some more.  Cap still in one piece, but certain areas are very weak and on the verge of breaking.</a:t>
            </a:r>
            <a:endParaRPr lang="en-US" altLang="en-US" sz="2000" b="1">
              <a:solidFill>
                <a:srgbClr val="000066"/>
              </a:solidFill>
              <a:latin typeface="Tahoma" panose="020B060403050404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altLang="en-US" sz="2000" b="1">
                <a:solidFill>
                  <a:srgbClr val="000066"/>
                </a:solidFill>
                <a:latin typeface="Tahoma" panose="020B0604030504040204" pitchFamily="34" charset="0"/>
              </a:rPr>
              <a:t>4. </a:t>
            </a:r>
            <a:r>
              <a:rPr lang="en-US" altLang="en-US" sz="2000" b="1" u="sng">
                <a:solidFill>
                  <a:srgbClr val="000066"/>
                </a:solidFill>
                <a:latin typeface="Tahoma" panose="020B0604030504040204" pitchFamily="34" charset="0"/>
              </a:rPr>
              <a:t>Fracture Stress</a:t>
            </a:r>
            <a:r>
              <a:rPr lang="en-US" altLang="en-US" sz="2000">
                <a:solidFill>
                  <a:srgbClr val="000066"/>
                </a:solidFill>
                <a:latin typeface="Tahoma" panose="020B0604030504040204" pitchFamily="34" charset="0"/>
              </a:rPr>
              <a:t> - Student bends cap one more time.  The cap finally breaks into 2 pieces.</a:t>
            </a:r>
          </a:p>
        </p:txBody>
      </p:sp>
      <p:grpSp>
        <p:nvGrpSpPr>
          <p:cNvPr id="22532" name="Group 4"/>
          <p:cNvGrpSpPr>
            <a:grpSpLocks/>
          </p:cNvGrpSpPr>
          <p:nvPr/>
        </p:nvGrpSpPr>
        <p:grpSpPr bwMode="auto">
          <a:xfrm>
            <a:off x="8405813" y="996950"/>
            <a:ext cx="296862" cy="722313"/>
            <a:chOff x="5040" y="1536"/>
            <a:chExt cx="187" cy="768"/>
          </a:xfrm>
        </p:grpSpPr>
        <p:grpSp>
          <p:nvGrpSpPr>
            <p:cNvPr id="22576" name="Group 5"/>
            <p:cNvGrpSpPr>
              <a:grpSpLocks noChangeAspect="1"/>
            </p:cNvGrpSpPr>
            <p:nvPr/>
          </p:nvGrpSpPr>
          <p:grpSpPr bwMode="auto">
            <a:xfrm>
              <a:off x="5040" y="1536"/>
              <a:ext cx="160" cy="768"/>
              <a:chOff x="6384" y="1008"/>
              <a:chExt cx="480" cy="2304"/>
            </a:xfrm>
          </p:grpSpPr>
          <p:sp>
            <p:nvSpPr>
              <p:cNvPr id="22578" name="AutoShape 6"/>
              <p:cNvSpPr>
                <a:spLocks noChangeAspect="1" noChangeArrowheads="1"/>
              </p:cNvSpPr>
              <p:nvPr/>
            </p:nvSpPr>
            <p:spPr bwMode="auto">
              <a:xfrm flipV="1">
                <a:off x="6720" y="1008"/>
                <a:ext cx="144" cy="67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1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2579" name="Group 7"/>
              <p:cNvGrpSpPr>
                <a:grpSpLocks noChangeAspect="1"/>
              </p:cNvGrpSpPr>
              <p:nvPr/>
            </p:nvGrpSpPr>
            <p:grpSpPr bwMode="auto">
              <a:xfrm>
                <a:off x="6384" y="1536"/>
                <a:ext cx="480" cy="1776"/>
                <a:chOff x="-1728" y="2544"/>
                <a:chExt cx="480" cy="1968"/>
              </a:xfrm>
            </p:grpSpPr>
            <p:sp>
              <p:nvSpPr>
                <p:cNvPr id="22580" name="Oval 8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grpSp>
              <p:nvGrpSpPr>
                <p:cNvPr id="22581" name="Group 9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22582" name="Group 10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22584" name="AutoShape 11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0 w 21600"/>
                        <a:gd name="T1" fmla="*/ 2 h 21600"/>
                        <a:gd name="T2" fmla="*/ 0 w 21600"/>
                        <a:gd name="T3" fmla="*/ 5 h 21600"/>
                        <a:gd name="T4" fmla="*/ 0 w 21600"/>
                        <a:gd name="T5" fmla="*/ 2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85" name="Rectangle 1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endParaRPr lang="en-US" altLang="en-US"/>
                    </a:p>
                  </p:txBody>
                </p:sp>
              </p:grpSp>
              <p:sp>
                <p:nvSpPr>
                  <p:cNvPr id="22583" name="Line 13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22577" name="Text Box 14"/>
            <p:cNvSpPr txBox="1">
              <a:spLocks noChangeArrowheads="1"/>
            </p:cNvSpPr>
            <p:nvPr/>
          </p:nvSpPr>
          <p:spPr bwMode="auto">
            <a:xfrm>
              <a:off x="5040" y="1968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>
                  <a:solidFill>
                    <a:schemeClr val="bg1"/>
                  </a:solidFill>
                </a:rPr>
                <a:t>1</a:t>
              </a:r>
            </a:p>
          </p:txBody>
        </p:sp>
      </p:grpSp>
      <p:grpSp>
        <p:nvGrpSpPr>
          <p:cNvPr id="22533" name="Group 15"/>
          <p:cNvGrpSpPr>
            <a:grpSpLocks/>
          </p:cNvGrpSpPr>
          <p:nvPr/>
        </p:nvGrpSpPr>
        <p:grpSpPr bwMode="auto">
          <a:xfrm>
            <a:off x="8378825" y="2274888"/>
            <a:ext cx="344488" cy="496887"/>
            <a:chOff x="5328" y="2352"/>
            <a:chExt cx="217" cy="528"/>
          </a:xfrm>
        </p:grpSpPr>
        <p:grpSp>
          <p:nvGrpSpPr>
            <p:cNvPr id="22566" name="Group 16"/>
            <p:cNvGrpSpPr>
              <a:grpSpLocks noChangeAspect="1"/>
            </p:cNvGrpSpPr>
            <p:nvPr/>
          </p:nvGrpSpPr>
          <p:grpSpPr bwMode="auto">
            <a:xfrm>
              <a:off x="5328" y="2352"/>
              <a:ext cx="200" cy="528"/>
              <a:chOff x="6144" y="1584"/>
              <a:chExt cx="672" cy="1776"/>
            </a:xfrm>
          </p:grpSpPr>
          <p:sp>
            <p:nvSpPr>
              <p:cNvPr id="22568" name="AutoShape 17"/>
              <p:cNvSpPr>
                <a:spLocks noChangeAspect="1" noChangeArrowheads="1"/>
              </p:cNvSpPr>
              <p:nvPr/>
            </p:nvSpPr>
            <p:spPr bwMode="auto">
              <a:xfrm rot="14396111" flipV="1">
                <a:off x="6432" y="1488"/>
                <a:ext cx="96" cy="67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1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500 w 21600"/>
                  <a:gd name="T13" fmla="*/ 4500 h 21600"/>
                  <a:gd name="T14" fmla="*/ 17100 w 21600"/>
                  <a:gd name="T15" fmla="*/ 17100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22569" name="Group 18"/>
              <p:cNvGrpSpPr>
                <a:grpSpLocks noChangeAspect="1"/>
              </p:cNvGrpSpPr>
              <p:nvPr/>
            </p:nvGrpSpPr>
            <p:grpSpPr bwMode="auto">
              <a:xfrm>
                <a:off x="6336" y="1584"/>
                <a:ext cx="480" cy="1776"/>
                <a:chOff x="-1728" y="2544"/>
                <a:chExt cx="480" cy="1968"/>
              </a:xfrm>
            </p:grpSpPr>
            <p:sp>
              <p:nvSpPr>
                <p:cNvPr id="22570" name="Oval 19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grpSp>
              <p:nvGrpSpPr>
                <p:cNvPr id="22571" name="Group 20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22572" name="Group 2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22574" name="AutoShape 2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0 w 21600"/>
                        <a:gd name="T1" fmla="*/ 2 h 21600"/>
                        <a:gd name="T2" fmla="*/ 0 w 21600"/>
                        <a:gd name="T3" fmla="*/ 5 h 21600"/>
                        <a:gd name="T4" fmla="*/ 0 w 21600"/>
                        <a:gd name="T5" fmla="*/ 2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75" name="Rectangle 2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endParaRPr lang="en-US" altLang="en-US"/>
                    </a:p>
                  </p:txBody>
                </p:sp>
              </p:grpSp>
              <p:sp>
                <p:nvSpPr>
                  <p:cNvPr id="22573" name="Line 2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22567" name="Text Box 25"/>
            <p:cNvSpPr txBox="1">
              <a:spLocks noChangeArrowheads="1"/>
            </p:cNvSpPr>
            <p:nvPr/>
          </p:nvSpPr>
          <p:spPr bwMode="auto">
            <a:xfrm>
              <a:off x="5358" y="2572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>
                  <a:solidFill>
                    <a:schemeClr val="bg1"/>
                  </a:solidFill>
                </a:rPr>
                <a:t>2</a:t>
              </a:r>
            </a:p>
          </p:txBody>
        </p:sp>
      </p:grpSp>
      <p:grpSp>
        <p:nvGrpSpPr>
          <p:cNvPr id="22534" name="Group 26"/>
          <p:cNvGrpSpPr>
            <a:grpSpLocks/>
          </p:cNvGrpSpPr>
          <p:nvPr/>
        </p:nvGrpSpPr>
        <p:grpSpPr bwMode="auto">
          <a:xfrm>
            <a:off x="8434388" y="3284538"/>
            <a:ext cx="600075" cy="585787"/>
            <a:chOff x="4977" y="2832"/>
            <a:chExt cx="378" cy="624"/>
          </a:xfrm>
        </p:grpSpPr>
        <p:grpSp>
          <p:nvGrpSpPr>
            <p:cNvPr id="22552" name="Group 27"/>
            <p:cNvGrpSpPr>
              <a:grpSpLocks noChangeAspect="1"/>
            </p:cNvGrpSpPr>
            <p:nvPr/>
          </p:nvGrpSpPr>
          <p:grpSpPr bwMode="auto">
            <a:xfrm>
              <a:off x="4992" y="2832"/>
              <a:ext cx="363" cy="624"/>
              <a:chOff x="6288" y="1392"/>
              <a:chExt cx="1030" cy="1776"/>
            </a:xfrm>
          </p:grpSpPr>
          <p:grpSp>
            <p:nvGrpSpPr>
              <p:cNvPr id="22554" name="Group 28"/>
              <p:cNvGrpSpPr>
                <a:grpSpLocks noChangeAspect="1"/>
              </p:cNvGrpSpPr>
              <p:nvPr/>
            </p:nvGrpSpPr>
            <p:grpSpPr bwMode="auto">
              <a:xfrm>
                <a:off x="6288" y="1392"/>
                <a:ext cx="480" cy="1776"/>
                <a:chOff x="-1728" y="2544"/>
                <a:chExt cx="480" cy="1968"/>
              </a:xfrm>
            </p:grpSpPr>
            <p:sp>
              <p:nvSpPr>
                <p:cNvPr id="22560" name="Oval 29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grpSp>
              <p:nvGrpSpPr>
                <p:cNvPr id="22561" name="Group 30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22562" name="Group 31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22564" name="AutoShape 32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0 w 21600"/>
                        <a:gd name="T1" fmla="*/ 2 h 21600"/>
                        <a:gd name="T2" fmla="*/ 0 w 21600"/>
                        <a:gd name="T3" fmla="*/ 5 h 21600"/>
                        <a:gd name="T4" fmla="*/ 0 w 21600"/>
                        <a:gd name="T5" fmla="*/ 2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65" name="Rectangle 33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endParaRPr lang="en-US" altLang="en-US"/>
                    </a:p>
                  </p:txBody>
                </p:sp>
              </p:grpSp>
              <p:sp>
                <p:nvSpPr>
                  <p:cNvPr id="22563" name="Line 34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2555" name="Group 35"/>
              <p:cNvGrpSpPr>
                <a:grpSpLocks noChangeAspect="1"/>
              </p:cNvGrpSpPr>
              <p:nvPr/>
            </p:nvGrpSpPr>
            <p:grpSpPr bwMode="auto">
              <a:xfrm>
                <a:off x="6624" y="1392"/>
                <a:ext cx="694" cy="276"/>
                <a:chOff x="6346" y="912"/>
                <a:chExt cx="694" cy="276"/>
              </a:xfrm>
            </p:grpSpPr>
            <p:sp>
              <p:nvSpPr>
                <p:cNvPr id="22556" name="AutoShape 36"/>
                <p:cNvSpPr>
                  <a:spLocks noChangeAspect="1" noChangeArrowheads="1"/>
                </p:cNvSpPr>
                <p:nvPr/>
              </p:nvSpPr>
              <p:spPr bwMode="auto">
                <a:xfrm rot="6869353" flipV="1">
                  <a:off x="6656" y="804"/>
                  <a:ext cx="96" cy="672"/>
                </a:xfrm>
                <a:custGeom>
                  <a:avLst/>
                  <a:gdLst>
                    <a:gd name="T0" fmla="*/ 0 w 21600"/>
                    <a:gd name="T1" fmla="*/ 0 h 21600"/>
                    <a:gd name="T2" fmla="*/ 0 w 21600"/>
                    <a:gd name="T3" fmla="*/ 1 h 21600"/>
                    <a:gd name="T4" fmla="*/ 0 w 21600"/>
                    <a:gd name="T5" fmla="*/ 0 h 21600"/>
                    <a:gd name="T6" fmla="*/ 0 w 21600"/>
                    <a:gd name="T7" fmla="*/ 0 h 21600"/>
                    <a:gd name="T8" fmla="*/ 0 60000 65536"/>
                    <a:gd name="T9" fmla="*/ 0 60000 65536"/>
                    <a:gd name="T10" fmla="*/ 0 60000 65536"/>
                    <a:gd name="T11" fmla="*/ 0 60000 65536"/>
                    <a:gd name="T12" fmla="*/ 4500 w 21600"/>
                    <a:gd name="T13" fmla="*/ 4500 h 21600"/>
                    <a:gd name="T14" fmla="*/ 17100 w 21600"/>
                    <a:gd name="T15" fmla="*/ 17100 h 21600"/>
                  </a:gdLst>
                  <a:ahLst/>
                  <a:cxnLst>
                    <a:cxn ang="T8">
                      <a:pos x="T0" y="T1"/>
                    </a:cxn>
                    <a:cxn ang="T9">
                      <a:pos x="T2" y="T3"/>
                    </a:cxn>
                    <a:cxn ang="T10">
                      <a:pos x="T4" y="T5"/>
                    </a:cxn>
                    <a:cxn ang="T11">
                      <a:pos x="T6" y="T7"/>
                    </a:cxn>
                  </a:cxnLst>
                  <a:rect l="T12" t="T13" r="T14" b="T15"/>
                  <a:pathLst>
                    <a:path w="21600" h="21600">
                      <a:moveTo>
                        <a:pt x="0" y="0"/>
                      </a:moveTo>
                      <a:lnTo>
                        <a:pt x="5400" y="21600"/>
                      </a:lnTo>
                      <a:lnTo>
                        <a:pt x="16200" y="2160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22557" name="AutoShape 37"/>
                <p:cNvSpPr>
                  <a:spLocks noChangeAspect="1" noChangeArrowheads="1"/>
                </p:cNvSpPr>
                <p:nvPr/>
              </p:nvSpPr>
              <p:spPr bwMode="auto">
                <a:xfrm>
                  <a:off x="6436" y="958"/>
                  <a:ext cx="48" cy="48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2558" name="AutoShape 38"/>
                <p:cNvSpPr>
                  <a:spLocks noChangeAspect="1" noChangeArrowheads="1"/>
                </p:cNvSpPr>
                <p:nvPr/>
              </p:nvSpPr>
              <p:spPr bwMode="auto">
                <a:xfrm>
                  <a:off x="6418" y="1024"/>
                  <a:ext cx="48" cy="48"/>
                </a:xfrm>
                <a:prstGeom prst="triangle">
                  <a:avLst>
                    <a:gd name="adj" fmla="val 50000"/>
                  </a:avLst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sp>
              <p:nvSpPr>
                <p:cNvPr id="22559" name="Oval 39"/>
                <p:cNvSpPr>
                  <a:spLocks noChangeAspect="1" noChangeArrowheads="1"/>
                </p:cNvSpPr>
                <p:nvPr/>
              </p:nvSpPr>
              <p:spPr bwMode="auto">
                <a:xfrm>
                  <a:off x="6346" y="912"/>
                  <a:ext cx="96" cy="192"/>
                </a:xfrm>
                <a:prstGeom prst="ellipse">
                  <a:avLst/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</p:grpSp>
        <p:sp>
          <p:nvSpPr>
            <p:cNvPr id="22553" name="Text Box 40"/>
            <p:cNvSpPr txBox="1">
              <a:spLocks noChangeArrowheads="1"/>
            </p:cNvSpPr>
            <p:nvPr/>
          </p:nvSpPr>
          <p:spPr bwMode="auto">
            <a:xfrm>
              <a:off x="4977" y="3120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>
                  <a:solidFill>
                    <a:schemeClr val="bg1"/>
                  </a:solidFill>
                </a:rPr>
                <a:t>3</a:t>
              </a:r>
            </a:p>
          </p:txBody>
        </p:sp>
      </p:grpSp>
      <p:grpSp>
        <p:nvGrpSpPr>
          <p:cNvPr id="22535" name="Group 41"/>
          <p:cNvGrpSpPr>
            <a:grpSpLocks/>
          </p:cNvGrpSpPr>
          <p:nvPr/>
        </p:nvGrpSpPr>
        <p:grpSpPr bwMode="auto">
          <a:xfrm>
            <a:off x="8358188" y="4371975"/>
            <a:ext cx="762000" cy="587375"/>
            <a:chOff x="5280" y="3504"/>
            <a:chExt cx="480" cy="624"/>
          </a:xfrm>
        </p:grpSpPr>
        <p:grpSp>
          <p:nvGrpSpPr>
            <p:cNvPr id="22536" name="Group 42"/>
            <p:cNvGrpSpPr>
              <a:grpSpLocks/>
            </p:cNvGrpSpPr>
            <p:nvPr/>
          </p:nvGrpSpPr>
          <p:grpSpPr bwMode="auto">
            <a:xfrm>
              <a:off x="5289" y="3504"/>
              <a:ext cx="471" cy="624"/>
              <a:chOff x="4896" y="3504"/>
              <a:chExt cx="471" cy="624"/>
            </a:xfrm>
          </p:grpSpPr>
          <p:grpSp>
            <p:nvGrpSpPr>
              <p:cNvPr id="22538" name="Group 43"/>
              <p:cNvGrpSpPr>
                <a:grpSpLocks noChangeAspect="1"/>
              </p:cNvGrpSpPr>
              <p:nvPr/>
            </p:nvGrpSpPr>
            <p:grpSpPr bwMode="auto">
              <a:xfrm>
                <a:off x="4896" y="3536"/>
                <a:ext cx="160" cy="592"/>
                <a:chOff x="-1728" y="2544"/>
                <a:chExt cx="480" cy="1968"/>
              </a:xfrm>
            </p:grpSpPr>
            <p:sp>
              <p:nvSpPr>
                <p:cNvPr id="22546" name="Oval 44"/>
                <p:cNvSpPr>
                  <a:spLocks noChangeAspect="1" noChangeArrowheads="1"/>
                </p:cNvSpPr>
                <p:nvPr/>
              </p:nvSpPr>
              <p:spPr bwMode="auto">
                <a:xfrm>
                  <a:off x="-1392" y="2544"/>
                  <a:ext cx="144" cy="192"/>
                </a:xfrm>
                <a:prstGeom prst="ellipse">
                  <a:avLst/>
                </a:prstGeom>
                <a:solidFill>
                  <a:schemeClr val="accent1"/>
                </a:solidFill>
                <a:ln w="12700" cap="sq">
                  <a:solidFill>
                    <a:schemeClr val="tx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  <p:grpSp>
              <p:nvGrpSpPr>
                <p:cNvPr id="22547" name="Group 45"/>
                <p:cNvGrpSpPr>
                  <a:grpSpLocks noChangeAspect="1"/>
                </p:cNvGrpSpPr>
                <p:nvPr/>
              </p:nvGrpSpPr>
              <p:grpSpPr bwMode="auto">
                <a:xfrm>
                  <a:off x="-1728" y="2592"/>
                  <a:ext cx="480" cy="1920"/>
                  <a:chOff x="192" y="1200"/>
                  <a:chExt cx="480" cy="1920"/>
                </a:xfrm>
              </p:grpSpPr>
              <p:grpSp>
                <p:nvGrpSpPr>
                  <p:cNvPr id="22548" name="Group 46"/>
                  <p:cNvGrpSpPr>
                    <a:grpSpLocks noChangeAspect="1"/>
                  </p:cNvGrpSpPr>
                  <p:nvPr/>
                </p:nvGrpSpPr>
                <p:grpSpPr bwMode="auto">
                  <a:xfrm>
                    <a:off x="192" y="1200"/>
                    <a:ext cx="480" cy="1920"/>
                    <a:chOff x="192" y="1200"/>
                    <a:chExt cx="480" cy="1920"/>
                  </a:xfrm>
                </p:grpSpPr>
                <p:sp>
                  <p:nvSpPr>
                    <p:cNvPr id="22550" name="AutoShape 47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192" y="1824"/>
                      <a:ext cx="480" cy="1296"/>
                    </a:xfrm>
                    <a:custGeom>
                      <a:avLst/>
                      <a:gdLst>
                        <a:gd name="T0" fmla="*/ 0 w 21600"/>
                        <a:gd name="T1" fmla="*/ 2 h 21600"/>
                        <a:gd name="T2" fmla="*/ 0 w 21600"/>
                        <a:gd name="T3" fmla="*/ 5 h 21600"/>
                        <a:gd name="T4" fmla="*/ 0 w 21600"/>
                        <a:gd name="T5" fmla="*/ 2 h 21600"/>
                        <a:gd name="T6" fmla="*/ 0 w 21600"/>
                        <a:gd name="T7" fmla="*/ 0 h 21600"/>
                        <a:gd name="T8" fmla="*/ 0 60000 65536"/>
                        <a:gd name="T9" fmla="*/ 0 60000 65536"/>
                        <a:gd name="T10" fmla="*/ 0 60000 65536"/>
                        <a:gd name="T11" fmla="*/ 0 60000 65536"/>
                        <a:gd name="T12" fmla="*/ 4500 w 21600"/>
                        <a:gd name="T13" fmla="*/ 4500 h 21600"/>
                        <a:gd name="T14" fmla="*/ 17100 w 21600"/>
                        <a:gd name="T15" fmla="*/ 17100 h 21600"/>
                      </a:gdLst>
                      <a:ahLst/>
                      <a:cxnLst>
                        <a:cxn ang="T8">
                          <a:pos x="T0" y="T1"/>
                        </a:cxn>
                        <a:cxn ang="T9">
                          <a:pos x="T2" y="T3"/>
                        </a:cxn>
                        <a:cxn ang="T10">
                          <a:pos x="T4" y="T5"/>
                        </a:cxn>
                        <a:cxn ang="T11">
                          <a:pos x="T6" y="T7"/>
                        </a:cxn>
                      </a:cxnLst>
                      <a:rect l="T12" t="T13" r="T14" b="T15"/>
                      <a:pathLst>
                        <a:path w="21600" h="21600">
                          <a:moveTo>
                            <a:pt x="0" y="0"/>
                          </a:moveTo>
                          <a:lnTo>
                            <a:pt x="5400" y="21600"/>
                          </a:lnTo>
                          <a:lnTo>
                            <a:pt x="16200" y="21600"/>
                          </a:lnTo>
                          <a:lnTo>
                            <a:pt x="21600" y="0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2551" name="Rectangle 48"/>
                    <p:cNvSpPr>
                      <a:spLocks noChangeAspect="1" noChangeArrowheads="1"/>
                    </p:cNvSpPr>
                    <p:nvPr/>
                  </p:nvSpPr>
                  <p:spPr bwMode="auto">
                    <a:xfrm>
                      <a:off x="528" y="1200"/>
                      <a:ext cx="144" cy="624"/>
                    </a:xfrm>
                    <a:prstGeom prst="rect">
                      <a:avLst/>
                    </a:prstGeom>
                    <a:solidFill>
                      <a:schemeClr val="accent1"/>
                    </a:solidFill>
                    <a:ln w="12700" cap="sq">
                      <a:solidFill>
                        <a:schemeClr val="tx1"/>
                      </a:solidFill>
                      <a:miter lim="800000"/>
                      <a:headEnd type="none" w="sm" len="sm"/>
                      <a:tailEnd type="none" w="sm" len="sm"/>
                    </a:ln>
                  </p:spPr>
                  <p:txBody>
                    <a:bodyPr wrap="none" anchor="ctr"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5pPr>
                      <a:lvl6pPr marL="25146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6pPr>
                      <a:lvl7pPr marL="29718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7pPr>
                      <a:lvl8pPr marL="34290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8pPr>
                      <a:lvl9pPr marL="3886200" indent="-228600" defTabSz="4572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MS PGothic" panose="020B0600070205080204" pitchFamily="34" charset="-128"/>
                        </a:defRPr>
                      </a:lvl9pPr>
                    </a:lstStyle>
                    <a:p>
                      <a:endParaRPr lang="en-US" altLang="en-US"/>
                    </a:p>
                  </p:txBody>
                </p:sp>
              </p:grpSp>
              <p:sp>
                <p:nvSpPr>
                  <p:cNvPr id="22549" name="Line 49"/>
                  <p:cNvSpPr>
                    <a:spLocks noChangeAspect="1" noChangeShapeType="1"/>
                  </p:cNvSpPr>
                  <p:nvPr/>
                </p:nvSpPr>
                <p:spPr bwMode="auto">
                  <a:xfrm>
                    <a:off x="528" y="1200"/>
                    <a:ext cx="144" cy="0"/>
                  </a:xfrm>
                  <a:prstGeom prst="line">
                    <a:avLst/>
                  </a:prstGeom>
                  <a:noFill/>
                  <a:ln w="12700" cap="sq">
                    <a:solidFill>
                      <a:schemeClr val="accent1"/>
                    </a:solidFill>
                    <a:miter lim="800000"/>
                    <a:headEnd type="none" w="sm" len="sm"/>
                    <a:tailEnd type="none" w="sm" len="sm"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22539" name="Group 50"/>
              <p:cNvGrpSpPr>
                <a:grpSpLocks/>
              </p:cNvGrpSpPr>
              <p:nvPr/>
            </p:nvGrpSpPr>
            <p:grpSpPr bwMode="auto">
              <a:xfrm>
                <a:off x="5008" y="3504"/>
                <a:ext cx="359" cy="96"/>
                <a:chOff x="5008" y="3504"/>
                <a:chExt cx="359" cy="96"/>
              </a:xfrm>
            </p:grpSpPr>
            <p:grpSp>
              <p:nvGrpSpPr>
                <p:cNvPr id="22540" name="Group 51"/>
                <p:cNvGrpSpPr>
                  <a:grpSpLocks noChangeAspect="1"/>
                </p:cNvGrpSpPr>
                <p:nvPr/>
              </p:nvGrpSpPr>
              <p:grpSpPr bwMode="auto">
                <a:xfrm>
                  <a:off x="5136" y="3504"/>
                  <a:ext cx="231" cy="92"/>
                  <a:chOff x="6346" y="912"/>
                  <a:chExt cx="694" cy="276"/>
                </a:xfrm>
              </p:grpSpPr>
              <p:sp>
                <p:nvSpPr>
                  <p:cNvPr id="22542" name="AutoShape 52"/>
                  <p:cNvSpPr>
                    <a:spLocks noChangeAspect="1" noChangeArrowheads="1"/>
                  </p:cNvSpPr>
                  <p:nvPr/>
                </p:nvSpPr>
                <p:spPr bwMode="auto">
                  <a:xfrm rot="6869353" flipV="1">
                    <a:off x="6656" y="804"/>
                    <a:ext cx="96" cy="672"/>
                  </a:xfrm>
                  <a:custGeom>
                    <a:avLst/>
                    <a:gdLst>
                      <a:gd name="T0" fmla="*/ 0 w 21600"/>
                      <a:gd name="T1" fmla="*/ 0 h 21600"/>
                      <a:gd name="T2" fmla="*/ 0 w 21600"/>
                      <a:gd name="T3" fmla="*/ 1 h 21600"/>
                      <a:gd name="T4" fmla="*/ 0 w 21600"/>
                      <a:gd name="T5" fmla="*/ 0 h 21600"/>
                      <a:gd name="T6" fmla="*/ 0 w 21600"/>
                      <a:gd name="T7" fmla="*/ 0 h 21600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4500 w 21600"/>
                      <a:gd name="T13" fmla="*/ 4500 h 21600"/>
                      <a:gd name="T14" fmla="*/ 17100 w 21600"/>
                      <a:gd name="T15" fmla="*/ 17100 h 21600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21600" h="21600">
                        <a:moveTo>
                          <a:pt x="0" y="0"/>
                        </a:moveTo>
                        <a:lnTo>
                          <a:pt x="5400" y="21600"/>
                        </a:lnTo>
                        <a:lnTo>
                          <a:pt x="16200" y="21600"/>
                        </a:lnTo>
                        <a:lnTo>
                          <a:pt x="21600" y="0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solidFill>
                    <a:schemeClr val="accent1"/>
                  </a:solidFill>
                  <a:ln w="12700" cap="sq">
                    <a:solidFill>
                      <a:schemeClr val="tx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22543" name="AutoShape 53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436" y="958"/>
                    <a:ext cx="48" cy="48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  <p:sp>
                <p:nvSpPr>
                  <p:cNvPr id="22544" name="AutoShape 54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418" y="1024"/>
                    <a:ext cx="48" cy="48"/>
                  </a:xfrm>
                  <a:prstGeom prst="triangle">
                    <a:avLst>
                      <a:gd name="adj" fmla="val 50000"/>
                    </a:avLst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  <p:sp>
                <p:nvSpPr>
                  <p:cNvPr id="22545" name="Oval 55"/>
                  <p:cNvSpPr>
                    <a:spLocks noChangeAspect="1" noChangeArrowheads="1"/>
                  </p:cNvSpPr>
                  <p:nvPr/>
                </p:nvSpPr>
                <p:spPr bwMode="auto">
                  <a:xfrm>
                    <a:off x="6346" y="912"/>
                    <a:ext cx="96" cy="192"/>
                  </a:xfrm>
                  <a:prstGeom prst="ellipse">
                    <a:avLst/>
                  </a:prstGeom>
                  <a:solidFill>
                    <a:schemeClr val="bg1"/>
                  </a:solidFill>
                  <a:ln w="12700" cap="sq">
                    <a:solidFill>
                      <a:schemeClr val="bg1"/>
                    </a:solidFill>
                    <a:miter lim="800000"/>
                    <a:headEnd type="none" w="sm" len="sm"/>
                    <a:tailEnd type="none" w="sm" len="sm"/>
                  </a:ln>
                </p:spPr>
                <p:txBody>
                  <a:bodyPr wrap="none" anchor="ctr"/>
                  <a:lstStyle>
                    <a:lvl1pPr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1pPr>
                    <a:lvl2pPr marL="742950" indent="-28575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2pPr>
                    <a:lvl3pPr marL="11430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3pPr>
                    <a:lvl4pPr marL="16002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4pPr>
                    <a:lvl5pPr marL="2057400" indent="-228600"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5pPr>
                    <a:lvl6pPr marL="25146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6pPr>
                    <a:lvl7pPr marL="29718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7pPr>
                    <a:lvl8pPr marL="34290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8pPr>
                    <a:lvl9pPr marL="3886200" indent="-228600" defTabSz="457200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MS PGothic" panose="020B0600070205080204" pitchFamily="34" charset="-128"/>
                      </a:defRPr>
                    </a:lvl9pPr>
                  </a:lstStyle>
                  <a:p>
                    <a:endParaRPr lang="en-US" altLang="en-US"/>
                  </a:p>
                </p:txBody>
              </p:sp>
            </p:grpSp>
            <p:sp>
              <p:nvSpPr>
                <p:cNvPr id="22541" name="Oval 56"/>
                <p:cNvSpPr>
                  <a:spLocks noChangeAspect="1" noChangeArrowheads="1"/>
                </p:cNvSpPr>
                <p:nvPr/>
              </p:nvSpPr>
              <p:spPr bwMode="auto">
                <a:xfrm>
                  <a:off x="5008" y="3536"/>
                  <a:ext cx="32" cy="64"/>
                </a:xfrm>
                <a:prstGeom prst="ellipse">
                  <a:avLst/>
                </a:prstGeom>
                <a:solidFill>
                  <a:schemeClr val="bg1"/>
                </a:solidFill>
                <a:ln w="12700" cap="sq">
                  <a:solidFill>
                    <a:schemeClr val="bg1"/>
                  </a:solidFill>
                  <a:miter lim="800000"/>
                  <a:headEnd type="none" w="sm" len="sm"/>
                  <a:tailEnd type="none" w="sm" len="sm"/>
                </a:ln>
              </p:spPr>
              <p:txBody>
                <a:bodyPr wrap="none" anchor="ctr"/>
                <a:lstStyle>
                  <a:lvl1pPr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1pPr>
                  <a:lvl2pPr marL="742950" indent="-28575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2pPr>
                  <a:lvl3pPr marL="11430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3pPr>
                  <a:lvl4pPr marL="16002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4pPr>
                  <a:lvl5pPr marL="2057400" indent="-228600"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5pPr>
                  <a:lvl6pPr marL="25146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6pPr>
                  <a:lvl7pPr marL="29718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7pPr>
                  <a:lvl8pPr marL="34290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8pPr>
                  <a:lvl9pPr marL="3886200" indent="-228600" defTabSz="4572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  <a:ea typeface="MS PGothic" panose="020B0600070205080204" pitchFamily="34" charset="-128"/>
                    </a:defRPr>
                  </a:lvl9pPr>
                </a:lstStyle>
                <a:p>
                  <a:endParaRPr lang="en-US" altLang="en-US"/>
                </a:p>
              </p:txBody>
            </p:sp>
          </p:grpSp>
        </p:grpSp>
        <p:sp>
          <p:nvSpPr>
            <p:cNvPr id="22537" name="Text Box 57"/>
            <p:cNvSpPr txBox="1">
              <a:spLocks noChangeArrowheads="1"/>
            </p:cNvSpPr>
            <p:nvPr/>
          </p:nvSpPr>
          <p:spPr bwMode="auto">
            <a:xfrm>
              <a:off x="5280" y="3840"/>
              <a:ext cx="187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1600">
                  <a:solidFill>
                    <a:schemeClr val="bg1"/>
                  </a:solidFill>
                </a:rPr>
                <a:t>4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Materials for Lab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3555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60000"/>
              </a:spcBef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2 thin dowels (5/16” dia. x 48”)</a:t>
            </a:r>
          </a:p>
          <a:p>
            <a:pPr eaLnBrk="1" hangingPunct="1">
              <a:spcBef>
                <a:spcPct val="60000"/>
              </a:spcBef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2 thick dowels (7/16” dia. x 48”)</a:t>
            </a:r>
          </a:p>
          <a:p>
            <a:pPr eaLnBrk="1" hangingPunct="1">
              <a:spcBef>
                <a:spcPct val="60000"/>
              </a:spcBef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6  12” bamboo </a:t>
            </a: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skewers</a:t>
            </a:r>
          </a:p>
          <a:p>
            <a:pPr eaLnBrk="1" hangingPunct="1">
              <a:spcBef>
                <a:spcPct val="60000"/>
              </a:spcBef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3D Printed Dowel Connectors</a:t>
            </a:r>
          </a:p>
          <a:p>
            <a:pPr eaLnBrk="1" hangingPunct="1">
              <a:spcBef>
                <a:spcPct val="60000"/>
              </a:spcBef>
              <a:buFont typeface="Wingdings" panose="05000000000000000000" pitchFamily="2" charset="2"/>
              <a:buChar char="Ø"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Cellophane </a:t>
            </a: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Tape</a:t>
            </a:r>
          </a:p>
          <a:p>
            <a:pPr eaLnBrk="1" hangingPunct="1">
              <a:spcBef>
                <a:spcPct val="60000"/>
              </a:spcBef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Kevlar string</a:t>
            </a:r>
          </a:p>
        </p:txBody>
      </p:sp>
      <p:sp>
        <p:nvSpPr>
          <p:cNvPr id="23556" name="AutoShape 8"/>
          <p:cNvSpPr>
            <a:spLocks noChangeArrowheads="1"/>
          </p:cNvSpPr>
          <p:nvPr/>
        </p:nvSpPr>
        <p:spPr bwMode="auto">
          <a:xfrm rot="-1123667">
            <a:off x="7015163" y="2817813"/>
            <a:ext cx="1252537" cy="1933575"/>
          </a:xfrm>
          <a:prstGeom prst="cube">
            <a:avLst>
              <a:gd name="adj" fmla="val 4574"/>
            </a:avLst>
          </a:prstGeom>
          <a:solidFill>
            <a:srgbClr val="F8F8F8"/>
          </a:solidFill>
          <a:ln w="28575" cap="sq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endParaRPr lang="en-US" altLang="en-US"/>
          </a:p>
        </p:txBody>
      </p:sp>
      <p:grpSp>
        <p:nvGrpSpPr>
          <p:cNvPr id="23557" name="Group 19"/>
          <p:cNvGrpSpPr>
            <a:grpSpLocks/>
          </p:cNvGrpSpPr>
          <p:nvPr/>
        </p:nvGrpSpPr>
        <p:grpSpPr bwMode="auto">
          <a:xfrm>
            <a:off x="7010400" y="2438400"/>
            <a:ext cx="1981200" cy="1393825"/>
            <a:chOff x="4320" y="1392"/>
            <a:chExt cx="1248" cy="878"/>
          </a:xfrm>
        </p:grpSpPr>
        <p:sp>
          <p:nvSpPr>
            <p:cNvPr id="23568" name="AutoShape 20"/>
            <p:cNvSpPr>
              <a:spLocks noChangeArrowheads="1"/>
            </p:cNvSpPr>
            <p:nvPr/>
          </p:nvSpPr>
          <p:spPr bwMode="auto">
            <a:xfrm rot="-9413325">
              <a:off x="4924" y="2171"/>
              <a:ext cx="458" cy="99"/>
            </a:xfrm>
            <a:prstGeom prst="flowChartManualOperation">
              <a:avLst/>
            </a:prstGeom>
            <a:solidFill>
              <a:schemeClr val="tx1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rot="10800000"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69" name="AutoShape 21"/>
            <p:cNvSpPr>
              <a:spLocks noChangeArrowheads="1"/>
            </p:cNvSpPr>
            <p:nvPr/>
          </p:nvSpPr>
          <p:spPr bwMode="auto">
            <a:xfrm rot="-9174097">
              <a:off x="5296" y="1492"/>
              <a:ext cx="272" cy="69"/>
            </a:xfrm>
            <a:prstGeom prst="flowChartManualOperation">
              <a:avLst/>
            </a:prstGeom>
            <a:solidFill>
              <a:srgbClr val="FFFF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rot="10800000"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70" name="Rectangle 22"/>
            <p:cNvSpPr>
              <a:spLocks noChangeArrowheads="1"/>
            </p:cNvSpPr>
            <p:nvPr/>
          </p:nvSpPr>
          <p:spPr bwMode="auto">
            <a:xfrm rot="1323762">
              <a:off x="5157" y="1536"/>
              <a:ext cx="273" cy="691"/>
            </a:xfrm>
            <a:prstGeom prst="rect">
              <a:avLst/>
            </a:prstGeom>
            <a:solidFill>
              <a:srgbClr val="FFFF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71" name="Rectangle 23"/>
            <p:cNvSpPr>
              <a:spLocks noChangeArrowheads="1"/>
            </p:cNvSpPr>
            <p:nvPr/>
          </p:nvSpPr>
          <p:spPr bwMode="auto">
            <a:xfrm rot="1753466">
              <a:off x="5376" y="1440"/>
              <a:ext cx="182" cy="57"/>
            </a:xfrm>
            <a:prstGeom prst="rect">
              <a:avLst/>
            </a:prstGeom>
            <a:solidFill>
              <a:schemeClr val="tx1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cxnSp>
          <p:nvCxnSpPr>
            <p:cNvPr id="23572" name="AutoShape 24"/>
            <p:cNvCxnSpPr>
              <a:cxnSpLocks noChangeShapeType="1"/>
            </p:cNvCxnSpPr>
            <p:nvPr/>
          </p:nvCxnSpPr>
          <p:spPr bwMode="auto">
            <a:xfrm rot="16200000" flipH="1">
              <a:off x="4705" y="1545"/>
              <a:ext cx="167" cy="311"/>
            </a:xfrm>
            <a:prstGeom prst="curvedConnector3">
              <a:avLst>
                <a:gd name="adj1" fmla="val -115282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73" name="AutoShape 25"/>
            <p:cNvCxnSpPr>
              <a:cxnSpLocks noChangeShapeType="1"/>
            </p:cNvCxnSpPr>
            <p:nvPr/>
          </p:nvCxnSpPr>
          <p:spPr bwMode="auto">
            <a:xfrm rot="16200000" flipH="1">
              <a:off x="4393" y="1319"/>
              <a:ext cx="168" cy="313"/>
            </a:xfrm>
            <a:prstGeom prst="curvedConnector3">
              <a:avLst>
                <a:gd name="adj1" fmla="val 194444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3574" name="AutoShape 26"/>
            <p:cNvCxnSpPr>
              <a:cxnSpLocks noChangeShapeType="1"/>
            </p:cNvCxnSpPr>
            <p:nvPr/>
          </p:nvCxnSpPr>
          <p:spPr bwMode="auto">
            <a:xfrm rot="16200000" flipH="1">
              <a:off x="4992" y="1583"/>
              <a:ext cx="168" cy="313"/>
            </a:xfrm>
            <a:prstGeom prst="curvedConnector3">
              <a:avLst>
                <a:gd name="adj1" fmla="val 194444"/>
              </a:avLst>
            </a:prstGeom>
            <a:noFill/>
            <a:ln w="38100" cap="sq">
              <a:solidFill>
                <a:srgbClr val="FFFF66"/>
              </a:solidFill>
              <a:miter lim="800000"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3558" name="Group 13"/>
          <p:cNvGrpSpPr>
            <a:grpSpLocks/>
          </p:cNvGrpSpPr>
          <p:nvPr/>
        </p:nvGrpSpPr>
        <p:grpSpPr bwMode="auto">
          <a:xfrm rot="17969594" flipV="1">
            <a:off x="5172869" y="2666206"/>
            <a:ext cx="5006975" cy="74613"/>
            <a:chOff x="1008" y="3504"/>
            <a:chExt cx="4560" cy="49"/>
          </a:xfrm>
        </p:grpSpPr>
        <p:sp>
          <p:nvSpPr>
            <p:cNvPr id="23565" name="Rectangle 14"/>
            <p:cNvSpPr>
              <a:spLocks noChangeArrowheads="1"/>
            </p:cNvSpPr>
            <p:nvPr/>
          </p:nvSpPr>
          <p:spPr bwMode="auto">
            <a:xfrm rot="-12392">
              <a:off x="1008" y="3504"/>
              <a:ext cx="4560" cy="49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66" name="Rectangle 15"/>
            <p:cNvSpPr>
              <a:spLocks noChangeArrowheads="1"/>
            </p:cNvSpPr>
            <p:nvPr/>
          </p:nvSpPr>
          <p:spPr bwMode="auto">
            <a:xfrm rot="-173651">
              <a:off x="1008" y="3504"/>
              <a:ext cx="4560" cy="49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67" name="Oval 16"/>
            <p:cNvSpPr>
              <a:spLocks noChangeArrowheads="1"/>
            </p:cNvSpPr>
            <p:nvPr/>
          </p:nvSpPr>
          <p:spPr bwMode="auto">
            <a:xfrm rot="-5350747">
              <a:off x="1008" y="3504"/>
              <a:ext cx="48" cy="48"/>
            </a:xfrm>
            <a:prstGeom prst="ellipse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  <p:graphicFrame>
        <p:nvGraphicFramePr>
          <p:cNvPr id="23559" name="Object 28"/>
          <p:cNvGraphicFramePr>
            <a:graphicFrameLocks noChangeAspect="1"/>
          </p:cNvGraphicFramePr>
          <p:nvPr/>
        </p:nvGraphicFramePr>
        <p:xfrm>
          <a:off x="6234113" y="3379788"/>
          <a:ext cx="1852612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5" name="Bitmap Image" r:id="rId3" imgW="2038095" imgH="1295238" progId="PBrush">
                  <p:embed/>
                </p:oleObj>
              </mc:Choice>
              <mc:Fallback>
                <p:oleObj name="Bitmap Image" r:id="rId3" imgW="2038095" imgH="1295238" progId="PBrush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34113" y="3379788"/>
                        <a:ext cx="1852612" cy="117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0" name="Object 29"/>
          <p:cNvGraphicFramePr>
            <a:graphicFrameLocks noChangeAspect="1"/>
          </p:cNvGraphicFramePr>
          <p:nvPr/>
        </p:nvGraphicFramePr>
        <p:xfrm>
          <a:off x="5732463" y="3124200"/>
          <a:ext cx="1279525" cy="1087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96" name="Bitmap Image" r:id="rId5" imgW="1590897" imgH="1352381" progId="PBrush">
                  <p:embed/>
                </p:oleObj>
              </mc:Choice>
              <mc:Fallback>
                <p:oleObj name="Bitmap Image" r:id="rId5" imgW="1590897" imgH="1352381" progId="PBrush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2463" y="3124200"/>
                        <a:ext cx="1279525" cy="1087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561" name="Group 9"/>
          <p:cNvGrpSpPr>
            <a:grpSpLocks/>
          </p:cNvGrpSpPr>
          <p:nvPr/>
        </p:nvGrpSpPr>
        <p:grpSpPr bwMode="auto">
          <a:xfrm rot="-229352">
            <a:off x="4613275" y="3981450"/>
            <a:ext cx="4068763" cy="609600"/>
            <a:chOff x="1008" y="3168"/>
            <a:chExt cx="4603" cy="527"/>
          </a:xfrm>
        </p:grpSpPr>
        <p:sp>
          <p:nvSpPr>
            <p:cNvPr id="23562" name="Rectangle 10"/>
            <p:cNvSpPr>
              <a:spLocks noChangeArrowheads="1"/>
            </p:cNvSpPr>
            <p:nvPr/>
          </p:nvSpPr>
          <p:spPr bwMode="auto">
            <a:xfrm rot="659732">
              <a:off x="1051" y="3599"/>
              <a:ext cx="4560" cy="96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63" name="Rectangle 11"/>
            <p:cNvSpPr>
              <a:spLocks noChangeArrowheads="1"/>
            </p:cNvSpPr>
            <p:nvPr/>
          </p:nvSpPr>
          <p:spPr bwMode="auto">
            <a:xfrm rot="326081">
              <a:off x="1008" y="3552"/>
              <a:ext cx="4560" cy="96"/>
            </a:xfrm>
            <a:prstGeom prst="rect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3564" name="Oval 12"/>
            <p:cNvSpPr>
              <a:spLocks noChangeArrowheads="1"/>
            </p:cNvSpPr>
            <p:nvPr/>
          </p:nvSpPr>
          <p:spPr bwMode="auto">
            <a:xfrm rot="-4543847">
              <a:off x="1032" y="3192"/>
              <a:ext cx="96" cy="48"/>
            </a:xfrm>
            <a:prstGeom prst="ellipse">
              <a:avLst/>
            </a:prstGeom>
            <a:solidFill>
              <a:srgbClr val="FFCC66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vert="eaVert"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Setup for Testing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4579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grpSp>
        <p:nvGrpSpPr>
          <p:cNvPr id="24580" name="Group 3"/>
          <p:cNvGrpSpPr>
            <a:grpSpLocks/>
          </p:cNvGrpSpPr>
          <p:nvPr/>
        </p:nvGrpSpPr>
        <p:grpSpPr bwMode="auto">
          <a:xfrm>
            <a:off x="280988" y="1079500"/>
            <a:ext cx="8382000" cy="3810000"/>
            <a:chOff x="209" y="1087"/>
            <a:chExt cx="5280" cy="2400"/>
          </a:xfrm>
        </p:grpSpPr>
        <p:graphicFrame>
          <p:nvGraphicFramePr>
            <p:cNvPr id="24581" name="Object 4"/>
            <p:cNvGraphicFramePr>
              <a:graphicFrameLocks noChangeAspect="1"/>
            </p:cNvGraphicFramePr>
            <p:nvPr/>
          </p:nvGraphicFramePr>
          <p:xfrm>
            <a:off x="209" y="1087"/>
            <a:ext cx="5280" cy="24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4595" name="Bitmap Image" r:id="rId3" imgW="3104623" imgH="1628690" progId="PBrush">
                    <p:embed/>
                  </p:oleObj>
                </mc:Choice>
                <mc:Fallback>
                  <p:oleObj name="Bitmap Image" r:id="rId3" imgW="3104623" imgH="1628690" progId="PBrush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9" y="1087"/>
                          <a:ext cx="5280" cy="24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4582" name="Rectangle 5"/>
            <p:cNvSpPr>
              <a:spLocks noChangeArrowheads="1"/>
            </p:cNvSpPr>
            <p:nvPr/>
          </p:nvSpPr>
          <p:spPr bwMode="auto">
            <a:xfrm>
              <a:off x="1541" y="2431"/>
              <a:ext cx="192" cy="864"/>
            </a:xfrm>
            <a:prstGeom prst="rect">
              <a:avLst/>
            </a:prstGeom>
            <a:solidFill>
              <a:schemeClr val="accent2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4583" name="Rectangle 6"/>
            <p:cNvSpPr>
              <a:spLocks noChangeArrowheads="1"/>
            </p:cNvSpPr>
            <p:nvPr/>
          </p:nvSpPr>
          <p:spPr bwMode="auto">
            <a:xfrm>
              <a:off x="353" y="2191"/>
              <a:ext cx="1536" cy="192"/>
            </a:xfrm>
            <a:prstGeom prst="rect">
              <a:avLst/>
            </a:prstGeom>
            <a:solidFill>
              <a:schemeClr val="accent2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4584" name="Oval 7"/>
            <p:cNvSpPr>
              <a:spLocks noChangeArrowheads="1"/>
            </p:cNvSpPr>
            <p:nvPr/>
          </p:nvSpPr>
          <p:spPr bwMode="auto">
            <a:xfrm>
              <a:off x="2844" y="2003"/>
              <a:ext cx="96" cy="96"/>
            </a:xfrm>
            <a:prstGeom prst="ellipse">
              <a:avLst/>
            </a:prstGeom>
            <a:solidFill>
              <a:schemeClr val="accent1"/>
            </a:solidFill>
            <a:ln w="38100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endParaRPr lang="en-US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Overview</a:t>
            </a:r>
          </a:p>
        </p:txBody>
      </p:sp>
      <p:sp>
        <p:nvSpPr>
          <p:cNvPr id="6147" name="Rectangle 3"/>
          <p:cNvSpPr txBox="1">
            <a:spLocks noChangeArrowheads="1"/>
          </p:cNvSpPr>
          <p:nvPr/>
        </p:nvSpPr>
        <p:spPr bwMode="auto">
          <a:xfrm>
            <a:off x="1371600" y="1222375"/>
            <a:ext cx="69723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Objectives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Background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Materials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Procedure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Rules of the Competition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Report / Presentation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Closing</a:t>
            </a:r>
          </a:p>
        </p:txBody>
      </p:sp>
      <p:pic>
        <p:nvPicPr>
          <p:cNvPr id="6148" name="Picture 4" descr="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74"/>
          <a:stretch>
            <a:fillRect/>
          </a:stretch>
        </p:blipFill>
        <p:spPr bwMode="auto">
          <a:xfrm>
            <a:off x="5792788" y="3360738"/>
            <a:ext cx="3124200" cy="148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Competition Ratio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5603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endParaRPr lang="en-US" altLang="en-US">
              <a:solidFill>
                <a:srgbClr val="000066"/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25604" name="Object 3"/>
          <p:cNvGraphicFramePr>
            <a:graphicFrameLocks noChangeAspect="1"/>
          </p:cNvGraphicFramePr>
          <p:nvPr/>
        </p:nvGraphicFramePr>
        <p:xfrm>
          <a:off x="119063" y="3776663"/>
          <a:ext cx="895350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8" name="Equation" r:id="rId3" imgW="4597400" imgH="419100" progId="Equation.3">
                  <p:embed/>
                </p:oleObj>
              </mc:Choice>
              <mc:Fallback>
                <p:oleObj name="Equation" r:id="rId3" imgW="4597400" imgH="419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063" y="3776663"/>
                        <a:ext cx="8953500" cy="8286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5" name="Object 4"/>
          <p:cNvGraphicFramePr>
            <a:graphicFrameLocks noChangeAspect="1"/>
          </p:cNvGraphicFramePr>
          <p:nvPr/>
        </p:nvGraphicFramePr>
        <p:xfrm>
          <a:off x="3124200" y="1795463"/>
          <a:ext cx="2786063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9" name="Equation" r:id="rId5" imgW="1409700" imgH="419100" progId="Equation.3">
                  <p:embed/>
                </p:oleObj>
              </mc:Choice>
              <mc:Fallback>
                <p:oleObj name="Equation" r:id="rId5" imgW="1409700" imgH="419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1795463"/>
                        <a:ext cx="2786063" cy="82867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6" name="Rectangle 5"/>
          <p:cNvSpPr>
            <a:spLocks noChangeArrowheads="1"/>
          </p:cNvSpPr>
          <p:nvPr/>
        </p:nvSpPr>
        <p:spPr bwMode="auto">
          <a:xfrm>
            <a:off x="838200" y="957263"/>
            <a:ext cx="3048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altLang="en-US" b="1">
                <a:solidFill>
                  <a:srgbClr val="000066"/>
                </a:solidFill>
              </a:rPr>
              <a:t>Unadjusted Ratio</a:t>
            </a:r>
            <a:endParaRPr lang="en-US" altLang="en-US" b="1">
              <a:solidFill>
                <a:srgbClr val="000066"/>
              </a:solidFill>
              <a:sym typeface="Symbol" panose="05050102010706020507" pitchFamily="18" charset="2"/>
            </a:endParaRPr>
          </a:p>
        </p:txBody>
      </p:sp>
      <p:sp>
        <p:nvSpPr>
          <p:cNvPr id="25607" name="Rectangle 6"/>
          <p:cNvSpPr>
            <a:spLocks noChangeArrowheads="1"/>
          </p:cNvSpPr>
          <p:nvPr/>
        </p:nvSpPr>
        <p:spPr bwMode="auto">
          <a:xfrm>
            <a:off x="914400" y="2786063"/>
            <a:ext cx="3352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>
            <a:lvl1pPr marL="342900" indent="-3429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altLang="en-US" b="1">
                <a:solidFill>
                  <a:srgbClr val="000066"/>
                </a:solidFill>
              </a:rPr>
              <a:t>Adjusted Ratio</a:t>
            </a:r>
            <a:endParaRPr lang="en-US" altLang="en-US" b="1">
              <a:solidFill>
                <a:srgbClr val="000066"/>
              </a:solidFill>
              <a:sym typeface="Symbol" panose="05050102010706020507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Competition Rules</a:t>
            </a:r>
            <a:endParaRPr lang="en-US" altLang="en-US" sz="24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627" name="Rectangle 3"/>
          <p:cNvSpPr txBox="1">
            <a:spLocks noChangeArrowheads="1"/>
          </p:cNvSpPr>
          <p:nvPr/>
        </p:nvSpPr>
        <p:spPr bwMode="auto">
          <a:xfrm>
            <a:off x="2117725" y="658813"/>
            <a:ext cx="6799263" cy="424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Design specifications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TA </a:t>
            </a:r>
            <a:r>
              <a:rPr lang="en-US" altLang="en-US" u="sng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initials and dates</a:t>
            </a: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sketches of design before materials are distributed 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Materials may be cut and arranged in any way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Boom must extend a horizontal distance of at least 1.5m after mounting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Construction must be completed in time allotted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No more than 2 minutes to anchor boom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Weight will be added until boom deflects </a:t>
            </a: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  0.2m</a:t>
            </a:r>
            <a:endParaRPr lang="en-US" altLang="en-US" dirty="0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6628" name="Text Box 5"/>
          <p:cNvSpPr txBox="1">
            <a:spLocks noChangeArrowheads="1"/>
          </p:cNvSpPr>
          <p:nvPr/>
        </p:nvSpPr>
        <p:spPr bwMode="auto">
          <a:xfrm>
            <a:off x="165100" y="1557338"/>
            <a:ext cx="1922463" cy="258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solidFill>
                  <a:srgbClr val="FF0000"/>
                </a:solidFill>
              </a:rPr>
              <a:t>Design Specifications</a:t>
            </a:r>
          </a:p>
          <a:p>
            <a:pPr>
              <a:spcBef>
                <a:spcPct val="50000"/>
              </a:spcBef>
            </a:pPr>
            <a:endParaRPr lang="en-US" altLang="en-US" sz="180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/>
              <a:t>Disqualifications</a:t>
            </a:r>
          </a:p>
          <a:p>
            <a:pPr>
              <a:spcBef>
                <a:spcPct val="50000"/>
              </a:spcBef>
            </a:pPr>
            <a:endParaRPr lang="en-US" altLang="en-US" sz="180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/>
              <a:t>Declaration of winners</a:t>
            </a:r>
          </a:p>
        </p:txBody>
      </p:sp>
      <p:sp>
        <p:nvSpPr>
          <p:cNvPr id="26629" name="Line 4"/>
          <p:cNvSpPr>
            <a:spLocks noChangeShapeType="1"/>
          </p:cNvSpPr>
          <p:nvPr/>
        </p:nvSpPr>
        <p:spPr bwMode="auto">
          <a:xfrm>
            <a:off x="2089150" y="804863"/>
            <a:ext cx="28575" cy="409575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Competition Rules</a:t>
            </a:r>
            <a:endParaRPr lang="en-US" altLang="en-US" sz="24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7651" name="Rectangle 3"/>
          <p:cNvSpPr txBox="1">
            <a:spLocks noChangeArrowheads="1"/>
          </p:cNvSpPr>
          <p:nvPr/>
        </p:nvSpPr>
        <p:spPr bwMode="auto">
          <a:xfrm>
            <a:off x="2117725" y="1133475"/>
            <a:ext cx="6799263" cy="3767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8288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Disqualifications</a:t>
            </a:r>
          </a:p>
          <a:p>
            <a:pPr lvl="1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Design is less than 1.5m horizontally when mounted</a:t>
            </a:r>
          </a:p>
          <a:p>
            <a:pPr lvl="1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Exceed 2 minute max time for anchoring boom </a:t>
            </a:r>
          </a:p>
          <a:p>
            <a:pPr lvl="1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Boom must only touch anchor </a:t>
            </a:r>
          </a:p>
          <a:p>
            <a:pPr lvl="2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(4” dia. pipe)</a:t>
            </a:r>
          </a:p>
        </p:txBody>
      </p:sp>
      <p:sp>
        <p:nvSpPr>
          <p:cNvPr id="27652" name="Text Box 5"/>
          <p:cNvSpPr txBox="1">
            <a:spLocks noChangeArrowheads="1"/>
          </p:cNvSpPr>
          <p:nvPr/>
        </p:nvSpPr>
        <p:spPr bwMode="auto">
          <a:xfrm>
            <a:off x="165100" y="1557338"/>
            <a:ext cx="1922463" cy="258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/>
              <a:t>Design Specifications</a:t>
            </a:r>
          </a:p>
          <a:p>
            <a:pPr>
              <a:spcBef>
                <a:spcPct val="50000"/>
              </a:spcBef>
            </a:pPr>
            <a:endParaRPr lang="en-US" altLang="en-US" sz="180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solidFill>
                  <a:srgbClr val="FF0000"/>
                </a:solidFill>
              </a:rPr>
              <a:t>Disqualifications</a:t>
            </a:r>
          </a:p>
          <a:p>
            <a:pPr>
              <a:spcBef>
                <a:spcPct val="50000"/>
              </a:spcBef>
            </a:pPr>
            <a:endParaRPr lang="en-US" altLang="en-US" sz="180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/>
              <a:t>Declaration of winners</a:t>
            </a:r>
          </a:p>
        </p:txBody>
      </p:sp>
      <p:sp>
        <p:nvSpPr>
          <p:cNvPr id="27653" name="Line 4"/>
          <p:cNvSpPr>
            <a:spLocks noChangeShapeType="1"/>
          </p:cNvSpPr>
          <p:nvPr/>
        </p:nvSpPr>
        <p:spPr bwMode="auto">
          <a:xfrm>
            <a:off x="2089150" y="804863"/>
            <a:ext cx="28575" cy="409575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Competition Rules</a:t>
            </a:r>
            <a:endParaRPr lang="en-US" altLang="en-US" sz="24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8675" name="Rectangle 3"/>
          <p:cNvSpPr txBox="1">
            <a:spLocks noChangeArrowheads="1"/>
          </p:cNvSpPr>
          <p:nvPr/>
        </p:nvSpPr>
        <p:spPr bwMode="auto">
          <a:xfrm>
            <a:off x="2117725" y="1557338"/>
            <a:ext cx="6799263" cy="334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Declaration of winners</a:t>
            </a:r>
          </a:p>
          <a:p>
            <a:pPr lvl="1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Design with highest adjusted ratio wins competition</a:t>
            </a:r>
          </a:p>
          <a:p>
            <a:pPr lvl="1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Decision of TA is </a:t>
            </a:r>
            <a:r>
              <a:rPr lang="en-US" altLang="en-US" b="1" u="sng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FINAL</a:t>
            </a:r>
          </a:p>
        </p:txBody>
      </p:sp>
      <p:sp>
        <p:nvSpPr>
          <p:cNvPr id="28676" name="Text Box 5"/>
          <p:cNvSpPr txBox="1">
            <a:spLocks noChangeArrowheads="1"/>
          </p:cNvSpPr>
          <p:nvPr/>
        </p:nvSpPr>
        <p:spPr bwMode="auto">
          <a:xfrm>
            <a:off x="165100" y="1557338"/>
            <a:ext cx="1922463" cy="258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/>
              <a:t>Design Specifications</a:t>
            </a:r>
          </a:p>
          <a:p>
            <a:pPr>
              <a:spcBef>
                <a:spcPct val="50000"/>
              </a:spcBef>
            </a:pPr>
            <a:endParaRPr lang="en-US" altLang="en-US" sz="180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/>
              <a:t>Disqualifications</a:t>
            </a:r>
          </a:p>
          <a:p>
            <a:pPr>
              <a:spcBef>
                <a:spcPct val="50000"/>
              </a:spcBef>
            </a:pPr>
            <a:endParaRPr lang="en-US" altLang="en-US" sz="180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solidFill>
                  <a:srgbClr val="FF0000"/>
                </a:solidFill>
              </a:rPr>
              <a:t>Declaration of winners</a:t>
            </a:r>
          </a:p>
        </p:txBody>
      </p:sp>
      <p:sp>
        <p:nvSpPr>
          <p:cNvPr id="28677" name="Line 4"/>
          <p:cNvSpPr>
            <a:spLocks noChangeShapeType="1"/>
          </p:cNvSpPr>
          <p:nvPr/>
        </p:nvSpPr>
        <p:spPr bwMode="auto">
          <a:xfrm>
            <a:off x="2089150" y="804863"/>
            <a:ext cx="28575" cy="409575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Competition</a:t>
            </a:r>
            <a:endParaRPr lang="en-US" altLang="en-US" sz="24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9699" name="Rectangle 3"/>
          <p:cNvSpPr txBox="1">
            <a:spLocks noChangeArrowheads="1"/>
          </p:cNvSpPr>
          <p:nvPr/>
        </p:nvSpPr>
        <p:spPr bwMode="auto">
          <a:xfrm>
            <a:off x="2117725" y="901700"/>
            <a:ext cx="6799263" cy="424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Boom design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Observe provided materials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Brainstorm design strategy with team members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Note design decisions and necessary design changes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Sketch proposed design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Have TA initial sketch and notes </a:t>
            </a:r>
          </a:p>
          <a:p>
            <a:pPr lvl="1" eaLnBrk="1" hangingPunct="1">
              <a:lnSpc>
                <a:spcPct val="9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Build boom according to sketch</a:t>
            </a:r>
          </a:p>
        </p:txBody>
      </p:sp>
      <p:sp>
        <p:nvSpPr>
          <p:cNvPr id="29700" name="Text Box 5"/>
          <p:cNvSpPr txBox="1">
            <a:spLocks noChangeArrowheads="1"/>
          </p:cNvSpPr>
          <p:nvPr/>
        </p:nvSpPr>
        <p:spPr bwMode="auto">
          <a:xfrm>
            <a:off x="165100" y="1557338"/>
            <a:ext cx="1922463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solidFill>
                  <a:srgbClr val="FF0000"/>
                </a:solidFill>
              </a:rPr>
              <a:t>Boom Design</a:t>
            </a:r>
          </a:p>
          <a:p>
            <a:pPr>
              <a:spcBef>
                <a:spcPct val="50000"/>
              </a:spcBef>
            </a:pPr>
            <a:endParaRPr lang="en-US" altLang="en-US" sz="180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/>
              <a:t>Test</a:t>
            </a:r>
          </a:p>
          <a:p>
            <a:pPr>
              <a:spcBef>
                <a:spcPct val="50000"/>
              </a:spcBef>
            </a:pPr>
            <a:endParaRPr lang="en-US" altLang="en-US" sz="180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/>
              <a:t>Post-Test</a:t>
            </a:r>
          </a:p>
        </p:txBody>
      </p:sp>
      <p:sp>
        <p:nvSpPr>
          <p:cNvPr id="29701" name="Line 4"/>
          <p:cNvSpPr>
            <a:spLocks noChangeShapeType="1"/>
          </p:cNvSpPr>
          <p:nvPr/>
        </p:nvSpPr>
        <p:spPr bwMode="auto">
          <a:xfrm>
            <a:off x="2089150" y="804863"/>
            <a:ext cx="28575" cy="409575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Competition</a:t>
            </a:r>
            <a:endParaRPr lang="en-US" altLang="en-US" sz="24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0723" name="Rectangle 3"/>
          <p:cNvSpPr txBox="1">
            <a:spLocks noChangeArrowheads="1"/>
          </p:cNvSpPr>
          <p:nvPr/>
        </p:nvSpPr>
        <p:spPr bwMode="auto">
          <a:xfrm>
            <a:off x="2117725" y="804863"/>
            <a:ext cx="6799263" cy="409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Test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TA will create a spreadsheet to record competition results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Weigh boom and announce value to TA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When instructed, fasten boom to anchor</a:t>
            </a:r>
          </a:p>
          <a:p>
            <a:pPr lvl="2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Announce when “</a:t>
            </a:r>
            <a:r>
              <a:rPr lang="en-US" altLang="en-US">
                <a:solidFill>
                  <a:srgbClr val="FF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DONE!</a:t>
            </a: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”, to record time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TA measures length from tip of anchor to weight mounting point on boom </a:t>
            </a:r>
          </a:p>
          <a:p>
            <a:pPr lvl="2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Must meet 1.5m requirement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Add weights until boom deflects 0.2m vertically, or fails</a:t>
            </a:r>
          </a:p>
        </p:txBody>
      </p:sp>
      <p:sp>
        <p:nvSpPr>
          <p:cNvPr id="30724" name="Text Box 5"/>
          <p:cNvSpPr txBox="1">
            <a:spLocks noChangeArrowheads="1"/>
          </p:cNvSpPr>
          <p:nvPr/>
        </p:nvSpPr>
        <p:spPr bwMode="auto">
          <a:xfrm>
            <a:off x="165100" y="1557338"/>
            <a:ext cx="1922463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/>
              <a:t>Boom Design</a:t>
            </a:r>
          </a:p>
          <a:p>
            <a:pPr>
              <a:spcBef>
                <a:spcPct val="50000"/>
              </a:spcBef>
            </a:pPr>
            <a:endParaRPr lang="en-US" altLang="en-US" sz="180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solidFill>
                  <a:srgbClr val="FF0000"/>
                </a:solidFill>
              </a:rPr>
              <a:t>Test</a:t>
            </a:r>
          </a:p>
          <a:p>
            <a:pPr>
              <a:spcBef>
                <a:spcPct val="50000"/>
              </a:spcBef>
            </a:pPr>
            <a:endParaRPr lang="en-US" altLang="en-US" sz="1800">
              <a:solidFill>
                <a:srgbClr val="FF0000"/>
              </a:solidFill>
            </a:endParaRPr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/>
              <a:t>Post-Test</a:t>
            </a:r>
          </a:p>
        </p:txBody>
      </p:sp>
      <p:sp>
        <p:nvSpPr>
          <p:cNvPr id="30725" name="Line 4"/>
          <p:cNvSpPr>
            <a:spLocks noChangeShapeType="1"/>
          </p:cNvSpPr>
          <p:nvPr/>
        </p:nvSpPr>
        <p:spPr bwMode="auto">
          <a:xfrm>
            <a:off x="2089150" y="804863"/>
            <a:ext cx="28575" cy="409575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Competition</a:t>
            </a:r>
            <a:endParaRPr lang="en-US" altLang="en-US" sz="24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1747" name="Rectangle 3"/>
          <p:cNvSpPr txBox="1">
            <a:spLocks noChangeArrowheads="1"/>
          </p:cNvSpPr>
          <p:nvPr/>
        </p:nvSpPr>
        <p:spPr bwMode="auto">
          <a:xfrm>
            <a:off x="2117725" y="1352550"/>
            <a:ext cx="6799263" cy="354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Post-Test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TA announces winner of competition </a:t>
            </a:r>
          </a:p>
          <a:p>
            <a:pPr lvl="2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Team with largest adjusted ratio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Copies of spreadsheet available to all teams on eg.poly.edu</a:t>
            </a:r>
          </a:p>
          <a:p>
            <a:pPr lvl="1" eaLnBrk="1" hangingPunct="1">
              <a:lnSpc>
                <a:spcPct val="8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TA initials and scans original data</a:t>
            </a:r>
          </a:p>
        </p:txBody>
      </p:sp>
      <p:sp>
        <p:nvSpPr>
          <p:cNvPr id="31748" name="Text Box 5"/>
          <p:cNvSpPr txBox="1">
            <a:spLocks noChangeArrowheads="1"/>
          </p:cNvSpPr>
          <p:nvPr/>
        </p:nvSpPr>
        <p:spPr bwMode="auto">
          <a:xfrm>
            <a:off x="165100" y="1557338"/>
            <a:ext cx="1922463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/>
              <a:t>Boom Design</a:t>
            </a:r>
          </a:p>
          <a:p>
            <a:pPr>
              <a:spcBef>
                <a:spcPct val="50000"/>
              </a:spcBef>
            </a:pPr>
            <a:endParaRPr lang="en-US" altLang="en-US" sz="180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/>
              <a:t>Test</a:t>
            </a:r>
          </a:p>
          <a:p>
            <a:pPr>
              <a:spcBef>
                <a:spcPct val="50000"/>
              </a:spcBef>
            </a:pPr>
            <a:endParaRPr lang="en-US" altLang="en-US" sz="180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1800">
                <a:solidFill>
                  <a:srgbClr val="FF0000"/>
                </a:solidFill>
              </a:rPr>
              <a:t>Post-Test</a:t>
            </a:r>
          </a:p>
        </p:txBody>
      </p:sp>
      <p:sp>
        <p:nvSpPr>
          <p:cNvPr id="31749" name="Line 4"/>
          <p:cNvSpPr>
            <a:spLocks noChangeShapeType="1"/>
          </p:cNvSpPr>
          <p:nvPr/>
        </p:nvSpPr>
        <p:spPr bwMode="auto">
          <a:xfrm>
            <a:off x="2089150" y="804863"/>
            <a:ext cx="28575" cy="4095750"/>
          </a:xfrm>
          <a:prstGeom prst="line">
            <a:avLst/>
          </a:prstGeom>
          <a:noFill/>
          <a:ln w="57150" cap="sq">
            <a:solidFill>
              <a:schemeClr val="accent2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Assignment: Report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2771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Team Lab Report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Title Page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Discussion topics in the manual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Include class results and photo of boom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Assignment: Presentation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3795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Team presentation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State rules of competition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Describe your design and its concepts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Include table of class results, sketches, photo/video of boom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How could your current design be improved?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  <a:defRPr/>
            </a:pPr>
            <a:r>
              <a:rPr lang="en-US" altLang="en-US" sz="2400" b="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  <a:cs typeface="Tahoma" panose="020B0604030504040204" pitchFamily="34" charset="0"/>
              </a:rPr>
              <a:t>Closing</a:t>
            </a:r>
            <a:endParaRPr lang="en-US" altLang="en-US" sz="2400" b="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819" name="Rectangle 3"/>
          <p:cNvSpPr txBox="1">
            <a:spLocks noChangeArrowheads="1"/>
          </p:cNvSpPr>
          <p:nvPr/>
        </p:nvSpPr>
        <p:spPr bwMode="auto">
          <a:xfrm>
            <a:off x="930275" y="1079500"/>
            <a:ext cx="7413625" cy="3821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Think Safety!  Be careful not to poke classmates with the dowels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Have all original data signed by TA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Submit all work electronically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Clean up workstations 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</a:rPr>
              <a:t>Return all unused materials to TA</a:t>
            </a:r>
          </a:p>
        </p:txBody>
      </p:sp>
      <p:sp>
        <p:nvSpPr>
          <p:cNvPr id="2" name="Rectangle 1"/>
          <p:cNvSpPr/>
          <p:nvPr/>
        </p:nvSpPr>
        <p:spPr>
          <a:xfrm>
            <a:off x="3540125" y="4329113"/>
            <a:ext cx="219392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b="1" kern="10" dirty="0">
                <a:ln w="9525" cap="sq">
                  <a:noFill/>
                  <a:miter lim="800000"/>
                  <a:headEnd type="none" w="sm" len="sm"/>
                  <a:tailEnd type="none" w="sm" len="sm"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C0C0C0"/>
                  </a:outerShdw>
                </a:effectLst>
                <a:latin typeface="Times New Roman"/>
                <a:cs typeface="Times New Roman"/>
              </a:rPr>
              <a:t>GOOD LUCK!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Objectives</a:t>
            </a:r>
          </a:p>
        </p:txBody>
      </p:sp>
      <p:sp>
        <p:nvSpPr>
          <p:cNvPr id="7171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What is a boom?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How and why do materials fail?</a:t>
            </a:r>
          </a:p>
          <a:p>
            <a:pPr marL="9144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Stress and strain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Design light-weight boom to hold significant load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Understand factors engineers consider when designing a boom</a:t>
            </a:r>
          </a:p>
          <a:p>
            <a:pPr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  <a:defRPr/>
            </a:pPr>
            <a:r>
              <a:rPr lang="en-US" altLang="en-US" dirty="0" smtClean="0">
                <a:solidFill>
                  <a:srgbClr val="000066"/>
                </a:solidFill>
                <a:latin typeface="Tahoma" panose="020B0604030504040204" pitchFamily="34" charset="0"/>
              </a:rPr>
              <a:t>Construct and test boom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Boom</a:t>
            </a:r>
          </a:p>
        </p:txBody>
      </p:sp>
      <p:sp>
        <p:nvSpPr>
          <p:cNvPr id="8195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2898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Lifts and moves heavy objects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Objects usually much heavier than the boom</a:t>
            </a:r>
          </a:p>
          <a:p>
            <a:pPr eaLnBrk="1" hangingPunct="1"/>
            <a:endParaRPr lang="en-US" altLang="en-US">
              <a:solidFill>
                <a:srgbClr val="000066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/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Examples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Construction cranes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Computer monitor arms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Cantilever bridges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Rotating bridges</a:t>
            </a:r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703513"/>
            <a:ext cx="2505075" cy="1874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Common Structural Modes of Failure</a:t>
            </a:r>
          </a:p>
        </p:txBody>
      </p:sp>
      <p:sp>
        <p:nvSpPr>
          <p:cNvPr id="9219" name="Rectangle 3"/>
          <p:cNvSpPr txBox="1">
            <a:spLocks noChangeArrowheads="1"/>
          </p:cNvSpPr>
          <p:nvPr/>
        </p:nvSpPr>
        <p:spPr bwMode="auto">
          <a:xfrm>
            <a:off x="950913" y="911225"/>
            <a:ext cx="616267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Corrosion</a:t>
            </a: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Thermal cycling</a:t>
            </a: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Thermal Shock</a:t>
            </a: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Breakage under load</a:t>
            </a:r>
          </a:p>
          <a:p>
            <a:pPr lvl="1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Instant fracture</a:t>
            </a:r>
          </a:p>
          <a:p>
            <a:pPr lvl="1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Delayed response (fatigue)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Corrosion</a:t>
            </a:r>
          </a:p>
        </p:txBody>
      </p:sp>
      <p:sp>
        <p:nvSpPr>
          <p:cNvPr id="3" name="Rectangle 3"/>
          <p:cNvSpPr txBox="1">
            <a:spLocks noChangeArrowheads="1"/>
          </p:cNvSpPr>
          <p:nvPr/>
        </p:nvSpPr>
        <p:spPr>
          <a:xfrm>
            <a:off x="768350" y="796925"/>
            <a:ext cx="8148638" cy="48768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defRPr sz="2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ＭＳ Ｐゴシック" charset="0"/>
              </a:defRPr>
            </a:lvl1pPr>
            <a:lvl2pPr marL="6286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2pPr>
            <a:lvl3pPr marL="1085850" indent="-1714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3pPr>
            <a:lvl4pPr marL="1600200" indent="-22860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Courier New" panose="02070309020205020404" pitchFamily="49" charset="0"/>
              <a:buChar char="o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4pPr>
            <a:lvl5pPr marL="2114550" indent="-28575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anose="05000000000000000000" pitchFamily="2" charset="2"/>
              <a:buChar char="Ø"/>
              <a:defRPr sz="1400" kern="1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eaLnBrk="1" hangingPunct="1"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Exposure to caustic chemicals for extended periods</a:t>
            </a:r>
          </a:p>
          <a:p>
            <a:pPr eaLnBrk="1" hangingPunct="1">
              <a:spcBef>
                <a:spcPct val="40000"/>
              </a:spcBef>
              <a:defRPr/>
            </a:pPr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eaLnBrk="1" hangingPunct="1">
              <a:spcBef>
                <a:spcPct val="40000"/>
              </a:spcBef>
              <a:defRPr/>
            </a:pPr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457200" indent="-457200" eaLnBrk="1" hangingPunct="1"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Substances and material react </a:t>
            </a:r>
          </a:p>
          <a:p>
            <a:pPr lvl="1" eaLnBrk="1" hangingPunct="1"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sz="2400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Material weakened by being “eaten away”</a:t>
            </a:r>
          </a:p>
          <a:p>
            <a:pPr marL="457200" indent="-457200" eaLnBrk="1" hangingPunct="1">
              <a:spcBef>
                <a:spcPct val="40000"/>
              </a:spcBef>
              <a:buFont typeface="Wingdings" panose="05000000000000000000" pitchFamily="2" charset="2"/>
              <a:buChar char="Ø"/>
              <a:defRPr/>
            </a:pPr>
            <a:r>
              <a:rPr lang="en-US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Examples  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Iron rusting (exposing iron to water)</a:t>
            </a:r>
          </a:p>
          <a:p>
            <a:pPr lvl="1" eaLnBrk="1" hangingPunct="1">
              <a:spcBef>
                <a:spcPct val="40000"/>
              </a:spcBef>
              <a:buFont typeface="Wingdings" pitchFamily="2" charset="2"/>
              <a:buChar char="Ø"/>
              <a:defRPr/>
            </a:pPr>
            <a:r>
              <a:rPr lang="en-US" sz="2400" dirty="0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Wind blowing sand on rocks, bridges, </a:t>
            </a:r>
            <a:r>
              <a:rPr lang="en-US" sz="2400" dirty="0" err="1" smtClean="0">
                <a:solidFill>
                  <a:srgbClr val="0000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etc</a:t>
            </a:r>
            <a:endParaRPr lang="en-US" sz="2400" dirty="0" smtClean="0">
              <a:solidFill>
                <a:srgbClr val="0000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990600" y="1458913"/>
            <a:ext cx="6656388" cy="892175"/>
            <a:chOff x="576" y="2016"/>
            <a:chExt cx="4193" cy="562"/>
          </a:xfrm>
        </p:grpSpPr>
        <p:sp>
          <p:nvSpPr>
            <p:cNvPr id="10245" name="Text Box 5"/>
            <p:cNvSpPr txBox="1">
              <a:spLocks noChangeArrowheads="1"/>
            </p:cNvSpPr>
            <p:nvPr/>
          </p:nvSpPr>
          <p:spPr bwMode="auto">
            <a:xfrm>
              <a:off x="576" y="2016"/>
              <a:ext cx="1667" cy="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lvl="1">
                <a:buFont typeface="Wingdings" panose="05000000000000000000" pitchFamily="2" charset="2"/>
                <a:buChar char="Ø"/>
              </a:pPr>
              <a:r>
                <a:rPr lang="en-US" altLang="en-US">
                  <a:solidFill>
                    <a:srgbClr val="000066"/>
                  </a:solidFill>
                  <a:latin typeface="Tahoma" panose="020B0604030504040204" pitchFamily="34" charset="0"/>
                </a:rPr>
                <a:t> Acids</a:t>
              </a:r>
            </a:p>
            <a:p>
              <a:pPr lvl="1">
                <a:buFont typeface="Wingdings" panose="05000000000000000000" pitchFamily="2" charset="2"/>
                <a:buChar char="Ø"/>
              </a:pPr>
              <a:r>
                <a:rPr lang="en-US" altLang="en-US">
                  <a:solidFill>
                    <a:srgbClr val="000066"/>
                  </a:solidFill>
                  <a:latin typeface="Tahoma" panose="020B0604030504040204" pitchFamily="34" charset="0"/>
                </a:rPr>
                <a:t> Water (rust)</a:t>
              </a:r>
            </a:p>
          </p:txBody>
        </p:sp>
        <p:sp>
          <p:nvSpPr>
            <p:cNvPr id="10246" name="Text Box 6"/>
            <p:cNvSpPr txBox="1">
              <a:spLocks noChangeArrowheads="1"/>
            </p:cNvSpPr>
            <p:nvPr/>
          </p:nvSpPr>
          <p:spPr bwMode="auto">
            <a:xfrm>
              <a:off x="2920" y="2016"/>
              <a:ext cx="1849" cy="5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 wrap="none">
              <a:spAutoFit/>
            </a:bodyPr>
            <a:lstStyle>
              <a:lvl1pPr marL="342900" indent="-3429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1pPr>
              <a:lvl2pPr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MS PGothic" panose="020B0600070205080204" pitchFamily="34" charset="-128"/>
                </a:defRPr>
              </a:lvl9pPr>
            </a:lstStyle>
            <a:p>
              <a:pPr lvl="1">
                <a:buFont typeface="Wingdings" panose="05000000000000000000" pitchFamily="2" charset="2"/>
                <a:buChar char="Ø"/>
              </a:pPr>
              <a:r>
                <a:rPr lang="en-US" altLang="en-US">
                  <a:solidFill>
                    <a:srgbClr val="000066"/>
                  </a:solidFill>
                  <a:latin typeface="Tahoma" panose="020B0604030504040204" pitchFamily="34" charset="0"/>
                </a:rPr>
                <a:t> Salt</a:t>
              </a:r>
            </a:p>
            <a:p>
              <a:pPr lvl="1">
                <a:buFont typeface="Wingdings" panose="05000000000000000000" pitchFamily="2" charset="2"/>
                <a:buChar char="Ø"/>
              </a:pPr>
              <a:r>
                <a:rPr lang="en-US" altLang="en-US">
                  <a:solidFill>
                    <a:srgbClr val="000066"/>
                  </a:solidFill>
                  <a:latin typeface="Tahoma" panose="020B0604030504040204" pitchFamily="34" charset="0"/>
                </a:rPr>
                <a:t> Air (oxidation)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Thermal Cycling</a:t>
            </a:r>
          </a:p>
        </p:txBody>
      </p:sp>
      <p:sp>
        <p:nvSpPr>
          <p:cNvPr id="11267" name="Rectangle 3"/>
          <p:cNvSpPr txBox="1">
            <a:spLocks noChangeArrowheads="1"/>
          </p:cNvSpPr>
          <p:nvPr/>
        </p:nvSpPr>
        <p:spPr bwMode="auto">
          <a:xfrm>
            <a:off x="930275" y="1222375"/>
            <a:ext cx="7413625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Material’s temperature changes continuously over time</a:t>
            </a: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 dirty="0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Material cracks or shatters due to stresses created by expansion/contraction</a:t>
            </a:r>
          </a:p>
          <a:p>
            <a:pPr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Example:</a:t>
            </a:r>
          </a:p>
          <a:p>
            <a:pPr lvl="2" eaLnBrk="1" hangingPunct="1"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Elastic in clothes cracks once removed from clothes dryer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Thermal Shock</a:t>
            </a:r>
          </a:p>
        </p:txBody>
      </p:sp>
      <p:sp>
        <p:nvSpPr>
          <p:cNvPr id="12291" name="Rectangle 3"/>
          <p:cNvSpPr txBox="1">
            <a:spLocks noChangeArrowheads="1"/>
          </p:cNvSpPr>
          <p:nvPr/>
        </p:nvSpPr>
        <p:spPr bwMode="auto">
          <a:xfrm>
            <a:off x="476250" y="1003300"/>
            <a:ext cx="8229600" cy="362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Material undergoes extreme temperature changes in a short time period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Mixed temperatures throughout material cause compression/expansion resulting in cracks</a:t>
            </a:r>
          </a:p>
          <a:p>
            <a:pPr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Example:</a:t>
            </a:r>
          </a:p>
          <a:p>
            <a:pPr lvl="1" eaLnBrk="1" hangingPunct="1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Hot glass bottle placed into ice cold water, bottle would explode and shatter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Placeholder 2"/>
          <p:cNvSpPr>
            <a:spLocks noGrp="1"/>
          </p:cNvSpPr>
          <p:nvPr>
            <p:ph type="body" sz="quarter" idx="14"/>
          </p:nvPr>
        </p:nvSpPr>
        <p:spPr bwMode="auto">
          <a:xfrm>
            <a:off x="2270125" y="228600"/>
            <a:ext cx="6646863" cy="2651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ctr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en-US" altLang="en-US" sz="2400" b="0" smtClean="0">
                <a:latin typeface="Tahoma" panose="020B0604030504040204" pitchFamily="34" charset="0"/>
                <a:cs typeface="Tahoma" panose="020B0604030504040204" pitchFamily="34" charset="0"/>
              </a:rPr>
              <a:t>Breakage Under Load</a:t>
            </a:r>
          </a:p>
        </p:txBody>
      </p:sp>
      <p:sp>
        <p:nvSpPr>
          <p:cNvPr id="13315" name="Rectangle 3"/>
          <p:cNvSpPr txBox="1">
            <a:spLocks noChangeArrowheads="1"/>
          </p:cNvSpPr>
          <p:nvPr/>
        </p:nvSpPr>
        <p:spPr bwMode="auto">
          <a:xfrm>
            <a:off x="930275" y="960438"/>
            <a:ext cx="73263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57200" indent="-4572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6286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085850" indent="-1714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1145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717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30289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861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943350" indent="-28575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Maximum load supported by material is exceeded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Material cracks/crumbles (ie. Thermal shock)</a:t>
            </a:r>
          </a:p>
          <a:p>
            <a:pPr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Over usage</a:t>
            </a:r>
          </a:p>
          <a:p>
            <a:pPr lvl="1" eaLnBrk="1" hangingPunct="1">
              <a:lnSpc>
                <a:spcPct val="150000"/>
              </a:lnSpc>
              <a:spcBef>
                <a:spcPct val="40000"/>
              </a:spcBef>
              <a:buFont typeface="Wingdings" panose="05000000000000000000" pitchFamily="2" charset="2"/>
              <a:buChar char="Ø"/>
            </a:pPr>
            <a:r>
              <a:rPr lang="en-US" altLang="en-US">
                <a:solidFill>
                  <a:srgbClr val="0000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Too many load cycles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YU Schools Master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5877</TotalTime>
  <Words>1067</Words>
  <Application>Microsoft Office PowerPoint</Application>
  <PresentationFormat>On-screen Show (16:9)</PresentationFormat>
  <Paragraphs>262</Paragraphs>
  <Slides>29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29</vt:i4>
      </vt:variant>
    </vt:vector>
  </HeadingPairs>
  <TitlesOfParts>
    <vt:vector size="42" baseType="lpstr">
      <vt:lpstr>ＭＳ Ｐゴシック</vt:lpstr>
      <vt:lpstr>ＭＳ Ｐゴシック</vt:lpstr>
      <vt:lpstr>Arial</vt:lpstr>
      <vt:lpstr>Calibri</vt:lpstr>
      <vt:lpstr>Courier New</vt:lpstr>
      <vt:lpstr>Monotype Sorts</vt:lpstr>
      <vt:lpstr>Symbol</vt:lpstr>
      <vt:lpstr>Tahoma</vt:lpstr>
      <vt:lpstr>Times New Roman</vt:lpstr>
      <vt:lpstr>Wingdings</vt:lpstr>
      <vt:lpstr>NYU Schools Master Template</vt:lpstr>
      <vt:lpstr>Equation</vt:lpstr>
      <vt:lpstr>Bitmap Image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New York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Jenna Bresnahan</dc:creator>
  <cp:lastModifiedBy>User</cp:lastModifiedBy>
  <cp:revision>60</cp:revision>
  <dcterms:created xsi:type="dcterms:W3CDTF">2013-09-03T13:03:01Z</dcterms:created>
  <dcterms:modified xsi:type="dcterms:W3CDTF">2016-09-07T15:19:51Z</dcterms:modified>
</cp:coreProperties>
</file>