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48" y="12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Boom Construction</a:t>
            </a:r>
            <a:endParaRPr lang="en-US" b="1" dirty="0"/>
          </a:p>
        </p:txBody>
      </p:sp>
      <p:pic>
        <p:nvPicPr>
          <p:cNvPr id="4" name="Picture 2" descr="https://manual.eg.poly.edu/images/d/df/Lab_boom_13.pn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11830"/>
          <a:stretch>
            <a:fillRect/>
          </a:stretch>
        </p:blipFill>
        <p:spPr bwMode="auto">
          <a:xfrm>
            <a:off x="3411395" y="2714560"/>
            <a:ext cx="5411205" cy="334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 and Strain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Stress: measure of internal force that keeps material together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Resists form change of body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Strain: measure of deformation (elongation / compression) of material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Change from original dimension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Stretching of rope while pulling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Car tire under load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964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Figure</a:t>
            </a:r>
            <a:endParaRPr kumimoji="1" lang="zh-CN" altLang="en-US" dirty="0"/>
          </a:p>
        </p:txBody>
      </p:sp>
      <p:sp>
        <p:nvSpPr>
          <p:cNvPr id="4" name="Text Box 28"/>
          <p:cNvSpPr txBox="1">
            <a:spLocks noGrp="1" noChangeArrowheads="1"/>
          </p:cNvSpPr>
          <p:nvPr>
            <p:ph sz="quarter" idx="11"/>
          </p:nvPr>
        </p:nvSpPr>
        <p:spPr bwMode="auto">
          <a:xfrm>
            <a:off x="996027" y="1711335"/>
            <a:ext cx="4083713" cy="180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Arial"/>
                <a:cs typeface="Arial"/>
              </a:rPr>
              <a:t>Stress (s) = </a:t>
            </a:r>
            <a:r>
              <a:rPr lang="en-US" altLang="en-US" u="sng" dirty="0">
                <a:latin typeface="Arial"/>
                <a:cs typeface="Arial"/>
              </a:rPr>
              <a:t>F</a:t>
            </a:r>
          </a:p>
          <a:p>
            <a:pPr marL="45720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   </a:t>
            </a:r>
            <a:r>
              <a:rPr lang="en-US" altLang="en-US" dirty="0">
                <a:latin typeface="Arial"/>
                <a:cs typeface="Arial"/>
              </a:rPr>
              <a:t>	          </a:t>
            </a:r>
            <a:r>
              <a:rPr lang="en-US" altLang="en-US" dirty="0" smtClean="0">
                <a:latin typeface="Arial"/>
                <a:cs typeface="Arial"/>
              </a:rPr>
              <a:t>       </a:t>
            </a:r>
            <a:r>
              <a:rPr lang="en-US" altLang="en-US" dirty="0">
                <a:latin typeface="Arial"/>
                <a:cs typeface="Arial"/>
              </a:rPr>
              <a:t>A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Arial"/>
                <a:cs typeface="Arial"/>
              </a:rPr>
              <a:t>Strain (e) = </a:t>
            </a:r>
            <a:r>
              <a:rPr lang="en-US" altLang="en-US" u="sng" dirty="0">
                <a:latin typeface="Arial"/>
                <a:cs typeface="Arial"/>
              </a:rPr>
              <a:t>DL</a:t>
            </a:r>
          </a:p>
          <a:p>
            <a:pPr marL="45720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                    </a:t>
            </a:r>
            <a:r>
              <a:rPr lang="en-US" altLang="en-US" dirty="0">
                <a:latin typeface="Arial"/>
                <a:cs typeface="Arial"/>
              </a:rPr>
              <a:t>L</a:t>
            </a:r>
            <a:r>
              <a:rPr lang="en-US" altLang="en-US" baseline="-25000" dirty="0">
                <a:latin typeface="Arial"/>
                <a:cs typeface="Arial"/>
              </a:rPr>
              <a:t>o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557713" y="982663"/>
            <a:ext cx="5053953" cy="3375576"/>
            <a:chOff x="2448" y="1020"/>
            <a:chExt cx="2784" cy="2045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D L</a:t>
              </a:r>
            </a:p>
          </p:txBody>
        </p: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dirty="0"/>
                <a:t> </a:t>
              </a:r>
              <a:r>
                <a:rPr lang="en-US" altLang="en-US" sz="1800" b="1" dirty="0"/>
                <a:t>Cross-sectional area of bar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 dirty="0"/>
                <a:t>Fixed Support</a:t>
              </a: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1836084" y="4781612"/>
            <a:ext cx="7946121" cy="1050238"/>
            <a:chOff x="0" y="3360"/>
            <a:chExt cx="5098" cy="645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1979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DL=Change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L</a:t>
              </a:r>
              <a:r>
                <a:rPr lang="en-US" altLang="en-US" baseline="-25000" dirty="0">
                  <a:solidFill>
                    <a:srgbClr val="000066"/>
                  </a:solidFill>
                  <a:latin typeface="Arial"/>
                  <a:cs typeface="Arial"/>
                </a:rPr>
                <a:t>o</a:t>
              </a: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=Original length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F=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A = Cross-sectional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64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41274" y="838199"/>
            <a:ext cx="6582309" cy="5017122"/>
            <a:chOff x="192" y="1152"/>
            <a:chExt cx="3264" cy="2540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714" y="3489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</a:t>
              </a:r>
              <a:r>
                <a:rPr lang="en-US" altLang="en-US" sz="2000" dirty="0" smtClean="0"/>
                <a:t>mm</a:t>
              </a:r>
              <a:r>
                <a:rPr lang="en-US" altLang="en-US" sz="2000" dirty="0" smtClean="0"/>
                <a:t>/mm]</a:t>
              </a:r>
              <a:endParaRPr lang="en-US" altLang="en-US" sz="2000" dirty="0"/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47" cy="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</a:t>
                </a:r>
                <a:r>
                  <a:rPr lang="en-US" altLang="en-US" sz="2000" dirty="0" smtClean="0"/>
                  <a:t>Pa</a:t>
                </a:r>
                <a:r>
                  <a:rPr lang="en-US" altLang="en-US" sz="2000" dirty="0" smtClean="0"/>
                  <a:t>]</a:t>
                </a:r>
                <a:endParaRPr lang="en-US" altLang="en-US" sz="2000" dirty="0"/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214930" y="1132283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Key points/regions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U.T.S. </a:t>
            </a:r>
            <a:r>
              <a:rPr lang="en-US" altLang="en-US" sz="1800" dirty="0" smtClean="0">
                <a:solidFill>
                  <a:srgbClr val="000000"/>
                </a:solidFill>
                <a:latin typeface="Arial"/>
                <a:cs typeface="Arial"/>
              </a:rPr>
              <a:t>(Ultimate Tensile  Strength)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Elasticity Region {E}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Plasticity Region {P}</a:t>
            </a:r>
          </a:p>
        </p:txBody>
      </p:sp>
    </p:spTree>
    <p:extLst>
      <p:ext uri="{BB962C8B-B14F-4D97-AF65-F5344CB8AC3E}">
        <p14:creationId xmlns:p14="http://schemas.microsoft.com/office/powerpoint/2010/main" val="24904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6" y="1079500"/>
            <a:ext cx="5643506" cy="45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4" y="838199"/>
            <a:ext cx="6208799" cy="5616537"/>
            <a:chOff x="192" y="1152"/>
            <a:chExt cx="3264" cy="2481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14" y="3456"/>
              <a:ext cx="1660" cy="177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</a:t>
              </a:r>
              <a:r>
                <a:rPr lang="en-US" altLang="en-US" sz="2000" dirty="0" smtClean="0"/>
                <a:t>mm</a:t>
              </a:r>
              <a:r>
                <a:rPr lang="en-US" altLang="en-US" sz="2000" dirty="0" smtClean="0"/>
                <a:t>/</a:t>
              </a:r>
              <a:r>
                <a:rPr lang="en-US" altLang="en-US" sz="2000" dirty="0" smtClean="0"/>
                <a:t>mm</a:t>
              </a:r>
              <a:r>
                <a:rPr lang="en-US" altLang="en-US" sz="2000" dirty="0" smtClean="0"/>
                <a:t>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86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</a:t>
                </a:r>
                <a:r>
                  <a:rPr lang="en-US" altLang="en-US" sz="2000" dirty="0" smtClean="0"/>
                  <a:t>Pa</a:t>
                </a:r>
                <a:r>
                  <a:rPr lang="en-US" altLang="en-US" sz="2000" dirty="0" smtClean="0"/>
                  <a:t>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6648484" y="712487"/>
            <a:ext cx="5197901" cy="4525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Greatest amount of stress material will withstand without failing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Plastic instability occurs when past U.T.S.</a:t>
            </a:r>
          </a:p>
        </p:txBody>
      </p:sp>
      <p:grpSp>
        <p:nvGrpSpPr>
          <p:cNvPr id="27" name="Group 16"/>
          <p:cNvGrpSpPr>
            <a:grpSpLocks/>
          </p:cNvGrpSpPr>
          <p:nvPr/>
        </p:nvGrpSpPr>
        <p:grpSpPr bwMode="auto">
          <a:xfrm>
            <a:off x="3063875" y="1244600"/>
            <a:ext cx="152400" cy="152400"/>
            <a:chOff x="2304" y="3264"/>
            <a:chExt cx="96" cy="96"/>
          </a:xfrm>
        </p:grpSpPr>
        <p:sp>
          <p:nvSpPr>
            <p:cNvPr id="28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638912" y="4167998"/>
            <a:ext cx="5328982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U.T.S. = </a:t>
            </a:r>
            <a:r>
              <a:rPr lang="en-US" sz="2800" u="sng" dirty="0" err="1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max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endParaRPr lang="en-US" sz="2800" baseline="-25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max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= Applied force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Cross-sectional   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	 area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47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5" y="838200"/>
            <a:ext cx="6706812" cy="5461086"/>
            <a:chOff x="192" y="1152"/>
            <a:chExt cx="3264" cy="2497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39" y="3466"/>
              <a:ext cx="1660" cy="18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</a:t>
              </a:r>
              <a:r>
                <a:rPr lang="en-US" altLang="en-US" sz="2000" dirty="0" smtClean="0"/>
                <a:t>mm</a:t>
              </a:r>
              <a:r>
                <a:rPr lang="en-US" altLang="en-US" sz="2000" dirty="0" smtClean="0"/>
                <a:t>/mm]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35" cy="3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</a:t>
                </a:r>
                <a:r>
                  <a:rPr lang="en-US" altLang="en-US" sz="2000" dirty="0" smtClean="0"/>
                  <a:t>Pa</a:t>
                </a:r>
                <a:r>
                  <a:rPr lang="en-US" altLang="en-US" sz="2000" dirty="0" smtClean="0"/>
                  <a:t>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6822789" y="1256804"/>
            <a:ext cx="4226774" cy="1382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Stress at which the material completely fails</a:t>
            </a:r>
          </a:p>
        </p:txBody>
      </p:sp>
      <p:grpSp>
        <p:nvGrpSpPr>
          <p:cNvPr id="27" name="Group 51"/>
          <p:cNvGrpSpPr>
            <a:grpSpLocks/>
          </p:cNvGrpSpPr>
          <p:nvPr/>
        </p:nvGrpSpPr>
        <p:grpSpPr bwMode="auto">
          <a:xfrm>
            <a:off x="4708525" y="2139950"/>
            <a:ext cx="152400" cy="152400"/>
            <a:chOff x="2304" y="3264"/>
            <a:chExt cx="96" cy="96"/>
          </a:xfrm>
        </p:grpSpPr>
        <p:sp>
          <p:nvSpPr>
            <p:cNvPr id="28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6863018" y="3157447"/>
            <a:ext cx="5328982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Fracture Stress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</a:t>
            </a:r>
            <a:r>
              <a:rPr lang="en-US" sz="2800" u="sng" dirty="0" smtClean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		     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endParaRPr lang="en-US" sz="2800" baseline="-25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smtClean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Applied force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Cross-sectional   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	 area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1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5" y="838200"/>
            <a:ext cx="6657010" cy="5367313"/>
            <a:chOff x="192" y="1152"/>
            <a:chExt cx="3264" cy="2479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57" y="3446"/>
              <a:ext cx="1660" cy="185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</a:t>
              </a:r>
              <a:r>
                <a:rPr lang="en-US" altLang="en-US" sz="2000" dirty="0" smtClean="0"/>
                <a:t>mm</a:t>
              </a:r>
              <a:r>
                <a:rPr lang="en-US" altLang="en-US" sz="2000" dirty="0" smtClean="0"/>
                <a:t>/mm]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40" cy="3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</a:t>
                </a:r>
                <a:r>
                  <a:rPr lang="en-US" altLang="en-US" sz="2000" dirty="0" smtClean="0"/>
                  <a:t>Pa</a:t>
                </a:r>
                <a:r>
                  <a:rPr lang="en-US" altLang="en-US" sz="2000" dirty="0" smtClean="0"/>
                  <a:t>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6748087" y="1062338"/>
            <a:ext cx="4980138" cy="5064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Strain will disappear when stress is removed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Stress and strain vary linearly, obeying Hooke’s Law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 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Symbol" panose="05050102010706020507" pitchFamily="18" charset="2"/>
              </a:rPr>
              <a:t>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 e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Stiffness of material found by Young’s Modulus of Elasticity:  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endParaRPr lang="en-US" altLang="en-US" sz="800" dirty="0" smtClean="0">
              <a:solidFill>
                <a:srgbClr val="000000"/>
              </a:solidFill>
              <a:latin typeface="Arial"/>
              <a:cs typeface="Arial"/>
              <a:sym typeface="Monotype Sorts"/>
            </a:endParaRP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	E= s/e</a:t>
            </a: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	(slope of elastic region)</a:t>
            </a:r>
            <a:endParaRPr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785796" y="2793114"/>
            <a:ext cx="1252087" cy="2835240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1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41274" y="838199"/>
            <a:ext cx="6532507" cy="5435850"/>
            <a:chOff x="192" y="1152"/>
            <a:chExt cx="3264" cy="2480"/>
          </a:xfrm>
        </p:grpSpPr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683" y="3449"/>
              <a:ext cx="1660" cy="18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</a:t>
              </a:r>
              <a:r>
                <a:rPr lang="en-US" altLang="en-US" sz="2000" dirty="0" smtClean="0"/>
                <a:t>mm</a:t>
              </a:r>
              <a:r>
                <a:rPr lang="en-US" altLang="en-US" sz="2000" dirty="0" smtClean="0"/>
                <a:t>/</a:t>
              </a:r>
              <a:r>
                <a:rPr lang="en-US" altLang="en-US" sz="2000" dirty="0" smtClean="0"/>
                <a:t>mm</a:t>
              </a:r>
              <a:r>
                <a:rPr lang="en-US" altLang="en-US" sz="2000" dirty="0" smtClean="0"/>
                <a:t>]</a:t>
              </a:r>
              <a:endParaRPr lang="en-US" altLang="en-US" sz="2000" dirty="0"/>
            </a:p>
          </p:txBody>
        </p:sp>
        <p:grpSp>
          <p:nvGrpSpPr>
            <p:cNvPr id="8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52" cy="3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</a:t>
                </a:r>
                <a:r>
                  <a:rPr lang="en-US" altLang="en-US" sz="2000" dirty="0" smtClean="0"/>
                  <a:t>Pa</a:t>
                </a:r>
                <a:r>
                  <a:rPr lang="en-US" altLang="en-US" sz="2000" dirty="0" smtClean="0"/>
                  <a:t>]</a:t>
                </a:r>
                <a:endParaRPr lang="en-US" altLang="en-US" sz="2000" dirty="0"/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6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9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5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3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6349677" y="956666"/>
            <a:ext cx="5577754" cy="5144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Strain will NOT disappear when stress is removed 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Permanent deformation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Range of plasticity: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Ductile materials deform considerably before fracture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Brittle materials do not deform much and failure occurs suddenly</a:t>
            </a:r>
          </a:p>
        </p:txBody>
      </p:sp>
      <p:sp>
        <p:nvSpPr>
          <p:cNvPr id="28" name="Rectangle 52"/>
          <p:cNvSpPr>
            <a:spLocks noChangeArrowheads="1"/>
          </p:cNvSpPr>
          <p:nvPr/>
        </p:nvSpPr>
        <p:spPr bwMode="auto">
          <a:xfrm>
            <a:off x="2963989" y="1369732"/>
            <a:ext cx="2837871" cy="1359286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Example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668" y="805552"/>
            <a:ext cx="9404204" cy="4997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The Plastic Pen Cap and Nervous Student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1.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Elastic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applies force, bending tip of pen cap back.  When force is removed, tip of cap returns to original position.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2.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Plastic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twists and bends tip of cap.  When force is removed, the tip of cap stays mangled.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3.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U.T.S.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some more.  Cap still in one piece, but certain areas are very weak and on the verge of breaking.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4.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one more time.  The cap finally breaks into 2 pieces.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582792" y="1170499"/>
            <a:ext cx="535250" cy="972136"/>
            <a:chOff x="5040" y="1536"/>
            <a:chExt cx="187" cy="768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1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1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1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1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0592261" y="2515327"/>
            <a:ext cx="621121" cy="978672"/>
            <a:chOff x="5328" y="2352"/>
            <a:chExt cx="217" cy="528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19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1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3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5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0483190" y="3903776"/>
            <a:ext cx="1066243" cy="788390"/>
            <a:chOff x="4977" y="2832"/>
            <a:chExt cx="378" cy="624"/>
          </a:xfrm>
        </p:grpSpPr>
        <p:grpSp>
          <p:nvGrpSpPr>
            <p:cNvPr id="28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30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3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37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38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0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39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32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4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10408488" y="5040470"/>
            <a:ext cx="1319738" cy="961447"/>
            <a:chOff x="5280" y="3504"/>
            <a:chExt cx="480" cy="624"/>
          </a:xfrm>
        </p:grpSpPr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5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53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54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55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57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56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7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9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1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2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48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44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8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Materials for Lab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2 thin dowels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(0.8c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dia. x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122cm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2 thick dowels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1.1cm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dia. x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122cm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6 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30.5c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bamboo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skewers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3D Printed Dowel Connectors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Cellophane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Tape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Kevlar string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20476333">
            <a:off x="9256225" y="376417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9251462" y="3384760"/>
            <a:ext cx="1981200" cy="1393825"/>
            <a:chOff x="4320" y="1392"/>
            <a:chExt cx="1248" cy="878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Group 13"/>
          <p:cNvGrpSpPr>
            <a:grpSpLocks/>
          </p:cNvGrpSpPr>
          <p:nvPr/>
        </p:nvGrpSpPr>
        <p:grpSpPr bwMode="auto">
          <a:xfrm rot="17969594" flipV="1">
            <a:off x="7413931" y="3612566"/>
            <a:ext cx="5006975" cy="74613"/>
            <a:chOff x="1008" y="3504"/>
            <a:chExt cx="4560" cy="49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694154"/>
              </p:ext>
            </p:extLst>
          </p:nvPr>
        </p:nvGraphicFramePr>
        <p:xfrm>
          <a:off x="8475175" y="432614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175" y="432614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391400"/>
              </p:ext>
            </p:extLst>
          </p:nvPr>
        </p:nvGraphicFramePr>
        <p:xfrm>
          <a:off x="7973525" y="407056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3525" y="407056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9"/>
          <p:cNvGrpSpPr>
            <a:grpSpLocks/>
          </p:cNvGrpSpPr>
          <p:nvPr/>
        </p:nvGrpSpPr>
        <p:grpSpPr bwMode="auto">
          <a:xfrm rot="-229352">
            <a:off x="6854337" y="4927810"/>
            <a:ext cx="4068763" cy="609600"/>
            <a:chOff x="1008" y="3168"/>
            <a:chExt cx="4603" cy="527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1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Setup for Testing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527181" cy="384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80988" y="1079501"/>
            <a:ext cx="9903394" cy="4748087"/>
            <a:chOff x="209" y="1087"/>
            <a:chExt cx="5280" cy="2400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209" y="108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" y="108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41" y="2431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53" y="2191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844" y="2003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2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97219" y="914399"/>
            <a:ext cx="11494781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Rules of the Competition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 /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6763914" y="2513993"/>
            <a:ext cx="3978119" cy="214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Ratio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99812" y="1328543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07737" y="1206306"/>
            <a:ext cx="304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</a:rPr>
              <a:t>Unadjusted Ratio</a:t>
            </a:r>
            <a:endParaRPr lang="en-US" altLang="en-US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83937" y="3035106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Adjusted Ratio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  <a:sym typeface="Symbol" panose="05050102010706020507" pitchFamily="18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2091688"/>
            <a:ext cx="5400675" cy="828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" y="3990759"/>
            <a:ext cx="118776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12983" y="921456"/>
            <a:ext cx="8366631" cy="480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 </a:t>
            </a: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initials and dates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sketches of design before materials are distributed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Materials may be cut and arranged in any way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must extend a horizontal distance of at least 1.5m after mounting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Construction must be completed in time allotted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 more than 2 minutes to anchor boom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Weight will be added until boom deflects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   0.2m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86494" y="1133474"/>
            <a:ext cx="7248641" cy="434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Disqualifications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Design is less than 1.5m horizontally when mounted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Exceed 2 minute max time for anchoring boom 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Boom must only touch anchor </a:t>
            </a:r>
          </a:p>
          <a:p>
            <a:pPr marL="17145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(</a:t>
            </a:r>
            <a:r>
              <a:rPr lang="en-US" altLang="en-US" dirty="0" smtClean="0">
                <a:latin typeface="Arial"/>
                <a:cs typeface="Arial"/>
              </a:rPr>
              <a:t>10.2cm</a:t>
            </a:r>
            <a:r>
              <a:rPr lang="en-US" altLang="en-US" dirty="0" smtClean="0">
                <a:latin typeface="Arial"/>
                <a:cs typeface="Arial"/>
              </a:rPr>
              <a:t> </a:t>
            </a:r>
            <a:r>
              <a:rPr lang="en-US" altLang="en-US" dirty="0">
                <a:latin typeface="Arial"/>
                <a:cs typeface="Arial"/>
              </a:rPr>
              <a:t>dia. pipe)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13752" y="1407912"/>
            <a:ext cx="7693147" cy="414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Declaration of winners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with highest adjusted ratio wins competition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Decision of TA is </a:t>
            </a:r>
            <a:r>
              <a:rPr lang="en-US" altLang="en-US" b="1" u="sng" dirty="0">
                <a:solidFill>
                  <a:srgbClr val="FF0000"/>
                </a:solidFill>
                <a:latin typeface="Arial"/>
                <a:cs typeface="Arial"/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741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Boom Design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Test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Post-Test</a:t>
            </a:r>
            <a:endParaRPr lang="en-US" altLang="en-US" sz="1800" dirty="0">
              <a:latin typeface="Arial"/>
              <a:cs typeface="Arial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14150" y="1001316"/>
            <a:ext cx="8589571" cy="5125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Observe provided materials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Brainstorm design strategy with team members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Note design decisions and necessary design changes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Sketch proposed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Have TA initial sketch and notes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Build boom according to sketch</a:t>
            </a:r>
          </a:p>
        </p:txBody>
      </p:sp>
    </p:spTree>
    <p:extLst>
      <p:ext uri="{BB962C8B-B14F-4D97-AF65-F5344CB8AC3E}">
        <p14:creationId xmlns:p14="http://schemas.microsoft.com/office/powerpoint/2010/main" val="24739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Boom Design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Test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Post-Test</a:t>
            </a:r>
            <a:endParaRPr lang="en-US" altLang="en-US" sz="1800" dirty="0">
              <a:latin typeface="Arial"/>
              <a:cs typeface="Arial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39052" y="946360"/>
            <a:ext cx="8514870" cy="45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TA will create a spreadsheet to record competition results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Weigh boom and announce value to TA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When instructed, fasten boom to anchor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Announce when “</a:t>
            </a:r>
            <a:r>
              <a:rPr lang="en-US" altLang="en-US" sz="2000" dirty="0">
                <a:solidFill>
                  <a:srgbClr val="FF0000"/>
                </a:solidFill>
                <a:latin typeface="Arial"/>
                <a:cs typeface="Arial"/>
              </a:rPr>
              <a:t>DONE!</a:t>
            </a: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”, to record time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TA measures length from tip of anchor to weight mounting point on boom 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Must meet 1.5m requirement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Add weights until boom deflects 0.2m vertically, or fails</a:t>
            </a:r>
          </a:p>
        </p:txBody>
      </p:sp>
    </p:spTree>
    <p:extLst>
      <p:ext uri="{BB962C8B-B14F-4D97-AF65-F5344CB8AC3E}">
        <p14:creationId xmlns:p14="http://schemas.microsoft.com/office/powerpoint/2010/main" val="38072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  <a:endParaRPr lang="en-US" alt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Test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Post-Test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13355" y="1078604"/>
            <a:ext cx="7867452" cy="45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Post-Test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TA announces winner of competition </a:t>
            </a:r>
          </a:p>
          <a:p>
            <a:pPr marL="12573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Team with largest adjusted ratio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Copies of spreadsheet available to all teams on </a:t>
            </a:r>
            <a:r>
              <a:rPr lang="en-US" altLang="en-US" dirty="0" err="1">
                <a:solidFill>
                  <a:srgbClr val="000066"/>
                </a:solidFill>
                <a:latin typeface="Arial"/>
                <a:cs typeface="Arial"/>
              </a:rPr>
              <a:t>eg.poly.edu</a:t>
            </a:r>
            <a:endParaRPr lang="en-US" altLang="en-US" dirty="0">
              <a:solidFill>
                <a:srgbClr val="000066"/>
              </a:solidFill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TA initials and scans original data</a:t>
            </a:r>
          </a:p>
        </p:txBody>
      </p:sp>
    </p:spTree>
    <p:extLst>
      <p:ext uri="{BB962C8B-B14F-4D97-AF65-F5344CB8AC3E}">
        <p14:creationId xmlns:p14="http://schemas.microsoft.com/office/powerpoint/2010/main" val="293069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Report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179117"/>
            <a:ext cx="9403511" cy="454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Team Lab 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Include class results and photo of boom</a:t>
            </a:r>
          </a:p>
        </p:txBody>
      </p:sp>
    </p:spTree>
    <p:extLst>
      <p:ext uri="{BB962C8B-B14F-4D97-AF65-F5344CB8AC3E}">
        <p14:creationId xmlns:p14="http://schemas.microsoft.com/office/powerpoint/2010/main" val="397036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Presentation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48943" cy="507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Include table of class results, sketches, photo/video of boom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How could your current design be improved?</a:t>
            </a:r>
          </a:p>
        </p:txBody>
      </p:sp>
    </p:spTree>
    <p:extLst>
      <p:ext uri="{BB962C8B-B14F-4D97-AF65-F5344CB8AC3E}">
        <p14:creationId xmlns:p14="http://schemas.microsoft.com/office/powerpoint/2010/main" val="41365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Closing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73843" cy="512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Think Safety!  Be careful not to poke classmates with the dowels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Clean up workstations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Return all unused materials to TA</a:t>
            </a:r>
          </a:p>
        </p:txBody>
      </p:sp>
      <p:sp>
        <p:nvSpPr>
          <p:cNvPr id="5" name="Rectangle 1"/>
          <p:cNvSpPr/>
          <p:nvPr/>
        </p:nvSpPr>
        <p:spPr>
          <a:xfrm>
            <a:off x="4681329" y="5752876"/>
            <a:ext cx="2845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kern="10" dirty="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38295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a boom?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and why do materials fail?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Stress and strain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light-weight boom to hold significant load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Understand factors engineers consider when designing a boom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Construct and test boom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Boom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Lifts and moves heavy objects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Objects usually much heavier than the boom</a:t>
            </a:r>
          </a:p>
          <a:p>
            <a:pPr lvl="1">
              <a:lnSpc>
                <a:spcPct val="150000"/>
              </a:lnSpc>
            </a:pPr>
            <a:endParaRPr kumimoji="1" lang="en-US" altLang="zh-CN" dirty="0"/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Construction cranes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Computer monitor arms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Cantilever bridges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Rotating bridges</a:t>
            </a:r>
            <a:endParaRPr kumimoji="1"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773" y="2501898"/>
            <a:ext cx="4407612" cy="330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Common Structural Modes of Failure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498014" y="914399"/>
            <a:ext cx="11693986" cy="51622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Corrosion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Thermal cycling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Thermal Shock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Breakage under load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Instant fracture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Delayed response (fatigue)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375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Corrosion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en-US" altLang="zh-CN" dirty="0" smtClean="0"/>
              <a:t>Exposure to caustic chemical for extended periods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Acids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Water (rust)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 smtClean="0"/>
              <a:t>Substances and material react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Material weakened by being “eaten away”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Iron rusting (exposing iron to water)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Wind blowing sand on rocks, bridges, </a:t>
            </a:r>
            <a:r>
              <a:rPr kumimoji="1" lang="en-US" altLang="zh-CN" dirty="0" err="1" smtClean="0"/>
              <a:t>etc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316328" y="1593870"/>
            <a:ext cx="350248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 smtClean="0"/>
              <a:t>Salt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 smtClean="0"/>
              <a:t>Air (oxidation)</a:t>
            </a:r>
            <a:endParaRPr kumimoji="1" lang="zh-CN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4373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Cycling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Material’s temperature changes continuously over time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cracks or shatters due to stresses created by expansion / contraction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Elastic in clothes cracks once removed from clothes dryer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66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Shock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undergoes extreme temperature changes in a short time period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Mixed temperatures throughout material cause compression / expansion resulting in cracks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Hot glass bottle placed into ice cold water, bottle would explode and shatter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24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Breakage Under Load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Maximum load supported by material is exceeded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cracks/crumbles (</a:t>
            </a:r>
            <a:r>
              <a:rPr kumimoji="1" lang="en-US" altLang="zh-CN" dirty="0" err="1" smtClean="0"/>
              <a:t>ie</a:t>
            </a:r>
            <a:r>
              <a:rPr kumimoji="1" lang="en-US" altLang="zh-CN" dirty="0" smtClean="0"/>
              <a:t>. Thermal shock)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Over usage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Too many load cycles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6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ppt.potx</Template>
  <TotalTime>309</TotalTime>
  <Words>1065</Words>
  <Application>Microsoft Office PowerPoint</Application>
  <PresentationFormat>Widescreen</PresentationFormat>
  <Paragraphs>264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MS PGothic</vt:lpstr>
      <vt:lpstr>Arial</vt:lpstr>
      <vt:lpstr>Monotype Sorts</vt:lpstr>
      <vt:lpstr>黑体</vt:lpstr>
      <vt:lpstr>Symbol</vt:lpstr>
      <vt:lpstr>Tahoma</vt:lpstr>
      <vt:lpstr>Times New Roman</vt:lpstr>
      <vt:lpstr>Wingdings</vt:lpstr>
      <vt:lpstr>Master ppt</vt:lpstr>
      <vt:lpstr>Equation</vt:lpstr>
      <vt:lpstr>Bitmap Image</vt:lpstr>
      <vt:lpstr>Boom Construction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EG</cp:lastModifiedBy>
  <cp:revision>49</cp:revision>
  <dcterms:created xsi:type="dcterms:W3CDTF">2015-09-15T21:20:55Z</dcterms:created>
  <dcterms:modified xsi:type="dcterms:W3CDTF">2018-01-22T05:43:58Z</dcterms:modified>
</cp:coreProperties>
</file>