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二级</a:t>
            </a:r>
          </a:p>
          <a:p>
            <a:pPr lvl="2"/>
            <a:r>
              <a:rPr lang="zh-CN" altLang="en-US" smtClean="0"/>
              <a:t>三级</a:t>
            </a:r>
          </a:p>
          <a:p>
            <a:pPr lvl="3"/>
            <a:r>
              <a:rPr lang="zh-CN" altLang="en-US" smtClean="0"/>
              <a:t>四级</a:t>
            </a:r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Boom Construction</a:t>
            </a:r>
            <a:endParaRPr lang="en-US" b="1" dirty="0"/>
          </a:p>
        </p:txBody>
      </p:sp>
      <p:pic>
        <p:nvPicPr>
          <p:cNvPr id="4" name="Picture 2" descr="https://manual.eg.poly.edu/images/d/df/Lab_boom_13.png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30" r="11830"/>
          <a:stretch>
            <a:fillRect/>
          </a:stretch>
        </p:blipFill>
        <p:spPr bwMode="auto">
          <a:xfrm>
            <a:off x="3411395" y="2714560"/>
            <a:ext cx="5411205" cy="3347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 and Strain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Stress: measure of internal force that keeps material together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Resists form change of body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Strain: measure of deformation (elongation / compression) of material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Change from original dimension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Stretching of rope while pulling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Car tire under load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4964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Figure</a:t>
            </a:r>
            <a:endParaRPr kumimoji="1" lang="zh-CN" altLang="en-US" dirty="0"/>
          </a:p>
        </p:txBody>
      </p:sp>
      <p:sp>
        <p:nvSpPr>
          <p:cNvPr id="4" name="Text Box 28"/>
          <p:cNvSpPr txBox="1">
            <a:spLocks noGrp="1" noChangeArrowheads="1"/>
          </p:cNvSpPr>
          <p:nvPr>
            <p:ph sz="quarter" idx="11"/>
          </p:nvPr>
        </p:nvSpPr>
        <p:spPr bwMode="auto">
          <a:xfrm>
            <a:off x="996027" y="1711335"/>
            <a:ext cx="4083713" cy="180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Stress (s) = </a:t>
            </a:r>
            <a:r>
              <a:rPr lang="en-US" altLang="en-US" u="sng" dirty="0">
                <a:latin typeface="Arial"/>
                <a:cs typeface="Arial"/>
              </a:rPr>
              <a:t>F</a:t>
            </a:r>
          </a:p>
          <a:p>
            <a:pPr marL="457200" indent="0">
              <a:lnSpc>
                <a:spcPct val="75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</a:t>
            </a:r>
            <a:r>
              <a:rPr lang="en-US" altLang="en-US" dirty="0">
                <a:latin typeface="Arial"/>
                <a:cs typeface="Arial"/>
              </a:rPr>
              <a:t>	          </a:t>
            </a:r>
            <a:r>
              <a:rPr lang="en-US" altLang="en-US" dirty="0" smtClean="0">
                <a:latin typeface="Arial"/>
                <a:cs typeface="Arial"/>
              </a:rPr>
              <a:t>       </a:t>
            </a:r>
            <a:r>
              <a:rPr lang="en-US" altLang="en-US" dirty="0">
                <a:latin typeface="Arial"/>
                <a:cs typeface="Arial"/>
              </a:rPr>
              <a:t>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 dirty="0">
                <a:latin typeface="Arial"/>
                <a:cs typeface="Arial"/>
              </a:rPr>
              <a:t>Strain (e) = </a:t>
            </a:r>
            <a:r>
              <a:rPr lang="en-US" altLang="en-US" u="sng" dirty="0">
                <a:latin typeface="Arial"/>
                <a:cs typeface="Arial"/>
              </a:rPr>
              <a:t>DL</a:t>
            </a:r>
          </a:p>
          <a:p>
            <a:pPr marL="457200" indent="0">
              <a:lnSpc>
                <a:spcPct val="80000"/>
              </a:lnSpc>
              <a:spcBef>
                <a:spcPct val="50000"/>
              </a:spcBef>
              <a:buNone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                     </a:t>
            </a:r>
            <a:r>
              <a:rPr lang="en-US" altLang="en-US" dirty="0">
                <a:latin typeface="Arial"/>
                <a:cs typeface="Arial"/>
              </a:rPr>
              <a:t>L</a:t>
            </a:r>
            <a:r>
              <a:rPr lang="en-US" altLang="en-US" baseline="-25000" dirty="0">
                <a:latin typeface="Arial"/>
                <a:cs typeface="Arial"/>
              </a:rPr>
              <a:t>o</a:t>
            </a:r>
          </a:p>
        </p:txBody>
      </p:sp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4557713" y="982663"/>
            <a:ext cx="5053953" cy="3375576"/>
            <a:chOff x="2448" y="1020"/>
            <a:chExt cx="2784" cy="2045"/>
          </a:xfrm>
        </p:grpSpPr>
        <p:graphicFrame>
          <p:nvGraphicFramePr>
            <p:cNvPr id="6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5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1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22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D L</a:t>
              </a:r>
            </a:p>
          </p:txBody>
        </p:sp>
        <p:grpSp>
          <p:nvGrpSpPr>
            <p:cNvPr id="13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9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 dirty="0"/>
                <a:t> </a:t>
              </a:r>
              <a:r>
                <a:rPr lang="en-US" altLang="en-US" sz="1800" b="1" dirty="0"/>
                <a:t>Cross-sectional area of bar</a:t>
              </a:r>
            </a:p>
          </p:txBody>
        </p:sp>
        <p:sp>
          <p:nvSpPr>
            <p:cNvPr id="17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 dirty="0"/>
                <a:t>Fixed Support</a:t>
              </a: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grpSp>
        <p:nvGrpSpPr>
          <p:cNvPr id="27" name="Group 3"/>
          <p:cNvGrpSpPr>
            <a:grpSpLocks/>
          </p:cNvGrpSpPr>
          <p:nvPr/>
        </p:nvGrpSpPr>
        <p:grpSpPr bwMode="auto">
          <a:xfrm>
            <a:off x="1836084" y="4781612"/>
            <a:ext cx="7946121" cy="1050238"/>
            <a:chOff x="0" y="3360"/>
            <a:chExt cx="5098" cy="645"/>
          </a:xfrm>
        </p:grpSpPr>
        <p:sp>
          <p:nvSpPr>
            <p:cNvPr id="28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1979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DL=Change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L</a:t>
              </a:r>
              <a:r>
                <a:rPr lang="en-US" altLang="en-US" baseline="-25000" dirty="0">
                  <a:solidFill>
                    <a:srgbClr val="000066"/>
                  </a:solidFill>
                  <a:latin typeface="Arial"/>
                  <a:cs typeface="Arial"/>
                </a:rPr>
                <a:t>o</a:t>
              </a: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=Original length</a:t>
              </a:r>
            </a:p>
          </p:txBody>
        </p:sp>
        <p:sp>
          <p:nvSpPr>
            <p:cNvPr id="29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F=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 dirty="0">
                  <a:solidFill>
                    <a:srgbClr val="000066"/>
                  </a:solidFill>
                  <a:latin typeface="Arial"/>
                  <a:cs typeface="Arial"/>
                </a:rPr>
                <a:t>A = Cross-sectional area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3664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1" name="Group 89"/>
          <p:cNvGrpSpPr>
            <a:grpSpLocks/>
          </p:cNvGrpSpPr>
          <p:nvPr/>
        </p:nvGrpSpPr>
        <p:grpSpPr bwMode="auto">
          <a:xfrm>
            <a:off x="41274" y="838199"/>
            <a:ext cx="6582309" cy="5017122"/>
            <a:chOff x="192" y="1152"/>
            <a:chExt cx="3264" cy="2540"/>
          </a:xfrm>
        </p:grpSpPr>
        <p:sp>
          <p:nvSpPr>
            <p:cNvPr id="52" name="Text Box 13"/>
            <p:cNvSpPr txBox="1">
              <a:spLocks noChangeArrowheads="1"/>
            </p:cNvSpPr>
            <p:nvPr/>
          </p:nvSpPr>
          <p:spPr bwMode="auto">
            <a:xfrm>
              <a:off x="1714" y="3489"/>
              <a:ext cx="1660" cy="20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5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5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47" cy="4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6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6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6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6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6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7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6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6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6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" name="Rectangle 3"/>
          <p:cNvSpPr txBox="1">
            <a:spLocks noChangeArrowheads="1"/>
          </p:cNvSpPr>
          <p:nvPr/>
        </p:nvSpPr>
        <p:spPr bwMode="auto">
          <a:xfrm>
            <a:off x="7214930" y="1132283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Key points/regions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U.T.S. </a:t>
            </a: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(Ultimate Tensile  Strength)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Elasticity Region {E}</a:t>
            </a:r>
          </a:p>
          <a:p>
            <a:pPr lvl="1"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Plasticity Region {P}</a:t>
            </a:r>
          </a:p>
        </p:txBody>
      </p:sp>
    </p:spTree>
    <p:extLst>
      <p:ext uri="{BB962C8B-B14F-4D97-AF65-F5344CB8AC3E}">
        <p14:creationId xmlns:p14="http://schemas.microsoft.com/office/powerpoint/2010/main" val="24904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6" y="1079500"/>
            <a:ext cx="5643506" cy="459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4" y="838199"/>
            <a:ext cx="6208799" cy="5616537"/>
            <a:chOff x="192" y="1152"/>
            <a:chExt cx="3264" cy="2481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14" y="3456"/>
              <a:ext cx="1660" cy="177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86" cy="38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648484" y="712487"/>
            <a:ext cx="5197901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Greatest amount of stress material will withstand without failing</a:t>
            </a:r>
          </a:p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Plastic instability occurs when past U.T.S.</a:t>
            </a:r>
          </a:p>
        </p:txBody>
      </p:sp>
      <p:grpSp>
        <p:nvGrpSpPr>
          <p:cNvPr id="27" name="Group 16"/>
          <p:cNvGrpSpPr>
            <a:grpSpLocks/>
          </p:cNvGrpSpPr>
          <p:nvPr/>
        </p:nvGrpSpPr>
        <p:grpSpPr bwMode="auto">
          <a:xfrm>
            <a:off x="3063875" y="1244600"/>
            <a:ext cx="152400" cy="152400"/>
            <a:chOff x="2304" y="3264"/>
            <a:chExt cx="96" cy="96"/>
          </a:xfrm>
        </p:grpSpPr>
        <p:sp>
          <p:nvSpPr>
            <p:cNvPr id="28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0" name="Text Box 27"/>
          <p:cNvSpPr txBox="1">
            <a:spLocks noChangeArrowheads="1"/>
          </p:cNvSpPr>
          <p:nvPr/>
        </p:nvSpPr>
        <p:spPr bwMode="auto">
          <a:xfrm>
            <a:off x="6638912" y="4167998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U.T.S. = </a:t>
            </a:r>
            <a:r>
              <a:rPr lang="en-US" sz="2800" u="sng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max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 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47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706812" cy="5461086"/>
            <a:chOff x="192" y="1152"/>
            <a:chExt cx="3264" cy="2497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39" y="3466"/>
              <a:ext cx="1660" cy="18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35" cy="3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 bwMode="auto">
          <a:xfrm>
            <a:off x="6822789" y="1256804"/>
            <a:ext cx="4226774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at which the material completely fails</a:t>
            </a:r>
          </a:p>
        </p:txBody>
      </p:sp>
      <p:grpSp>
        <p:nvGrpSpPr>
          <p:cNvPr id="27" name="Group 51"/>
          <p:cNvGrpSpPr>
            <a:grpSpLocks/>
          </p:cNvGrpSpPr>
          <p:nvPr/>
        </p:nvGrpSpPr>
        <p:grpSpPr bwMode="auto">
          <a:xfrm>
            <a:off x="4708525" y="2139950"/>
            <a:ext cx="152400" cy="152400"/>
            <a:chOff x="2304" y="3264"/>
            <a:chExt cx="96" cy="96"/>
          </a:xfrm>
        </p:grpSpPr>
        <p:sp>
          <p:nvSpPr>
            <p:cNvPr id="28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6863018" y="3157447"/>
            <a:ext cx="5328982" cy="224676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Fracture Stress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</a:t>
            </a:r>
            <a:r>
              <a:rPr lang="en-US" sz="2800" u="sng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       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        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		      </a:t>
            </a:r>
            <a:r>
              <a:rPr lang="en-US" sz="2800" dirty="0" err="1" smtClean="0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 smtClean="0">
                <a:solidFill>
                  <a:srgbClr val="000000"/>
                </a:solidFill>
                <a:latin typeface="Arial"/>
                <a:cs typeface="Arial"/>
              </a:rPr>
              <a:t>o</a:t>
            </a:r>
            <a:endParaRPr lang="en-US" sz="2800" baseline="-250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P</a:t>
            </a:r>
            <a:r>
              <a:rPr lang="en-US" sz="2800" baseline="-25000" dirty="0" smtClean="0">
                <a:solidFill>
                  <a:srgbClr val="000000"/>
                </a:solidFill>
                <a:latin typeface="Arial"/>
                <a:cs typeface="Arial"/>
              </a:rPr>
              <a:t>f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Applied force</a:t>
            </a:r>
          </a:p>
          <a:p>
            <a:pPr marL="457200" indent="-457200">
              <a:buFont typeface="Arial"/>
              <a:buChar char="•"/>
              <a:defRPr/>
            </a:pPr>
            <a:r>
              <a:rPr lang="en-US" sz="2800" dirty="0" err="1">
                <a:solidFill>
                  <a:srgbClr val="000000"/>
                </a:solidFill>
                <a:latin typeface="Arial"/>
                <a:cs typeface="Arial"/>
              </a:rPr>
              <a:t>A</a:t>
            </a:r>
            <a:r>
              <a:rPr lang="en-US" sz="2800" baseline="-25000" dirty="0" err="1">
                <a:solidFill>
                  <a:srgbClr val="000000"/>
                </a:solidFill>
                <a:latin typeface="Arial"/>
                <a:cs typeface="Arial"/>
              </a:rPr>
              <a:t>o</a:t>
            </a: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= Cross-sectional   </a:t>
            </a:r>
            <a:endParaRPr lang="en-US" sz="28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en-US" sz="2800" dirty="0">
                <a:solidFill>
                  <a:srgbClr val="000000"/>
                </a:solidFill>
                <a:latin typeface="Arial"/>
                <a:cs typeface="Arial"/>
              </a:rPr>
              <a:t>	</a:t>
            </a:r>
            <a:r>
              <a:rPr lang="en-US" sz="2800" dirty="0" smtClean="0">
                <a:solidFill>
                  <a:srgbClr val="000000"/>
                </a:solidFill>
                <a:latin typeface="Arial"/>
                <a:cs typeface="Arial"/>
              </a:rPr>
              <a:t>	 area</a:t>
            </a:r>
            <a:endParaRPr lang="en-US" sz="28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2714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5" name="Group 89"/>
          <p:cNvGrpSpPr>
            <a:grpSpLocks/>
          </p:cNvGrpSpPr>
          <p:nvPr/>
        </p:nvGrpSpPr>
        <p:grpSpPr bwMode="auto">
          <a:xfrm>
            <a:off x="41275" y="838200"/>
            <a:ext cx="6657010" cy="5367313"/>
            <a:chOff x="192" y="1152"/>
            <a:chExt cx="3264" cy="2479"/>
          </a:xfrm>
        </p:grpSpPr>
        <p:sp>
          <p:nvSpPr>
            <p:cNvPr id="6" name="Text Box 13"/>
            <p:cNvSpPr txBox="1">
              <a:spLocks noChangeArrowheads="1"/>
            </p:cNvSpPr>
            <p:nvPr/>
          </p:nvSpPr>
          <p:spPr bwMode="auto">
            <a:xfrm>
              <a:off x="1757" y="3446"/>
              <a:ext cx="1660" cy="185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40" cy="3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Rectangle 3"/>
          <p:cNvSpPr txBox="1">
            <a:spLocks noChangeArrowheads="1"/>
          </p:cNvSpPr>
          <p:nvPr/>
        </p:nvSpPr>
        <p:spPr>
          <a:xfrm>
            <a:off x="6748087" y="1062338"/>
            <a:ext cx="4980138" cy="50641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Strain will disappear when stress is removed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Stress and strain vary linearly, obeying Hooke’s Law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Symbol" panose="05050102010706020507" pitchFamily="18" charset="2"/>
              </a:rPr>
              <a:t>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 e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Stiffness of material found by Young’s Modulus of Elasticity:  </a:t>
            </a:r>
          </a:p>
          <a:p>
            <a:pPr>
              <a:lnSpc>
                <a:spcPct val="160000"/>
              </a:lnSpc>
              <a:spcBef>
                <a:spcPts val="600"/>
              </a:spcBef>
            </a:pPr>
            <a:endParaRPr lang="en-US" altLang="en-US" sz="800" dirty="0" smtClean="0">
              <a:solidFill>
                <a:srgbClr val="000000"/>
              </a:solidFill>
              <a:latin typeface="Arial"/>
              <a:cs typeface="Arial"/>
              <a:sym typeface="Monotype Sorts"/>
            </a:endParaRPr>
          </a:p>
          <a:p>
            <a:pPr>
              <a:lnSpc>
                <a:spcPct val="160000"/>
              </a:lnSpc>
              <a:spcBef>
                <a:spcPts val="600"/>
              </a:spcBef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E= s/e</a:t>
            </a:r>
          </a:p>
          <a:p>
            <a:pPr marL="0" indent="0">
              <a:lnSpc>
                <a:spcPct val="160000"/>
              </a:lnSpc>
              <a:spcBef>
                <a:spcPts val="600"/>
              </a:spcBef>
              <a:buNone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  <a:sym typeface="Monotype Sorts"/>
              </a:rPr>
              <a:t>	(slope of elastic region)</a:t>
            </a:r>
            <a:endParaRPr lang="en-US" altLang="en-US" dirty="0" smtClean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7" name="Rectangle 52"/>
          <p:cNvSpPr>
            <a:spLocks noChangeArrowheads="1"/>
          </p:cNvSpPr>
          <p:nvPr/>
        </p:nvSpPr>
        <p:spPr bwMode="auto">
          <a:xfrm>
            <a:off x="1785796" y="2793114"/>
            <a:ext cx="1252087" cy="2835240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16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Graph</a:t>
            </a:r>
            <a:endParaRPr kumimoji="1" lang="zh-CN" altLang="en-US" dirty="0"/>
          </a:p>
        </p:txBody>
      </p:sp>
      <p:grpSp>
        <p:nvGrpSpPr>
          <p:cNvPr id="6" name="Group 89"/>
          <p:cNvGrpSpPr>
            <a:grpSpLocks/>
          </p:cNvGrpSpPr>
          <p:nvPr/>
        </p:nvGrpSpPr>
        <p:grpSpPr bwMode="auto">
          <a:xfrm>
            <a:off x="41274" y="838199"/>
            <a:ext cx="6532507" cy="5435850"/>
            <a:chOff x="192" y="1152"/>
            <a:chExt cx="3264" cy="2480"/>
          </a:xfrm>
        </p:grpSpPr>
        <p:sp>
          <p:nvSpPr>
            <p:cNvPr id="7" name="Text Box 13"/>
            <p:cNvSpPr txBox="1">
              <a:spLocks noChangeArrowheads="1"/>
            </p:cNvSpPr>
            <p:nvPr/>
          </p:nvSpPr>
          <p:spPr bwMode="auto">
            <a:xfrm>
              <a:off x="1683" y="3449"/>
              <a:ext cx="1660" cy="183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/>
                <a:t>Strain (</a:t>
              </a:r>
              <a:r>
                <a:rPr lang="en-US" altLang="en-US" sz="2000" dirty="0">
                  <a:latin typeface="Symbol" panose="05050102010706020507" pitchFamily="18" charset="2"/>
                </a:rPr>
                <a:t>e</a:t>
              </a:r>
              <a:r>
                <a:rPr lang="en-US" altLang="en-US" sz="2000" dirty="0"/>
                <a:t>)  </a:t>
              </a:r>
              <a:r>
                <a:rPr lang="en-US" altLang="en-US" sz="2000" dirty="0" smtClean="0"/>
                <a:t>[mm/mm]</a:t>
              </a:r>
              <a:endParaRPr lang="en-US" altLang="en-US" sz="2000" dirty="0"/>
            </a:p>
          </p:txBody>
        </p:sp>
        <p:grpSp>
          <p:nvGrpSpPr>
            <p:cNvPr id="8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9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652" cy="39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 dirty="0"/>
                  <a:t>Stress (</a:t>
                </a:r>
                <a:r>
                  <a:rPr lang="en-US" altLang="en-US" sz="2000" dirty="0">
                    <a:latin typeface="Symbol" panose="05050102010706020507" pitchFamily="18" charset="2"/>
                  </a:rPr>
                  <a:t>s</a:t>
                </a:r>
                <a:r>
                  <a:rPr lang="en-US" altLang="en-US" sz="2000" dirty="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 dirty="0" smtClean="0"/>
                  <a:t>[Pa]</a:t>
                </a:r>
                <a:endParaRPr lang="en-US" altLang="en-US" sz="2000" dirty="0"/>
              </a:p>
            </p:txBody>
          </p:sp>
          <p:sp>
            <p:nvSpPr>
              <p:cNvPr id="15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6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7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8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9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5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3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 xmlns="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7" name="Rectangle 3"/>
          <p:cNvSpPr txBox="1">
            <a:spLocks noChangeArrowheads="1"/>
          </p:cNvSpPr>
          <p:nvPr/>
        </p:nvSpPr>
        <p:spPr>
          <a:xfrm>
            <a:off x="6349677" y="956666"/>
            <a:ext cx="5577754" cy="5144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Strain will NOT disappear when stress is removed 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Permanent deformation</a:t>
            </a:r>
          </a:p>
          <a:p>
            <a:pPr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Range of plasticity: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Ductile materials deform considerably before fracture</a:t>
            </a:r>
          </a:p>
          <a:p>
            <a:pPr marL="800100" indent="-342900">
              <a:lnSpc>
                <a:spcPct val="150000"/>
              </a:lnSpc>
              <a:defRPr/>
            </a:pPr>
            <a:r>
              <a:rPr lang="en-US" sz="2200" dirty="0" smtClean="0">
                <a:solidFill>
                  <a:srgbClr val="000000"/>
                </a:solidFill>
                <a:latin typeface="Arial"/>
                <a:ea typeface="Tahoma" panose="020B0604030504040204" pitchFamily="34" charset="0"/>
                <a:cs typeface="Arial"/>
              </a:rPr>
              <a:t>Brittle materials do not deform much and failure occurs suddenly</a:t>
            </a:r>
          </a:p>
        </p:txBody>
      </p:sp>
      <p:sp>
        <p:nvSpPr>
          <p:cNvPr id="28" name="Rectangle 52"/>
          <p:cNvSpPr>
            <a:spLocks noChangeArrowheads="1"/>
          </p:cNvSpPr>
          <p:nvPr/>
        </p:nvSpPr>
        <p:spPr bwMode="auto">
          <a:xfrm>
            <a:off x="2963989" y="1369732"/>
            <a:ext cx="2837871" cy="1359286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13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Stress-Strain Example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06668" y="805552"/>
            <a:ext cx="9404204" cy="49971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The Plastic Pen Cap and Nervous Student</a:t>
            </a: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1.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Elastic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applies force, bending tip of pen cap back.  When force is removed, tip of cap returns to original position.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2.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Plastic Region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twists and bends tip of cap.  When force is removed, the tip of cap stays mangled.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3.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U.T.S.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some more.  Cap still in one piece, but certain areas are very weak and on the verge of breaking.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4. </a:t>
            </a:r>
            <a:r>
              <a:rPr lang="en-US" altLang="en-US" b="1" u="sng" dirty="0">
                <a:solidFill>
                  <a:srgbClr val="000000"/>
                </a:solidFill>
                <a:latin typeface="Arial"/>
                <a:cs typeface="Arial"/>
              </a:rPr>
              <a:t>Fracture Stress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- Student bends cap one more time.  The cap finally breaks into 2 pieces.</a:t>
            </a:r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0582792" y="1170499"/>
            <a:ext cx="535250" cy="972136"/>
            <a:chOff x="5040" y="1536"/>
            <a:chExt cx="187" cy="768"/>
          </a:xfrm>
        </p:grpSpPr>
        <p:grpSp>
          <p:nvGrpSpPr>
            <p:cNvPr id="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1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1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1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1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1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10592261" y="2515327"/>
            <a:ext cx="621121" cy="978672"/>
            <a:chOff x="5328" y="2352"/>
            <a:chExt cx="217" cy="528"/>
          </a:xfrm>
        </p:grpSpPr>
        <p:grpSp>
          <p:nvGrpSpPr>
            <p:cNvPr id="17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19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0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1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3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5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6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4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7" name="Group 26"/>
          <p:cNvGrpSpPr>
            <a:grpSpLocks/>
          </p:cNvGrpSpPr>
          <p:nvPr/>
        </p:nvGrpSpPr>
        <p:grpSpPr bwMode="auto">
          <a:xfrm>
            <a:off x="10483190" y="3903776"/>
            <a:ext cx="1066243" cy="788390"/>
            <a:chOff x="4977" y="2832"/>
            <a:chExt cx="378" cy="624"/>
          </a:xfrm>
        </p:grpSpPr>
        <p:grpSp>
          <p:nvGrpSpPr>
            <p:cNvPr id="28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30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36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37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38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40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1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39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31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32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4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35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9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42" name="Group 41"/>
          <p:cNvGrpSpPr>
            <a:grpSpLocks/>
          </p:cNvGrpSpPr>
          <p:nvPr/>
        </p:nvGrpSpPr>
        <p:grpSpPr bwMode="auto">
          <a:xfrm>
            <a:off x="10408488" y="5040470"/>
            <a:ext cx="1319738" cy="961447"/>
            <a:chOff x="5280" y="3504"/>
            <a:chExt cx="480" cy="624"/>
          </a:xfrm>
        </p:grpSpPr>
        <p:grpSp>
          <p:nvGrpSpPr>
            <p:cNvPr id="43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45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53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54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55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57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8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56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 xmlns="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46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47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49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50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1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52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48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44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3986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Materials for Lab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thin dowels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(0.8cm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dia. x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122cm)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2 thick dowels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(1.1cm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dia. x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122cm)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6 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30.5cm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bamboo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skewers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3D Printed Dowel Connectors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Cellophane 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Tape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6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Kevlar string</a:t>
            </a:r>
          </a:p>
        </p:txBody>
      </p:sp>
      <p:sp>
        <p:nvSpPr>
          <p:cNvPr id="5" name="AutoShape 8"/>
          <p:cNvSpPr>
            <a:spLocks noChangeArrowheads="1"/>
          </p:cNvSpPr>
          <p:nvPr/>
        </p:nvSpPr>
        <p:spPr bwMode="auto">
          <a:xfrm rot="20476333">
            <a:off x="9256225" y="376417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9251462" y="3384760"/>
            <a:ext cx="1981200" cy="1393825"/>
            <a:chOff x="4320" y="1392"/>
            <a:chExt cx="1248" cy="878"/>
          </a:xfrm>
        </p:grpSpPr>
        <p:sp>
          <p:nvSpPr>
            <p:cNvPr id="7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11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2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</p:grpSp>
      <p:grpSp>
        <p:nvGrpSpPr>
          <p:cNvPr id="14" name="Group 13"/>
          <p:cNvGrpSpPr>
            <a:grpSpLocks/>
          </p:cNvGrpSpPr>
          <p:nvPr/>
        </p:nvGrpSpPr>
        <p:grpSpPr bwMode="auto">
          <a:xfrm rot="17969594" flipV="1">
            <a:off x="7413931" y="3612566"/>
            <a:ext cx="5006975" cy="74613"/>
            <a:chOff x="1008" y="3504"/>
            <a:chExt cx="4560" cy="49"/>
          </a:xfrm>
        </p:grpSpPr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18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694154"/>
              </p:ext>
            </p:extLst>
          </p:nvPr>
        </p:nvGraphicFramePr>
        <p:xfrm>
          <a:off x="8475175" y="432614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9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5175" y="432614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4391400"/>
              </p:ext>
            </p:extLst>
          </p:nvPr>
        </p:nvGraphicFramePr>
        <p:xfrm>
          <a:off x="7973525" y="407056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0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73525" y="407056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" name="Group 9"/>
          <p:cNvGrpSpPr>
            <a:grpSpLocks/>
          </p:cNvGrpSpPr>
          <p:nvPr/>
        </p:nvGrpSpPr>
        <p:grpSpPr bwMode="auto">
          <a:xfrm rot="-229352">
            <a:off x="6854337" y="4927810"/>
            <a:ext cx="4068763" cy="609600"/>
            <a:chOff x="1008" y="3168"/>
            <a:chExt cx="4603" cy="527"/>
          </a:xfrm>
        </p:grpSpPr>
        <p:sp>
          <p:nvSpPr>
            <p:cNvPr id="21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1015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Setup for Testing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527181" cy="3841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280988" y="1079501"/>
            <a:ext cx="9903394" cy="4748087"/>
            <a:chOff x="209" y="1087"/>
            <a:chExt cx="5280" cy="2400"/>
          </a:xfrm>
        </p:grpSpPr>
        <p:graphicFrame>
          <p:nvGraphicFramePr>
            <p:cNvPr id="6" name="Object 4"/>
            <p:cNvGraphicFramePr>
              <a:graphicFrameLocks noChangeAspect="1"/>
            </p:cNvGraphicFramePr>
            <p:nvPr/>
          </p:nvGraphicFramePr>
          <p:xfrm>
            <a:off x="20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2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 xmlns="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xmlns="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 xmlns="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41" y="2431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53" y="2191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2844" y="2003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8562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697219" y="914399"/>
            <a:ext cx="11494781" cy="5339751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Objectives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Materials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Rules of the Competition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Report / Presentation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Closing</a:t>
            </a:r>
            <a:endParaRPr lang="en-US" dirty="0"/>
          </a:p>
        </p:txBody>
      </p:sp>
      <p:pic>
        <p:nvPicPr>
          <p:cNvPr id="4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6763914" y="2513993"/>
            <a:ext cx="3978119" cy="214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Ratio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99812" y="1328543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2207737" y="1206306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</a:rPr>
              <a:t>Unadjusted Ratio</a:t>
            </a:r>
            <a:endParaRPr lang="en-US" altLang="en-US" b="1" dirty="0">
              <a:solidFill>
                <a:srgbClr val="000000"/>
              </a:solidFill>
              <a:sym typeface="Symbol" panose="05050102010706020507" pitchFamily="18" charset="2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283937" y="3035106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Arial"/>
              <a:buChar char="•"/>
            </a:pPr>
            <a:r>
              <a:rPr lang="en-US" altLang="en-US" b="1" dirty="0">
                <a:solidFill>
                  <a:srgbClr val="000000"/>
                </a:solidFill>
                <a:latin typeface="Arial"/>
                <a:cs typeface="Arial"/>
              </a:rPr>
              <a:t>Adjusted Ratio</a:t>
            </a:r>
            <a:endParaRPr lang="en-US" altLang="en-US" b="1" dirty="0">
              <a:solidFill>
                <a:srgbClr val="000000"/>
              </a:solidFill>
              <a:latin typeface="Arial"/>
              <a:cs typeface="Arial"/>
              <a:sym typeface="Symbol" panose="05050102010706020507" pitchFamily="18" charset="2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5662" y="2091688"/>
            <a:ext cx="5400675" cy="82867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325" y="3990759"/>
            <a:ext cx="1187767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59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12983" y="921456"/>
            <a:ext cx="8366631" cy="4806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TA </a:t>
            </a:r>
            <a:r>
              <a:rPr lang="en-US" altLang="en-US" u="sng" dirty="0">
                <a:solidFill>
                  <a:srgbClr val="000000"/>
                </a:solidFill>
                <a:latin typeface="Arial"/>
                <a:cs typeface="Arial"/>
              </a:rPr>
              <a:t>initials and dates</a:t>
            </a: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 sketches of design before materials are distributed 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Materials may be cut and arranged in any way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must extend a horizontal distance of at least 1.5m after mounting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Construction must be completed in time allotted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 more than 2 minutes to anchor boom</a:t>
            </a:r>
          </a:p>
          <a:p>
            <a:pPr marL="800100" lvl="1" indent="-342900" eaLnBrk="1" hangingPunct="1">
              <a:lnSpc>
                <a:spcPct val="150000"/>
              </a:lnSpc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Weight will be added until boom deflects </a:t>
            </a:r>
            <a:r>
              <a:rPr lang="en-US" altLang="en-US" dirty="0" smtClean="0">
                <a:solidFill>
                  <a:srgbClr val="000000"/>
                </a:solidFill>
                <a:latin typeface="Arial"/>
                <a:cs typeface="Arial"/>
              </a:rPr>
              <a:t>   0.2m</a:t>
            </a:r>
            <a:endParaRPr lang="en-US" altLang="en-US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6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9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386494" y="1133474"/>
            <a:ext cx="7248641" cy="4345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Disqualifications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Design is less than 1.5m horizontally when mounted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Exceed 2 minute max time for anchoring boom </a:t>
            </a:r>
          </a:p>
          <a:p>
            <a:pPr marL="12573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Boom must only touch anchor </a:t>
            </a:r>
          </a:p>
          <a:p>
            <a:pPr marL="17145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latin typeface="Arial"/>
                <a:cs typeface="Arial"/>
              </a:rPr>
              <a:t> </a:t>
            </a:r>
            <a:r>
              <a:rPr lang="en-US" altLang="en-US" dirty="0" smtClean="0">
                <a:latin typeface="Arial"/>
                <a:cs typeface="Arial"/>
              </a:rPr>
              <a:t>(10.2cm </a:t>
            </a:r>
            <a:r>
              <a:rPr lang="en-US" altLang="en-US" dirty="0">
                <a:latin typeface="Arial"/>
                <a:cs typeface="Arial"/>
              </a:rPr>
              <a:t>dia. pipe)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8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487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3531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000000"/>
                </a:solidFill>
                <a:latin typeface="Arial"/>
                <a:cs typeface="Arial"/>
              </a:rPr>
              <a:t>Design Specifications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latin typeface="Arial"/>
                <a:cs typeface="Arial"/>
              </a:rPr>
              <a:t>Disqualifications</a:t>
            </a: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>
                <a:solidFill>
                  <a:srgbClr val="FF0000"/>
                </a:solidFill>
                <a:latin typeface="Arial"/>
                <a:cs typeface="Arial"/>
              </a:rPr>
              <a:t>Declaration of winners</a:t>
            </a: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文本占位符 1"/>
          <p:cNvSpPr>
            <a:spLocks noGrp="1"/>
          </p:cNvSpPr>
          <p:nvPr>
            <p:ph type="body" sz="quarter" idx="10"/>
          </p:nvPr>
        </p:nvSpPr>
        <p:spPr>
          <a:xfrm>
            <a:off x="0" y="0"/>
            <a:ext cx="12192000" cy="731520"/>
          </a:xfrm>
        </p:spPr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 Rules</a:t>
            </a:r>
            <a:endParaRPr kumimoji="1" lang="zh-CN" alt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3113752" y="1407912"/>
            <a:ext cx="7693147" cy="4145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Declaration of winners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Design with highest adjusted ratio wins competition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Decision of TA is </a:t>
            </a:r>
            <a:r>
              <a:rPr lang="en-US" altLang="en-US" b="1" u="sng" dirty="0">
                <a:solidFill>
                  <a:srgbClr val="FF0000"/>
                </a:solidFill>
                <a:latin typeface="Arial"/>
                <a:cs typeface="Arial"/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74111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3014150" y="1001316"/>
            <a:ext cx="8589571" cy="51251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Observe provided materials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Brainstorm design strategy with team members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Note design decisions and necessary design changes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Sketch proposed design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Have TA initial sketch and notes 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00"/>
                </a:solidFill>
                <a:latin typeface="Arial"/>
                <a:cs typeface="Arial"/>
              </a:rPr>
              <a:t>Build boom according to sketch</a:t>
            </a:r>
          </a:p>
        </p:txBody>
      </p:sp>
    </p:spTree>
    <p:extLst>
      <p:ext uri="{BB962C8B-B14F-4D97-AF65-F5344CB8AC3E}">
        <p14:creationId xmlns:p14="http://schemas.microsoft.com/office/powerpoint/2010/main" val="247391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Boom Design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Post-Test</a:t>
            </a:r>
            <a:endParaRPr lang="en-US" altLang="en-US" sz="1800" dirty="0"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039052" y="946360"/>
            <a:ext cx="8514870" cy="4566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will create a spreadsheet to record competition results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Weigh boom and announce value to TA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When instructed, fasten boom to anchor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Announce when “</a:t>
            </a:r>
            <a:r>
              <a:rPr lang="en-US" altLang="en-US" sz="2000" dirty="0">
                <a:solidFill>
                  <a:srgbClr val="FF0000"/>
                </a:solidFill>
                <a:latin typeface="Arial"/>
                <a:cs typeface="Arial"/>
              </a:rPr>
              <a:t>DONE!</a:t>
            </a: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”, to record time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TA measures length from tip of anchor to weight mounting point on boom </a:t>
            </a:r>
          </a:p>
          <a:p>
            <a:pPr marL="1257300" lvl="2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Must meet 1.5m requirement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sz="2000" dirty="0">
                <a:solidFill>
                  <a:srgbClr val="000066"/>
                </a:solidFill>
                <a:latin typeface="Arial"/>
                <a:cs typeface="Arial"/>
              </a:rPr>
              <a:t>Add weights until boom deflects 0.2m vertically, or fails</a:t>
            </a:r>
          </a:p>
        </p:txBody>
      </p:sp>
    </p:spTree>
    <p:extLst>
      <p:ext uri="{BB962C8B-B14F-4D97-AF65-F5344CB8AC3E}">
        <p14:creationId xmlns:p14="http://schemas.microsoft.com/office/powerpoint/2010/main" val="3807247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Competition</a:t>
            </a:r>
            <a:endParaRPr kumimoji="1" lang="zh-CN" alt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414108" y="1831285"/>
            <a:ext cx="2275166" cy="2700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000000"/>
                </a:solidFill>
                <a:latin typeface="Arial"/>
                <a:cs typeface="Arial"/>
              </a:rPr>
              <a:t>Boom Design</a:t>
            </a:r>
            <a:endParaRPr lang="en-US" altLang="en-US" sz="1800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latin typeface="Arial"/>
                <a:cs typeface="Arial"/>
              </a:rPr>
              <a:t>Test</a:t>
            </a: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en-US" altLang="en-US" sz="1800" dirty="0"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buFontTx/>
              <a:buChar char="•"/>
            </a:pPr>
            <a:r>
              <a:rPr lang="en-US" altLang="en-US" sz="1800" dirty="0" smtClean="0">
                <a:solidFill>
                  <a:srgbClr val="FF0000"/>
                </a:solidFill>
                <a:latin typeface="Arial"/>
                <a:cs typeface="Arial"/>
              </a:rPr>
              <a:t>Post-Test</a:t>
            </a:r>
            <a:endParaRPr lang="en-US" altLang="en-US" sz="1800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2338158" y="1078810"/>
            <a:ext cx="33817" cy="4869924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213355" y="1078604"/>
            <a:ext cx="7867452" cy="45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342900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Post-Test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announces winner of competition </a:t>
            </a:r>
          </a:p>
          <a:p>
            <a:pPr marL="1257300" lvl="2" indent="-342900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Team with largest adjusted ratio</a:t>
            </a: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Copies of spreadsheet available to all teams on </a:t>
            </a:r>
            <a:r>
              <a:rPr lang="en-US" altLang="en-US" dirty="0" err="1">
                <a:solidFill>
                  <a:srgbClr val="000066"/>
                </a:solidFill>
                <a:latin typeface="Arial"/>
                <a:cs typeface="Arial"/>
              </a:rPr>
              <a:t>eg.poly.edu</a:t>
            </a:r>
            <a:endParaRPr lang="en-US" altLang="en-US" dirty="0">
              <a:solidFill>
                <a:srgbClr val="000066"/>
              </a:solidFill>
              <a:latin typeface="Arial"/>
              <a:cs typeface="Arial"/>
            </a:endParaRPr>
          </a:p>
          <a:p>
            <a:pPr marL="800100" lvl="1" indent="-342900" eaLnBrk="1" hangingPunct="1">
              <a:lnSpc>
                <a:spcPct val="150000"/>
              </a:lnSpc>
              <a:spcBef>
                <a:spcPct val="40000"/>
              </a:spcBef>
              <a:buFont typeface="Arial"/>
              <a:buChar char="•"/>
            </a:pPr>
            <a:r>
              <a:rPr lang="en-US" altLang="en-US" dirty="0">
                <a:solidFill>
                  <a:srgbClr val="000066"/>
                </a:solidFill>
                <a:latin typeface="Arial"/>
                <a:cs typeface="Arial"/>
              </a:rPr>
              <a:t>TA initials and scans original data</a:t>
            </a:r>
          </a:p>
        </p:txBody>
      </p:sp>
    </p:spTree>
    <p:extLst>
      <p:ext uri="{BB962C8B-B14F-4D97-AF65-F5344CB8AC3E}">
        <p14:creationId xmlns:p14="http://schemas.microsoft.com/office/powerpoint/2010/main" val="293069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Report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179117"/>
            <a:ext cx="9403511" cy="4548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Team Lab </a:t>
            </a:r>
            <a:r>
              <a:rPr lang="en-US" altLang="en-US" sz="2800" dirty="0" smtClean="0">
                <a:solidFill>
                  <a:srgbClr val="000066"/>
                </a:solidFill>
                <a:latin typeface="Arial"/>
                <a:cs typeface="Arial"/>
              </a:rPr>
              <a:t>Report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 smtClean="0">
                <a:solidFill>
                  <a:srgbClr val="000066"/>
                </a:solidFill>
                <a:latin typeface="Arial"/>
                <a:cs typeface="Arial"/>
              </a:rPr>
              <a:t>For EGED III: </a:t>
            </a: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</a:t>
            </a:r>
            <a:r>
              <a:rPr lang="en-US" altLang="en-US" sz="2800" dirty="0" smtClean="0">
                <a:solidFill>
                  <a:srgbClr val="000066"/>
                </a:solidFill>
                <a:latin typeface="Arial"/>
                <a:cs typeface="Arial"/>
              </a:rPr>
              <a:t>ndividual Report</a:t>
            </a:r>
            <a:endParaRPr lang="en-US" altLang="en-US" sz="2800" dirty="0">
              <a:solidFill>
                <a:srgbClr val="000066"/>
              </a:solidFill>
              <a:latin typeface="Arial"/>
              <a:cs typeface="Arial"/>
            </a:endParaRP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Title Page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Discussion topics in the manual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class results and photo of boom</a:t>
            </a:r>
          </a:p>
        </p:txBody>
      </p:sp>
    </p:spTree>
    <p:extLst>
      <p:ext uri="{BB962C8B-B14F-4D97-AF65-F5344CB8AC3E}">
        <p14:creationId xmlns:p14="http://schemas.microsoft.com/office/powerpoint/2010/main" val="3970369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Assignment: Presentation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48943" cy="5071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Team presentation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State rules of competition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Describe your design and its concepts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Include table of class results, sketches, photo/video of boom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How could your current design be improved?</a:t>
            </a:r>
          </a:p>
        </p:txBody>
      </p:sp>
    </p:spTree>
    <p:extLst>
      <p:ext uri="{BB962C8B-B14F-4D97-AF65-F5344CB8AC3E}">
        <p14:creationId xmlns:p14="http://schemas.microsoft.com/office/powerpoint/2010/main" val="413654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Closing</a:t>
            </a:r>
            <a:endParaRPr kumimoji="1" lang="zh-CN" altLang="en-US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10573843" cy="512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Think Safety!  Be careful not to poke classmates with the dowels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Have all original data signed by TA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Submit all work electronically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Clean up workstations 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</a:pPr>
            <a:r>
              <a:rPr lang="en-US" altLang="en-US" sz="2800" dirty="0">
                <a:solidFill>
                  <a:srgbClr val="000066"/>
                </a:solidFill>
                <a:latin typeface="Arial"/>
                <a:cs typeface="Arial"/>
              </a:rPr>
              <a:t>Return all unused materials to TA</a:t>
            </a:r>
          </a:p>
        </p:txBody>
      </p:sp>
      <p:sp>
        <p:nvSpPr>
          <p:cNvPr id="5" name="Rectangle 1"/>
          <p:cNvSpPr/>
          <p:nvPr/>
        </p:nvSpPr>
        <p:spPr>
          <a:xfrm>
            <a:off x="4681329" y="5752876"/>
            <a:ext cx="28455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kern="10" dirty="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  <p:extLst>
      <p:ext uri="{BB962C8B-B14F-4D97-AF65-F5344CB8AC3E}">
        <p14:creationId xmlns:p14="http://schemas.microsoft.com/office/powerpoint/2010/main" val="382950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What is a boom?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How and why do materials fail?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Stress and strain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Design light-weight boom to hold significant load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Understand factors engineers consider when designing a boom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Construct and test boom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Boom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Lifts and moves heavy objects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Objects usually much heavier than the boom</a:t>
            </a:r>
          </a:p>
          <a:p>
            <a:pPr lvl="1">
              <a:lnSpc>
                <a:spcPct val="150000"/>
              </a:lnSpc>
            </a:pPr>
            <a:endParaRPr kumimoji="1" lang="en-US" altLang="zh-CN" dirty="0"/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Construction cranes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Computer monitor arms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Cantilever bridges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Rotating bridges</a:t>
            </a:r>
            <a:endParaRPr kumimoji="1"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4773" y="2501898"/>
            <a:ext cx="4407612" cy="3301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46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Common Structural Modes of Failure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>
          <a:xfrm>
            <a:off x="498014" y="914399"/>
            <a:ext cx="11693986" cy="516223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Corrosion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cycling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Thermal Shock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Breakage under load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Instant fracture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Delayed response (fatigue)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375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Corrosion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</a:pPr>
            <a:r>
              <a:rPr kumimoji="1" lang="en-US" altLang="zh-CN" dirty="0" smtClean="0"/>
              <a:t>Exposure to caustic chemical for extended periods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Acids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Water (rust)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Substances and material react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Material weakened by being “eaten away”</a:t>
            </a:r>
          </a:p>
          <a:p>
            <a:pPr>
              <a:lnSpc>
                <a:spcPct val="160000"/>
              </a:lnSpc>
            </a:pPr>
            <a:r>
              <a:rPr kumimoji="1" lang="en-US" altLang="zh-CN" dirty="0" smtClean="0"/>
              <a:t>Examples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Iron rusting (exposing iron to water)</a:t>
            </a:r>
          </a:p>
          <a:p>
            <a:pPr lvl="1">
              <a:lnSpc>
                <a:spcPct val="160000"/>
              </a:lnSpc>
            </a:pPr>
            <a:r>
              <a:rPr kumimoji="1" lang="en-US" altLang="zh-CN" dirty="0" smtClean="0"/>
              <a:t>Wind blowing sand on rocks, bridges, </a:t>
            </a:r>
            <a:r>
              <a:rPr kumimoji="1" lang="en-US" altLang="zh-CN" dirty="0" err="1" smtClean="0"/>
              <a:t>etc</a:t>
            </a:r>
            <a:endParaRPr kumimoji="1"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4316328" y="1593870"/>
            <a:ext cx="3502488" cy="1214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Salt</a:t>
            </a:r>
          </a:p>
          <a:p>
            <a:pPr marL="285750" indent="-285750">
              <a:lnSpc>
                <a:spcPct val="150000"/>
              </a:lnSpc>
              <a:buFont typeface="Arial"/>
              <a:buChar char="•"/>
            </a:pPr>
            <a:r>
              <a:rPr kumimoji="1" lang="en-US" altLang="zh-CN" sz="2500" dirty="0" smtClean="0"/>
              <a:t>Air (oxidation)</a:t>
            </a:r>
            <a:endParaRPr kumimoji="1" lang="zh-CN" altLang="en-US" sz="2500" dirty="0"/>
          </a:p>
        </p:txBody>
      </p:sp>
    </p:spTree>
    <p:extLst>
      <p:ext uri="{BB962C8B-B14F-4D97-AF65-F5344CB8AC3E}">
        <p14:creationId xmlns:p14="http://schemas.microsoft.com/office/powerpoint/2010/main" val="243735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Cycling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Material’s temperature changes continuously over time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 or shatters due to stresses created by expansion / contraction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Elastic in clothes cracks once removed from clothes dryer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3662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Thermal Shock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undergoes extreme temperature changes in a short time period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Mixed temperatures throughout material cause compression / expansion resulting in cracks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Example: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Hot glass bottle placed into ice cold water, bottle would explode and shatter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245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zh-CN" dirty="0" smtClean="0"/>
              <a:t>Breakage Under Load</a:t>
            </a:r>
            <a:endParaRPr kumimoji="1"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kumimoji="1" lang="en-US" altLang="zh-CN" dirty="0" smtClean="0"/>
              <a:t>Maximum load supported by material is exceeded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Material cracks/crumbles (</a:t>
            </a:r>
            <a:r>
              <a:rPr kumimoji="1" lang="en-US" altLang="zh-CN" dirty="0" err="1" smtClean="0"/>
              <a:t>ie</a:t>
            </a:r>
            <a:r>
              <a:rPr kumimoji="1" lang="en-US" altLang="zh-CN" dirty="0" smtClean="0"/>
              <a:t>. Thermal shock)</a:t>
            </a:r>
          </a:p>
          <a:p>
            <a:pPr>
              <a:lnSpc>
                <a:spcPct val="150000"/>
              </a:lnSpc>
            </a:pPr>
            <a:r>
              <a:rPr kumimoji="1" lang="en-US" altLang="zh-CN" dirty="0" smtClean="0"/>
              <a:t>Over usage</a:t>
            </a:r>
          </a:p>
          <a:p>
            <a:pPr lvl="1">
              <a:lnSpc>
                <a:spcPct val="150000"/>
              </a:lnSpc>
            </a:pPr>
            <a:r>
              <a:rPr kumimoji="1" lang="en-US" altLang="zh-CN" dirty="0" smtClean="0"/>
              <a:t>Too many load cycles</a:t>
            </a:r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5662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ster pp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ppt.potx</Template>
  <TotalTime>311</TotalTime>
  <Words>1071</Words>
  <Application>Microsoft Office PowerPoint</Application>
  <PresentationFormat>Widescreen</PresentationFormat>
  <Paragraphs>265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0" baseType="lpstr">
      <vt:lpstr>MS PGothic</vt:lpstr>
      <vt:lpstr>Arial</vt:lpstr>
      <vt:lpstr>Monotype Sorts</vt:lpstr>
      <vt:lpstr>黑体</vt:lpstr>
      <vt:lpstr>Symbol</vt:lpstr>
      <vt:lpstr>Tahoma</vt:lpstr>
      <vt:lpstr>Times New Roman</vt:lpstr>
      <vt:lpstr>Wingdings</vt:lpstr>
      <vt:lpstr>Master ppt</vt:lpstr>
      <vt:lpstr>Equation</vt:lpstr>
      <vt:lpstr>Bitmap Image</vt:lpstr>
      <vt:lpstr>Boom Construction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MS User</cp:lastModifiedBy>
  <cp:revision>52</cp:revision>
  <dcterms:created xsi:type="dcterms:W3CDTF">2015-09-15T21:20:55Z</dcterms:created>
  <dcterms:modified xsi:type="dcterms:W3CDTF">2018-02-15T00:02:51Z</dcterms:modified>
</cp:coreProperties>
</file>