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5" r:id="rId14"/>
    <p:sldId id="286" r:id="rId15"/>
    <p:sldId id="287" r:id="rId16"/>
    <p:sldId id="28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zh-CN" altLang="en-US"/>
              <a:t>将图片拖动到占位符，或单击添加图标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5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Boom Construction</a:t>
            </a:r>
          </a:p>
        </p:txBody>
      </p:sp>
      <p:pic>
        <p:nvPicPr>
          <p:cNvPr id="4" name="Picture 2" descr="https://manual.eg.poly.edu/images/d/df/Lab_boom_13.pn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11830"/>
          <a:stretch>
            <a:fillRect/>
          </a:stretch>
        </p:blipFill>
        <p:spPr bwMode="auto">
          <a:xfrm>
            <a:off x="3411395" y="2714560"/>
            <a:ext cx="5411205" cy="33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 and Strain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Stress: measure of internal force that keeps material together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Resists from change of body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Strain: measure of deformation (elongation/compression) of material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Change from original dimension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Examples: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Stretching of rope while pulling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Car tire under load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964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Figure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8"/>
              <p:cNvSpPr txBox="1">
                <a:spLocks noGrp="1" noChangeArrowheads="1"/>
              </p:cNvSpPr>
              <p:nvPr>
                <p:ph sz="quarter" idx="11"/>
              </p:nvPr>
            </p:nvSpPr>
            <p:spPr bwMode="auto">
              <a:xfrm>
                <a:off x="996027" y="1711335"/>
                <a:ext cx="4083713" cy="1232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Arial"/>
                    <a:cs typeface="Arial"/>
                  </a:rPr>
                  <a:t>Stress (</a:t>
                </a:r>
                <a:r>
                  <a:rPr lang="en-US" altLang="en-US" dirty="0">
                    <a:latin typeface="Symbol" panose="05050102010706020507" pitchFamily="18" charset="2"/>
                  </a:rPr>
                  <a:t>s</a:t>
                </a:r>
                <a:r>
                  <a:rPr lang="en-US" altLang="en-US" dirty="0">
                    <a:latin typeface="Arial"/>
                    <a:cs typeface="Arial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  <m:t>𝐹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  <m:t>𝐴</m:t>
                        </m:r>
                      </m:den>
                    </m:f>
                  </m:oMath>
                </a14:m>
                <a:endParaRPr lang="en-US" altLang="en-US" dirty="0">
                  <a:latin typeface="Arial"/>
                  <a:cs typeface="Arial"/>
                </a:endParaRPr>
              </a:p>
              <a:p>
                <a:pPr>
                  <a:lnSpc>
                    <a:spcPct val="75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Arial"/>
                    <a:cs typeface="Arial"/>
                  </a:rPr>
                  <a:t>Strain (</a:t>
                </a:r>
                <a:r>
                  <a:rPr lang="en-US" altLang="en-US" dirty="0">
                    <a:latin typeface="Symbol" panose="05050102010706020507" pitchFamily="18" charset="2"/>
                  </a:rPr>
                  <a:t>e</a:t>
                </a:r>
                <a:r>
                  <a:rPr lang="en-US" altLang="en-US" dirty="0">
                    <a:latin typeface="Arial"/>
                    <a:cs typeface="Arial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Arial"/>
                          </a:rPr>
                          <m:t>𝐷𝐿</m:t>
                        </m:r>
                      </m:num>
                      <m:den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baseline="-25000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4" name="Text Box 2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 bwMode="auto">
              <a:xfrm>
                <a:off x="996027" y="1711335"/>
                <a:ext cx="4083713" cy="1232838"/>
              </a:xfrm>
              <a:prstGeom prst="rect">
                <a:avLst/>
              </a:prstGeom>
              <a:blipFill>
                <a:blip r:embed="rId3"/>
                <a:stretch>
                  <a:fillRect t="-64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276595" y="982663"/>
            <a:ext cx="4335072" cy="3375576"/>
            <a:chOff x="2844" y="1020"/>
            <a:chExt cx="2388" cy="2045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4" imgW="114151" imgH="215619" progId="Equation.3">
                    <p:embed/>
                  </p:oleObj>
                </mc:Choice>
                <mc:Fallback>
                  <p:oleObj name="Equation" r:id="rId4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3723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3723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524" y="2473"/>
              <a:ext cx="3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dirty="0"/>
                <a:t>DL</a:t>
              </a:r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2880" y="1536"/>
              <a:ext cx="12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/>
                <a:t> </a:t>
              </a:r>
              <a:r>
                <a:rPr lang="en-US" altLang="en-US" sz="1800" b="1" dirty="0"/>
                <a:t>Cross-sectional </a:t>
              </a:r>
              <a:br>
                <a:rPr lang="en-US" altLang="en-US" sz="1800" b="1" dirty="0"/>
              </a:br>
              <a:r>
                <a:rPr lang="en-US" altLang="en-US" sz="1800" b="1" dirty="0"/>
                <a:t>area of bar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Fixed Support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836084" y="4781612"/>
            <a:ext cx="8039642" cy="1050238"/>
            <a:chOff x="0" y="3360"/>
            <a:chExt cx="5158" cy="645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03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DL = 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L</a:t>
              </a:r>
              <a:r>
                <a:rPr lang="en-US" altLang="en-US" baseline="-25000" dirty="0">
                  <a:solidFill>
                    <a:srgbClr val="000066"/>
                  </a:solidFill>
                  <a:latin typeface="Arial"/>
                  <a:cs typeface="Arial"/>
                </a:rPr>
                <a:t>o </a:t>
              </a: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= original length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F 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A = cross-sectional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64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191495" y="1279099"/>
            <a:ext cx="458210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Key points/regions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UTS </a:t>
            </a: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(Ultimate Tensile Strength)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Elastic Region {E}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Plastic Region {P}</a:t>
            </a:r>
          </a:p>
        </p:txBody>
      </p:sp>
    </p:spTree>
    <p:extLst>
      <p:ext uri="{BB962C8B-B14F-4D97-AF65-F5344CB8AC3E}">
        <p14:creationId xmlns:p14="http://schemas.microsoft.com/office/powerpoint/2010/main" val="249046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3"/>
              <p:cNvSpPr txBox="1">
                <a:spLocks noChangeArrowheads="1"/>
              </p:cNvSpPr>
              <p:nvPr/>
            </p:nvSpPr>
            <p:spPr bwMode="auto">
              <a:xfrm>
                <a:off x="7191495" y="1052939"/>
                <a:ext cx="4582103" cy="49782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UTS - greatest amount of stress material will withstand without failing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Plastic instability occurs when past UTS</a:t>
                </a:r>
              </a:p>
              <a:p>
                <a:pPr marL="457200" indent="-457200">
                  <a:buFont typeface="Arial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UTS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>
                  <a:solidFill>
                    <a:srgbClr val="000000"/>
                  </a:solidFill>
                  <a:cs typeface="Arial"/>
                </a:endParaRP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dirty="0" err="1">
                    <a:solidFill>
                      <a:srgbClr val="000000"/>
                    </a:solidFill>
                    <a:cs typeface="Arial"/>
                  </a:rPr>
                  <a:t>P</a:t>
                </a:r>
                <a:r>
                  <a:rPr lang="en-US" baseline="-25000" dirty="0" err="1">
                    <a:solidFill>
                      <a:srgbClr val="000000"/>
                    </a:solidFill>
                    <a:cs typeface="Arial"/>
                  </a:rPr>
                  <a:t>max</a:t>
                </a: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 = applied force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dirty="0" err="1">
                    <a:solidFill>
                      <a:srgbClr val="000000"/>
                    </a:solidFill>
                    <a:cs typeface="Arial"/>
                  </a:rPr>
                  <a:t>A</a:t>
                </a:r>
                <a:r>
                  <a:rPr lang="en-US" baseline="-25000" dirty="0" err="1">
                    <a:solidFill>
                      <a:srgbClr val="000000"/>
                    </a:solidFill>
                    <a:cs typeface="Arial"/>
                  </a:rPr>
                  <a:t>o</a:t>
                </a:r>
                <a:r>
                  <a:rPr lang="en-US" baseline="-25000" dirty="0">
                    <a:solidFill>
                      <a:srgbClr val="000000"/>
                    </a:solidFill>
                    <a:cs typeface="Arial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= cross-sectional area</a:t>
                </a:r>
              </a:p>
            </p:txBody>
          </p:sp>
        </mc:Choice>
        <mc:Fallback>
          <p:sp>
            <p:nvSpPr>
              <p:cNvPr id="7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1495" y="1052939"/>
                <a:ext cx="4582103" cy="4978284"/>
              </a:xfrm>
              <a:prstGeom prst="rect">
                <a:avLst/>
              </a:prstGeom>
              <a:blipFill>
                <a:blip r:embed="rId2"/>
                <a:stretch>
                  <a:fillRect l="-2397" r="-1198" b="-1838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75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3"/>
              <p:cNvSpPr txBox="1">
                <a:spLocks noChangeArrowheads="1"/>
              </p:cNvSpPr>
              <p:nvPr/>
            </p:nvSpPr>
            <p:spPr bwMode="auto">
              <a:xfrm>
                <a:off x="7191495" y="1279099"/>
                <a:ext cx="4582103" cy="45259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Fracture Stress - stress at which the material completely fails</a:t>
                </a:r>
              </a:p>
              <a:p>
                <a:pPr marL="457200" indent="-457200">
                  <a:buFont typeface="Arial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Fracture Stress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 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dirty="0" err="1">
                    <a:solidFill>
                      <a:srgbClr val="000000"/>
                    </a:solidFill>
                    <a:cs typeface="Arial"/>
                  </a:rPr>
                  <a:t>P</a:t>
                </a:r>
                <a:r>
                  <a:rPr lang="en-US" baseline="-25000" dirty="0" err="1">
                    <a:solidFill>
                      <a:srgbClr val="000000"/>
                    </a:solidFill>
                    <a:cs typeface="Arial"/>
                  </a:rPr>
                  <a:t>f</a:t>
                </a: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 = applied force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dirty="0" err="1">
                    <a:solidFill>
                      <a:srgbClr val="000000"/>
                    </a:solidFill>
                    <a:cs typeface="Arial"/>
                  </a:rPr>
                  <a:t>A</a:t>
                </a:r>
                <a:r>
                  <a:rPr lang="en-US" baseline="-25000" dirty="0" err="1">
                    <a:solidFill>
                      <a:srgbClr val="000000"/>
                    </a:solidFill>
                    <a:cs typeface="Arial"/>
                  </a:rPr>
                  <a:t>o</a:t>
                </a: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= cross-sectional area</a:t>
                </a:r>
              </a:p>
            </p:txBody>
          </p:sp>
        </mc:Choice>
        <mc:Fallback>
          <p:sp>
            <p:nvSpPr>
              <p:cNvPr id="7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1495" y="1279099"/>
                <a:ext cx="4582103" cy="4525963"/>
              </a:xfrm>
              <a:prstGeom prst="rect">
                <a:avLst/>
              </a:prstGeom>
              <a:blipFill>
                <a:blip r:embed="rId2"/>
                <a:stretch>
                  <a:fillRect l="-2397" r="-3329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95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191495" y="937382"/>
            <a:ext cx="4582103" cy="520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>
                <a:solidFill>
                  <a:srgbClr val="000000"/>
                </a:solidFill>
                <a:cs typeface="Arial"/>
              </a:rPr>
              <a:t>Strain will disappear when stress is removed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>
                <a:solidFill>
                  <a:srgbClr val="000000"/>
                </a:solidFill>
                <a:cs typeface="Arial"/>
              </a:rPr>
              <a:t>Stress and strain vary linearly, obeying Hooke’s Law (</a:t>
            </a:r>
            <a:r>
              <a:rPr lang="el-GR" altLang="en-US" dirty="0">
                <a:solidFill>
                  <a:srgbClr val="000000"/>
                </a:solidFill>
                <a:cs typeface="Arial"/>
                <a:sym typeface="Monotype Sorts"/>
              </a:rPr>
              <a:t>σ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Symbol" panose="05050102010706020507" pitchFamily="18" charset="2"/>
              </a:rPr>
              <a:t> </a:t>
            </a:r>
            <a:r>
              <a:rPr lang="el-GR" altLang="en-US" dirty="0">
                <a:solidFill>
                  <a:srgbClr val="000000"/>
                </a:solidFill>
                <a:cs typeface="Arial"/>
                <a:sym typeface="Monotype Sorts"/>
              </a:rPr>
              <a:t>ε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)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Stiffness of material found by Young’s Modulus of Elasticity:  </a:t>
            </a:r>
            <a:endParaRPr lang="en-US" altLang="en-US" sz="1050" dirty="0">
              <a:solidFill>
                <a:srgbClr val="000000"/>
              </a:solidFill>
              <a:cs typeface="Arial"/>
              <a:sym typeface="Monotype Sorts"/>
            </a:endParaRP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	E = </a:t>
            </a:r>
            <a:r>
              <a:rPr lang="el-GR" altLang="en-US" dirty="0">
                <a:solidFill>
                  <a:srgbClr val="000000"/>
                </a:solidFill>
                <a:cs typeface="Arial"/>
                <a:sym typeface="Monotype Sorts"/>
              </a:rPr>
              <a:t>σ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/</a:t>
            </a:r>
            <a:r>
              <a:rPr lang="el-GR" altLang="en-US" dirty="0">
                <a:solidFill>
                  <a:srgbClr val="000000"/>
                </a:solidFill>
                <a:cs typeface="Arial"/>
                <a:sym typeface="Monotype Sorts"/>
              </a:rPr>
              <a:t>ε</a:t>
            </a:r>
            <a:endParaRPr lang="en-US" altLang="en-US" dirty="0">
              <a:solidFill>
                <a:srgbClr val="000000"/>
              </a:solidFill>
              <a:cs typeface="Arial"/>
              <a:sym typeface="Monotype Sorts"/>
            </a:endParaRP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   (slope of elastic region)</a:t>
            </a:r>
            <a:endParaRPr lang="en-US" altLang="en-US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id="{3454E30E-6150-48B8-9961-1D755BE5C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973" y="2858647"/>
            <a:ext cx="1252086" cy="2654726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574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248209" y="113228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6880933" y="988897"/>
            <a:ext cx="5198144" cy="510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Strain will NOT disappear when stress is removed 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Permanent deformation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Range of plasticity: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Ductile materials deform considerably before fracture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Brittle materials do not deform much and failure occurs suddenly</a:t>
            </a: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id="{E10F6998-4AE8-44EF-9E9E-444ACEFFE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355" y="1501257"/>
            <a:ext cx="2903951" cy="1359286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17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Example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668" y="805552"/>
            <a:ext cx="9404204" cy="499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The Plastic Pen Cap and Nervous Student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1. Elastic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applies force, bending tip of pen cap back.  When force is removed, tip of cap returns to original position.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2. Plastic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twists and bends tip of cap.  When force is removed, the tip of cap stays mangled.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3. UTS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some more.  Cap still in one piece, but certain areas are very weak and on the verge of breaking.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4. Fracture Stress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one more time.  The cap finally breaks into two pieces.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582783" y="1170499"/>
            <a:ext cx="615394" cy="972136"/>
            <a:chOff x="5040" y="1536"/>
            <a:chExt cx="215" cy="768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1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1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1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068" y="19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0592245" y="2515327"/>
            <a:ext cx="767098" cy="978672"/>
            <a:chOff x="5328" y="2352"/>
            <a:chExt cx="268" cy="528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19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3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5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5409" y="25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0525504" y="3903776"/>
            <a:ext cx="1023932" cy="788390"/>
            <a:chOff x="4992" y="2832"/>
            <a:chExt cx="363" cy="624"/>
          </a:xfrm>
        </p:grpSpPr>
        <p:grpSp>
          <p:nvGrpSpPr>
            <p:cNvPr id="28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30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3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37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38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0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9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32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5023" y="31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0433234" y="5040470"/>
            <a:ext cx="1294993" cy="961447"/>
            <a:chOff x="5289" y="3504"/>
            <a:chExt cx="471" cy="624"/>
          </a:xfrm>
        </p:grpSpPr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5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53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54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55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57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56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7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9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1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48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44" name="Text Box 57"/>
            <p:cNvSpPr txBox="1">
              <a:spLocks noChangeArrowheads="1"/>
            </p:cNvSpPr>
            <p:nvPr/>
          </p:nvSpPr>
          <p:spPr bwMode="auto">
            <a:xfrm>
              <a:off x="5316" y="38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869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Materials for Lab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953036"/>
            <a:ext cx="7413625" cy="500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2 thin dowels (0.8 cm dia. x 122 cm)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2 thick dowels (1.1 cm dia. x 122 cm)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6 x 30.5 cm bamboo skewers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3D-printed dowel connectors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Cellophane tape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Kevlar string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20476333">
            <a:off x="9256225" y="376417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251462" y="3384760"/>
            <a:ext cx="1981200" cy="1393825"/>
            <a:chOff x="4320" y="1392"/>
            <a:chExt cx="1248" cy="878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 rot="17969594" flipV="1">
            <a:off x="7413931" y="3612566"/>
            <a:ext cx="5006975" cy="74613"/>
            <a:chOff x="1008" y="3504"/>
            <a:chExt cx="4560" cy="49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94154"/>
              </p:ext>
            </p:extLst>
          </p:nvPr>
        </p:nvGraphicFramePr>
        <p:xfrm>
          <a:off x="8475175" y="432614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175" y="432614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391400"/>
              </p:ext>
            </p:extLst>
          </p:nvPr>
        </p:nvGraphicFramePr>
        <p:xfrm>
          <a:off x="7973525" y="407056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3525" y="407056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9"/>
          <p:cNvGrpSpPr>
            <a:grpSpLocks/>
          </p:cNvGrpSpPr>
          <p:nvPr/>
        </p:nvGrpSpPr>
        <p:grpSpPr bwMode="auto">
          <a:xfrm rot="-229352">
            <a:off x="6854337" y="4927810"/>
            <a:ext cx="4068763" cy="609600"/>
            <a:chOff x="1008" y="3168"/>
            <a:chExt cx="4603" cy="527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155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Setup for Testing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527181" cy="384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784" y="1336689"/>
            <a:ext cx="9903394" cy="4748087"/>
            <a:chOff x="669" y="1217"/>
            <a:chExt cx="5280" cy="2400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620301"/>
                </p:ext>
              </p:extLst>
            </p:nvPr>
          </p:nvGraphicFramePr>
          <p:xfrm>
            <a:off x="669" y="121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" y="121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15" y="2554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34" y="2342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89" y="2134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8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97219" y="914399"/>
            <a:ext cx="11494781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Rules of the Competition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6763914" y="2513993"/>
            <a:ext cx="3978119" cy="21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Ratio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3937" y="1328543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07737" y="1206306"/>
            <a:ext cx="335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</a:rPr>
              <a:t>Unadjusted Ratio:</a:t>
            </a:r>
            <a:endParaRPr lang="en-US" altLang="en-US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3937" y="3035106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Adjusted Ratio: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  <a:sym typeface="Symbol" panose="05050102010706020507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2091688"/>
            <a:ext cx="54006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72" y="3990759"/>
            <a:ext cx="118776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5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12983" y="921456"/>
            <a:ext cx="8366631" cy="48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 </a:t>
            </a: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initials and dates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sketches of design before materials are distributed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Materials may be cut and arranged in any way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must extend a horizontal distance of at least </a:t>
            </a:r>
            <a:b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1.5 m after mounting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Construction must be completed in time allotted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 more than 2 minutes to anchor boom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Weight will be added until boom deflects 0.2 m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1947" y="1424426"/>
            <a:ext cx="8193193" cy="434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latin typeface="Arial"/>
                <a:cs typeface="Arial"/>
              </a:rPr>
              <a:t>Disqualifications</a:t>
            </a:r>
          </a:p>
          <a:p>
            <a:pPr marL="1257300" lvl="1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Design is less than 1.5 m horizontally when mounted</a:t>
            </a:r>
          </a:p>
          <a:p>
            <a:pPr marL="1257300" lvl="1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Exceeds 2 minute max time for anchoring boom </a:t>
            </a:r>
          </a:p>
          <a:p>
            <a:pPr marL="1257300" lvl="1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Boom must only touch anchor </a:t>
            </a:r>
          </a:p>
          <a:p>
            <a:pPr marL="17145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 (10.2 cm dia. pipe)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7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13752" y="1407912"/>
            <a:ext cx="8280811" cy="414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Declaration of Winners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with highest </a:t>
            </a: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adjusted ratio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wins competition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Decision of TAs are </a:t>
            </a:r>
            <a:r>
              <a:rPr lang="en-US" altLang="en-US" b="1" u="sng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741110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Post-Test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14150" y="1001316"/>
            <a:ext cx="8589571" cy="512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Observe provided materials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Brainstorm design strategy with team members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Note design decisions and necessary design changes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Sketch proposed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Have TA initial sketch and notes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Build boom according to sketch</a:t>
            </a:r>
          </a:p>
        </p:txBody>
      </p:sp>
    </p:spTree>
    <p:extLst>
      <p:ext uri="{BB962C8B-B14F-4D97-AF65-F5344CB8AC3E}">
        <p14:creationId xmlns:p14="http://schemas.microsoft.com/office/powerpoint/2010/main" val="2473918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Post-Test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39051" y="946360"/>
            <a:ext cx="8835269" cy="45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000" b="1" dirty="0">
                <a:latin typeface="Arial"/>
                <a:cs typeface="Arial"/>
              </a:rPr>
              <a:t>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TA will create a spreadsheet to record competition results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Weigh boom and announce value to TA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When instructed, fasten boom to anchor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Announce when “DONE!”, to record time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TA measures length from tip of anchor to weight mounting point on boom 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Must meet 1.5 m requirement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latin typeface="Arial"/>
                <a:cs typeface="Arial"/>
              </a:rPr>
              <a:t>Add weights until boom deflects 0.2 m vertically, or fails</a:t>
            </a:r>
          </a:p>
        </p:txBody>
      </p:sp>
    </p:spTree>
    <p:extLst>
      <p:ext uri="{BB962C8B-B14F-4D97-AF65-F5344CB8AC3E}">
        <p14:creationId xmlns:p14="http://schemas.microsoft.com/office/powerpoint/2010/main" val="3807247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Post-Test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13355" y="1078604"/>
            <a:ext cx="7867452" cy="45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latin typeface="Arial"/>
                <a:cs typeface="Arial"/>
              </a:rPr>
              <a:t>Post-Test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TA announces winner of competition </a:t>
            </a:r>
          </a:p>
          <a:p>
            <a:pPr marL="12573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Team with largest adjusted ratio wins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Copies of spreadsheet available to all teams on </a:t>
            </a:r>
            <a:r>
              <a:rPr lang="en-US" altLang="en-US" dirty="0" err="1">
                <a:latin typeface="Arial"/>
                <a:cs typeface="Arial"/>
              </a:rPr>
              <a:t>eg.poly.edu</a:t>
            </a:r>
            <a:endParaRPr lang="en-US" altLang="en-US" dirty="0"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TA initials and scans original data</a:t>
            </a:r>
          </a:p>
        </p:txBody>
      </p:sp>
    </p:spTree>
    <p:extLst>
      <p:ext uri="{BB962C8B-B14F-4D97-AF65-F5344CB8AC3E}">
        <p14:creationId xmlns:p14="http://schemas.microsoft.com/office/powerpoint/2010/main" val="2930693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Assignment: Report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179117"/>
            <a:ext cx="9403511" cy="454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Individual lab 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Include class results and photo of boom</a:t>
            </a:r>
          </a:p>
        </p:txBody>
      </p:sp>
    </p:spTree>
    <p:extLst>
      <p:ext uri="{BB962C8B-B14F-4D97-AF65-F5344CB8AC3E}">
        <p14:creationId xmlns:p14="http://schemas.microsoft.com/office/powerpoint/2010/main" val="3970369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Assignment: Presentation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48943" cy="507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Include table of class results, sketches, photo of boom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How could your current design be improved?</a:t>
            </a:r>
          </a:p>
        </p:txBody>
      </p:sp>
    </p:spTree>
    <p:extLst>
      <p:ext uri="{BB962C8B-B14F-4D97-AF65-F5344CB8AC3E}">
        <p14:creationId xmlns:p14="http://schemas.microsoft.com/office/powerpoint/2010/main" val="4136541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Closing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5156" y="1079500"/>
            <a:ext cx="11404082" cy="512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Think safety!  Be careful not to poke classmates with the dowels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Clean up workstations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382950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is a boom?</a:t>
            </a:r>
          </a:p>
          <a:p>
            <a:pPr>
              <a:lnSpc>
                <a:spcPct val="150000"/>
              </a:lnSpc>
            </a:pPr>
            <a:r>
              <a:rPr lang="en-US" dirty="0"/>
              <a:t>How and why do materials fail?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Stress and strain</a:t>
            </a:r>
          </a:p>
          <a:p>
            <a:pPr>
              <a:lnSpc>
                <a:spcPct val="150000"/>
              </a:lnSpc>
            </a:pPr>
            <a:r>
              <a:rPr lang="en-US" dirty="0"/>
              <a:t>Design light-weight boom to hold significant load</a:t>
            </a:r>
          </a:p>
          <a:p>
            <a:pPr>
              <a:lnSpc>
                <a:spcPct val="150000"/>
              </a:lnSpc>
            </a:pPr>
            <a:r>
              <a:rPr lang="en-US" dirty="0"/>
              <a:t>Understand factors engineers consider when designing a boom </a:t>
            </a:r>
          </a:p>
          <a:p>
            <a:pPr>
              <a:lnSpc>
                <a:spcPct val="150000"/>
              </a:lnSpc>
            </a:pPr>
            <a:r>
              <a:rPr lang="en-US" dirty="0"/>
              <a:t>Construct and test boom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Boom Construction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6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Boom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0" y="862883"/>
            <a:ext cx="12192000" cy="53397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Lifts and moves heavy objects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Objects usually much heavier than the boom</a:t>
            </a:r>
          </a:p>
          <a:p>
            <a:pPr lvl="1">
              <a:lnSpc>
                <a:spcPct val="150000"/>
              </a:lnSpc>
            </a:pP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en-US" altLang="zh-CN" dirty="0"/>
              <a:t>Examples: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Construction cranes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Computer monitor arms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Cantilever bridges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Rotating bridges</a:t>
            </a:r>
            <a:endParaRPr kumimoji="1" lang="zh-CN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040" y="2644487"/>
            <a:ext cx="6481075" cy="27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Common Structural Modes of Failure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498014" y="914399"/>
            <a:ext cx="11693986" cy="516223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Corrosion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Thermal cycling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Thermal shock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Breakage under load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Instant fracture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Delayed response (fatigue)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375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Corrosion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dirty="0"/>
              <a:t>Exposure to caustic chemical for extended periods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Acids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Water (rust)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/>
              <a:t>Substances and material react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Material weakened by being “eaten away”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/>
              <a:t>Examples: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Iron rusting (exposing iron to water)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Wind blowing sand on rocks, bridges, etc.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316328" y="1593870"/>
            <a:ext cx="3502488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/>
              <a:t>Salt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/>
              <a:t>Air (oxidation)</a:t>
            </a:r>
            <a:endParaRPr kumimoji="1"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43735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Thermal Cycling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Material’s temperature changes continuously over time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Material cracks or shatters due to stresses created by expansion/contraction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Elastic in clothes cracks once removed from clothes dryer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62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Thermal Shock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Material undergoes extreme temperature changes in a short time period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Mixed temperatures throughout material cause compression and expansion, resulting in cracks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Hot glass bottle placed into ice cold water, bottle would explode and shatter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45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Breakage Under Load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Maximum load supported by material is exceeded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Material cracks/crumbles (i.e. thermal shock)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Over usage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Too many load cycles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62992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ppt.potx</Template>
  <TotalTime>465</TotalTime>
  <Words>1095</Words>
  <Application>Microsoft Office PowerPoint</Application>
  <PresentationFormat>Widescreen</PresentationFormat>
  <Paragraphs>250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Monotype Sorts</vt:lpstr>
      <vt:lpstr>MS PGothic</vt:lpstr>
      <vt:lpstr>黑体</vt:lpstr>
      <vt:lpstr>Arial</vt:lpstr>
      <vt:lpstr>Cambria Math</vt:lpstr>
      <vt:lpstr>Symbol</vt:lpstr>
      <vt:lpstr>Tahoma</vt:lpstr>
      <vt:lpstr>Wingdings</vt:lpstr>
      <vt:lpstr>Master ppt</vt:lpstr>
      <vt:lpstr>Equation</vt:lpstr>
      <vt:lpstr>Bitmap Image</vt:lpstr>
      <vt:lpstr>Boom 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Amanda Zhou</cp:lastModifiedBy>
  <cp:revision>74</cp:revision>
  <dcterms:created xsi:type="dcterms:W3CDTF">2015-09-15T21:20:55Z</dcterms:created>
  <dcterms:modified xsi:type="dcterms:W3CDTF">2018-09-10T20:38:41Z</dcterms:modified>
</cp:coreProperties>
</file>