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Forgery</a:t>
          </a:r>
          <a:r>
            <a:rPr lang="en-US" sz="2400" b="1" i="0" dirty="0">
              <a:latin typeface="Proxima Nova Rg" panose="02000506030000020004" pitchFamily="2" charset="0"/>
            </a:rPr>
            <a:t>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6911B1A8-FD36-C649-AA2A-B9A40E3D4A0A}">
      <dgm:prSet custT="1"/>
      <dgm:spPr/>
      <dgm:t>
        <a:bodyPr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Plagiarism</a:t>
          </a:r>
        </a:p>
      </dgm:t>
    </dgm:pt>
    <dgm:pt modelId="{1CDAB982-78E8-9D4F-B9CE-288ED659ADE1}" type="parTrans" cxnId="{0736A0D6-B32C-6A49-B353-F0C89BF9B01D}">
      <dgm:prSet/>
      <dgm:spPr/>
      <dgm:t>
        <a:bodyPr/>
        <a:lstStyle/>
        <a:p>
          <a:endParaRPr lang="en-US"/>
        </a:p>
      </dgm:t>
    </dgm:pt>
    <dgm:pt modelId="{536DE61F-4418-DE46-B100-C26300BBDB80}" type="sibTrans" cxnId="{0736A0D6-B32C-6A49-B353-F0C89BF9B01D}">
      <dgm:prSet/>
      <dgm:spPr/>
      <dgm:t>
        <a:bodyPr/>
        <a:lstStyle/>
        <a:p>
          <a:endParaRPr lang="en-US"/>
        </a:p>
      </dgm:t>
    </dgm:pt>
    <dgm:pt modelId="{CECF85FB-E0CA-4A44-93C1-05A2E69205AE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gm:t>
    </dgm:pt>
    <dgm:pt modelId="{0B83ADC1-FE96-444A-8FD7-CEECEA43931F}" type="parTrans" cxnId="{400ED6CE-F8E6-3B41-8292-3445F3E154A2}">
      <dgm:prSet/>
      <dgm:spPr/>
      <dgm:t>
        <a:bodyPr/>
        <a:lstStyle/>
        <a:p>
          <a:endParaRPr lang="en-US"/>
        </a:p>
      </dgm:t>
    </dgm:pt>
    <dgm:pt modelId="{90034F47-23FD-AF42-B505-E1ED1D280E90}" type="sibTrans" cxnId="{400ED6CE-F8E6-3B41-8292-3445F3E154A2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293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8293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1A13B525-98A2-3444-A354-F6856E9D9A8A}" type="pres">
      <dgm:prSet presAssocID="{CF28D06E-5681-9749-BA7D-D7B168799C55}" presName="spaceBetweenRectangles" presStyleCnt="0"/>
      <dgm:spPr/>
    </dgm:pt>
    <dgm:pt modelId="{38F70DE0-7255-F04D-A0A7-2ECC5B4BBEA7}" type="pres">
      <dgm:prSet presAssocID="{6911B1A8-FD36-C649-AA2A-B9A40E3D4A0A}" presName="parentLin" presStyleCnt="0"/>
      <dgm:spPr/>
    </dgm:pt>
    <dgm:pt modelId="{7FD8236B-D26A-874C-A444-96863584E849}" type="pres">
      <dgm:prSet presAssocID="{6911B1A8-FD36-C649-AA2A-B9A40E3D4A0A}" presName="parentLeftMargin" presStyleLbl="node1" presStyleIdx="1" presStyleCnt="3"/>
      <dgm:spPr/>
    </dgm:pt>
    <dgm:pt modelId="{C0E9EDD8-D128-C747-97A8-10F68D9CF288}" type="pres">
      <dgm:prSet presAssocID="{6911B1A8-FD36-C649-AA2A-B9A40E3D4A0A}" presName="parentText" presStyleLbl="node1" presStyleIdx="2" presStyleCnt="3" custScaleX="128293">
        <dgm:presLayoutVars>
          <dgm:chMax val="0"/>
          <dgm:bulletEnabled val="1"/>
        </dgm:presLayoutVars>
      </dgm:prSet>
      <dgm:spPr/>
    </dgm:pt>
    <dgm:pt modelId="{DA1C1FBF-48BC-CF4A-8E14-70D1C42B14A0}" type="pres">
      <dgm:prSet presAssocID="{6911B1A8-FD36-C649-AA2A-B9A40E3D4A0A}" presName="negativeSpace" presStyleCnt="0"/>
      <dgm:spPr/>
    </dgm:pt>
    <dgm:pt modelId="{047CEB89-E438-7648-B2CD-ABF3CEF08CD8}" type="pres">
      <dgm:prSet presAssocID="{6911B1A8-FD36-C649-AA2A-B9A40E3D4A0A}" presName="childText" presStyleLbl="conFgAcc1" presStyleIdx="2" presStyleCnt="3" custLinFactNeighborX="162" custLinFactNeighborY="2661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1DB82F0A-5E73-0840-8563-76310C3877D3}" type="presOf" srcId="{CECF85FB-E0CA-4A44-93C1-05A2E69205AE}" destId="{047CEB89-E438-7648-B2CD-ABF3CEF08CD8}" srcOrd="0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56DA5E7C-887B-A44D-A8A8-B3AFA342BBA3}" type="presOf" srcId="{6911B1A8-FD36-C649-AA2A-B9A40E3D4A0A}" destId="{C0E9EDD8-D128-C747-97A8-10F68D9CF288}" srcOrd="1" destOrd="0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AA196EAC-78F3-0343-AFC0-25D4F8504572}" type="presOf" srcId="{6911B1A8-FD36-C649-AA2A-B9A40E3D4A0A}" destId="{7FD8236B-D26A-874C-A444-96863584E849}" srcOrd="0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00ED6CE-F8E6-3B41-8292-3445F3E154A2}" srcId="{6911B1A8-FD36-C649-AA2A-B9A40E3D4A0A}" destId="{CECF85FB-E0CA-4A44-93C1-05A2E69205AE}" srcOrd="0" destOrd="0" parTransId="{0B83ADC1-FE96-444A-8FD7-CEECEA43931F}" sibTransId="{90034F47-23FD-AF42-B505-E1ED1D280E90}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0736A0D6-B32C-6A49-B353-F0C89BF9B01D}" srcId="{D9F48343-8DE0-F846-AADE-B3C61AE54E6B}" destId="{6911B1A8-FD36-C649-AA2A-B9A40E3D4A0A}" srcOrd="2" destOrd="0" parTransId="{1CDAB982-78E8-9D4F-B9CE-288ED659ADE1}" sibTransId="{536DE61F-4418-DE46-B100-C26300BBDB80}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10CA6DE3-5925-CB45-816E-0830DC0F97E2}" type="presParOf" srcId="{19CDAF88-D02B-2548-A33D-A0300ECD1068}" destId="{1A13B525-98A2-3444-A354-F6856E9D9A8A}" srcOrd="7" destOrd="0" presId="urn:microsoft.com/office/officeart/2005/8/layout/list1"/>
    <dgm:cxn modelId="{11DA45D6-74DE-3F43-9AC5-C46993095ADF}" type="presParOf" srcId="{19CDAF88-D02B-2548-A33D-A0300ECD1068}" destId="{38F70DE0-7255-F04D-A0A7-2ECC5B4BBEA7}" srcOrd="8" destOrd="0" presId="urn:microsoft.com/office/officeart/2005/8/layout/list1"/>
    <dgm:cxn modelId="{65630B69-4B90-D644-84D2-B5F610FD29CE}" type="presParOf" srcId="{38F70DE0-7255-F04D-A0A7-2ECC5B4BBEA7}" destId="{7FD8236B-D26A-874C-A444-96863584E849}" srcOrd="0" destOrd="0" presId="urn:microsoft.com/office/officeart/2005/8/layout/list1"/>
    <dgm:cxn modelId="{0E533653-3B65-D442-B2FE-BDDD91CA1ABA}" type="presParOf" srcId="{38F70DE0-7255-F04D-A0A7-2ECC5B4BBEA7}" destId="{C0E9EDD8-D128-C747-97A8-10F68D9CF288}" srcOrd="1" destOrd="0" presId="urn:microsoft.com/office/officeart/2005/8/layout/list1"/>
    <dgm:cxn modelId="{0F8A94C3-595F-A149-8DCE-EDE5FE77A382}" type="presParOf" srcId="{19CDAF88-D02B-2548-A33D-A0300ECD1068}" destId="{DA1C1FBF-48BC-CF4A-8E14-70D1C42B14A0}" srcOrd="9" destOrd="0" presId="urn:microsoft.com/office/officeart/2005/8/layout/list1"/>
    <dgm:cxn modelId="{456B7D6F-ABE8-E841-A92E-8B57BF884CB4}" type="presParOf" srcId="{19CDAF88-D02B-2548-A33D-A0300ECD1068}" destId="{047CEB89-E438-7648-B2CD-ABF3CEF08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Civil penalties (lawsuits)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Criminal penalties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46A24427-8295-4042-97D2-186DAE3333A2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End of career</a:t>
          </a:r>
        </a:p>
      </dgm:t>
    </dgm:pt>
    <dgm:pt modelId="{D88880C6-3756-444A-921E-E238C6D7FCC2}" type="parTrans" cxnId="{4CDABB6F-5192-E74B-B974-68214876AE7D}">
      <dgm:prSet/>
      <dgm:spPr/>
      <dgm:t>
        <a:bodyPr/>
        <a:lstStyle/>
        <a:p>
          <a:endParaRPr lang="en-US"/>
        </a:p>
      </dgm:t>
    </dgm:pt>
    <dgm:pt modelId="{FFF0CD52-9814-5C4D-B4EB-8D10B5701314}" type="sibTrans" cxnId="{4CDABB6F-5192-E74B-B974-68214876AE7D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1" i="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dirty="0">
            <a:latin typeface="Proxima Nova Lt" panose="02000506030000020004" pitchFamily="50" charset="0"/>
            <a:cs typeface="Proxima Nova Lt" panose="020B0604020202020204" charset="0"/>
          </a:endParaRP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Zeros on assignments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Reported to Student Affairs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EAEEF449-FAB0-4DA4-A2FF-F77D19D96F80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Expulsion from the university</a:t>
          </a:r>
        </a:p>
      </dgm:t>
    </dgm:pt>
    <dgm:pt modelId="{30A325FC-9539-4033-B498-9E11E0818794}" type="parTrans" cxnId="{83F54737-0E78-4FDB-B9E7-201D10A0B871}">
      <dgm:prSet/>
      <dgm:spPr/>
      <dgm:t>
        <a:bodyPr/>
        <a:lstStyle/>
        <a:p>
          <a:endParaRPr lang="en-US"/>
        </a:p>
      </dgm:t>
    </dgm:pt>
    <dgm:pt modelId="{91F40DB4-4835-404A-920E-302462D0D586}" type="sibTrans" cxnId="{83F54737-0E78-4FDB-B9E7-201D10A0B871}">
      <dgm:prSet/>
      <dgm:spPr/>
      <dgm:t>
        <a:bodyPr/>
        <a:lstStyle/>
        <a:p>
          <a:endParaRPr lang="en-US"/>
        </a:p>
      </dgm:t>
    </dgm:pt>
    <dgm:pt modelId="{9C49EAEB-E3AA-914F-9C30-8E9B7B900514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Course failure</a:t>
          </a:r>
        </a:p>
      </dgm:t>
    </dgm:pt>
    <dgm:pt modelId="{7F35863C-C0C0-1B44-9425-71837E4848EF}" type="sibTrans" cxnId="{3182E2EA-FDEB-864D-A014-1329230EA331}">
      <dgm:prSet/>
      <dgm:spPr/>
      <dgm:t>
        <a:bodyPr/>
        <a:lstStyle/>
        <a:p>
          <a:endParaRPr lang="en-US"/>
        </a:p>
      </dgm:t>
    </dgm:pt>
    <dgm:pt modelId="{8AF4378C-24C7-A44D-B78A-39F640DF1D0B}" type="parTrans" cxnId="{3182E2EA-FDEB-864D-A014-1329230EA331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Loss of reputation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LinFactNeighborX="7254" custLinFactNeighborY="2045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7DA8AB1F-3CAE-0449-B3B4-A43BA3BEA5D8}" type="presOf" srcId="{9C49EAEB-E3AA-914F-9C30-8E9B7B900514}" destId="{38E62915-B633-EF45-9E52-076C526E9E4F}" srcOrd="0" destOrd="1" presId="urn:microsoft.com/office/officeart/2005/8/layout/vList5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83F54737-0E78-4FDB-B9E7-201D10A0B871}" srcId="{24870E66-2C60-764C-BDB9-E74A57232DE7}" destId="{EAEEF449-FAB0-4DA4-A2FF-F77D19D96F80}" srcOrd="3" destOrd="0" parTransId="{30A325FC-9539-4033-B498-9E11E0818794}" sibTransId="{91F40DB4-4835-404A-920E-302462D0D586}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535DC446-1F8A-8442-849F-6A06852FCB96}" srcId="{24870E66-2C60-764C-BDB9-E74A57232DE7}" destId="{B02349F9-3696-1049-BF85-4D9A16B4B49F}" srcOrd="2" destOrd="0" parTransId="{C360A7E2-3339-074A-9EE3-1CB14994D39F}" sibTransId="{38B04565-FB02-D046-A7A0-F2E9C428FB84}"/>
    <dgm:cxn modelId="{4CDABB6F-5192-E74B-B974-68214876AE7D}" srcId="{CF969621-50C9-3543-B37D-96DA35506F5E}" destId="{46A24427-8295-4042-97D2-186DAE3333A2}" srcOrd="3" destOrd="0" parTransId="{D88880C6-3756-444A-921E-E238C6D7FCC2}" sibTransId="{FFF0CD52-9814-5C4D-B4EB-8D10B5701314}"/>
    <dgm:cxn modelId="{D67AFA80-D653-5F42-99E4-0E9248852DBB}" type="presOf" srcId="{B02349F9-3696-1049-BF85-4D9A16B4B49F}" destId="{38E62915-B633-EF45-9E52-076C526E9E4F}" srcOrd="0" destOrd="2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68787396-F630-A644-8596-6537F16505E5}" type="presOf" srcId="{46A24427-8295-4042-97D2-186DAE3333A2}" destId="{3AB2CE6E-692E-4E48-967E-4F34F7D865AA}" srcOrd="0" destOrd="3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CC3CA6CF-3705-4EC7-AE85-7FA73CFD41D1}" type="presOf" srcId="{EAEEF449-FAB0-4DA4-A2FF-F77D19D96F80}" destId="{38E62915-B633-EF45-9E52-076C526E9E4F}" srcOrd="0" destOrd="3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3182E2EA-FDEB-864D-A014-1329230EA331}" srcId="{24870E66-2C60-764C-BDB9-E74A57232DE7}" destId="{9C49EAEB-E3AA-914F-9C30-8E9B7B900514}" srcOrd="1" destOrd="0" parTransId="{8AF4378C-24C7-A44D-B78A-39F640DF1D0B}" sibTransId="{7F35863C-C0C0-1B44-9425-71837E4848EF}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Gotham Medium" pitchFamily="50" charset="0"/>
              <a:cs typeface="Proxima Nova Lt" panose="020B0604020202020204" charset="0"/>
            </a:rPr>
            <a:t>1</a:t>
          </a:r>
          <a:r>
            <a:rPr lang="en-US" sz="2400" b="0" i="0" baseline="30000" dirty="0">
              <a:latin typeface="Gotham Medium" pitchFamily="50" charset="0"/>
              <a:cs typeface="Proxima Nova Lt" panose="020B0604020202020204" charset="0"/>
            </a:rPr>
            <a:t>st</a:t>
          </a:r>
          <a:r>
            <a:rPr lang="en-US" sz="2400" b="0" i="0" dirty="0">
              <a:latin typeface="Gotham Medium" pitchFamily="50" charset="0"/>
              <a:cs typeface="Proxima Nova Lt" panose="020B060402020202020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Gotham Medium" pitchFamily="50" charset="0"/>
            </a:rPr>
            <a:t>2</a:t>
          </a:r>
          <a:r>
            <a:rPr lang="en-US" sz="2400" b="0" i="0" baseline="30000" dirty="0">
              <a:latin typeface="Gotham Medium" pitchFamily="50" charset="0"/>
            </a:rPr>
            <a:t>nd</a:t>
          </a:r>
          <a:r>
            <a:rPr lang="en-US" sz="2400" b="0" i="0" dirty="0">
              <a:latin typeface="Gotham Medium" pitchFamily="50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Gotham Medium" pitchFamily="50" charset="0"/>
              <a:ea typeface="+mn-ea"/>
              <a:cs typeface="+mn-cs"/>
            </a:rPr>
            <a:t>Fail EG1004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1" i="0" dirty="0">
              <a:latin typeface="Proxima Nova Lt" panose="02000506030000020004" pitchFamily="50" charset="0"/>
            </a:rPr>
            <a:t>Cite Frequently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Don’t Search Online Databases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</dgm:pt>
    <dgm:pt modelId="{B52692C2-21A9-0846-92D0-2BB93B1D3C32}" type="pres">
      <dgm:prSet presAssocID="{2A77CAFF-506D-4446-81CE-6520AE0D5069}" presName="parentText" presStyleLbl="node1" presStyleIdx="0" presStyleCnt="2" custScaleX="149705" custScaleY="66210" custLinFactNeighborX="-45160" custLinFactNeighborY="-23079">
        <dgm:presLayoutVars>
          <dgm:chMax val="0"/>
          <dgm:bulletEnabled val="1"/>
        </dgm:presLayoutVars>
      </dgm:prSet>
      <dgm:spPr/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>
        <dgm:presLayoutVars>
          <dgm:bulletEnabled val="1"/>
        </dgm:presLayoutVars>
      </dgm:prSet>
      <dgm:spPr/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</dgm:pt>
    <dgm:pt modelId="{0DF01C3F-4877-1042-80B4-04DCB8113997}" type="pres">
      <dgm:prSet presAssocID="{0497B679-C5B3-664D-B266-0F90AF200B8D}" presName="parentText" presStyleLbl="node1" presStyleIdx="1" presStyleCnt="2" custScaleX="137563" custScaleY="72329" custLinFactNeighborX="-46151" custLinFactNeighborY="-6766">
        <dgm:presLayoutVars>
          <dgm:chMax val="0"/>
          <dgm:bulletEnabled val="1"/>
        </dgm:presLayoutVars>
      </dgm:prSet>
      <dgm:spPr/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LinFactNeighborY="-8933">
        <dgm:presLayoutVars>
          <dgm:bulletEnabled val="1"/>
        </dgm:presLayoutVars>
      </dgm:prSet>
      <dgm:spPr/>
    </dgm:pt>
  </dgm:ptLst>
  <dgm:cxnLst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06BC68B-6AB1-C142-BD3D-9F1495D93347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gm:t>
    </dgm:pt>
    <dgm:pt modelId="{EC59A1B7-9A6D-C948-84A6-9EB58E225A52}" type="par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80B33E4A-0DCC-4B48-93DF-A463714904A7}" type="sib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4885" custScaleY="72978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6012" custScaleY="71622" custLinFactNeighborY="-6870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LinFactNeighborY="-9079">
        <dgm:presLayoutVars>
          <dgm:bulletEnabled val="1"/>
        </dgm:presLayoutVars>
      </dgm:prSet>
      <dgm:spPr/>
    </dgm:pt>
  </dgm:ptLst>
  <dgm:cxnLst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18B4BF39-140B-0D43-B830-E706E050F993}" type="presOf" srcId="{606BC68B-6AB1-C142-BD3D-9F1495D93347}" destId="{7ED5F499-C261-224D-B17C-9F3D94708226}" srcOrd="0" destOrd="1" presId="urn:microsoft.com/office/officeart/2005/8/layout/list1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0427D59A-2EBE-EB43-9643-8403E7FA814A}" srcId="{CF969621-50C9-3543-B37D-96DA35506F5E}" destId="{606BC68B-6AB1-C142-BD3D-9F1495D93347}" srcOrd="1" destOrd="0" parTransId="{EC59A1B7-9A6D-C948-84A6-9EB58E225A52}" sibTransId="{80B33E4A-0DCC-4B48-93DF-A463714904A7}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90015"/>
          <a:ext cx="524425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54076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sp:txBody>
      <dsp:txXfrm>
        <a:off x="0" y="290015"/>
        <a:ext cx="5244256" cy="856800"/>
      </dsp:txXfrm>
    </dsp:sp>
    <dsp:sp modelId="{0F35545A-63AC-2749-B397-8A76B233549A}">
      <dsp:nvSpPr>
        <dsp:cNvPr id="0" name=""/>
        <dsp:cNvSpPr/>
      </dsp:nvSpPr>
      <dsp:spPr>
        <a:xfrm>
          <a:off x="262212" y="39095"/>
          <a:ext cx="4721613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sp:txBody>
      <dsp:txXfrm>
        <a:off x="286710" y="63593"/>
        <a:ext cx="4672617" cy="452844"/>
      </dsp:txXfrm>
    </dsp:sp>
    <dsp:sp modelId="{D5CAFA39-F3C0-AB45-827B-94DCA3729232}">
      <dsp:nvSpPr>
        <dsp:cNvPr id="0" name=""/>
        <dsp:cNvSpPr/>
      </dsp:nvSpPr>
      <dsp:spPr>
        <a:xfrm>
          <a:off x="0" y="1489535"/>
          <a:ext cx="524425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54076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sp:txBody>
      <dsp:txXfrm>
        <a:off x="0" y="1489535"/>
        <a:ext cx="5244256" cy="856800"/>
      </dsp:txXfrm>
    </dsp:sp>
    <dsp:sp modelId="{E3913EB3-1B4C-7A41-A53B-03454275C5A6}">
      <dsp:nvSpPr>
        <dsp:cNvPr id="0" name=""/>
        <dsp:cNvSpPr/>
      </dsp:nvSpPr>
      <dsp:spPr>
        <a:xfrm>
          <a:off x="262212" y="1238615"/>
          <a:ext cx="4697935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Fabrication</a:t>
          </a:r>
        </a:p>
      </dsp:txBody>
      <dsp:txXfrm>
        <a:off x="286710" y="1263113"/>
        <a:ext cx="4648939" cy="452844"/>
      </dsp:txXfrm>
    </dsp:sp>
    <dsp:sp modelId="{9EDD2A05-9AE3-C34E-8DC3-3F623EC609D1}">
      <dsp:nvSpPr>
        <dsp:cNvPr id="0" name=""/>
        <dsp:cNvSpPr/>
      </dsp:nvSpPr>
      <dsp:spPr>
        <a:xfrm>
          <a:off x="0" y="2689055"/>
          <a:ext cx="524425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54076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sp:txBody>
      <dsp:txXfrm>
        <a:off x="0" y="2689055"/>
        <a:ext cx="5244256" cy="856800"/>
      </dsp:txXfrm>
    </dsp:sp>
    <dsp:sp modelId="{CAB6FFA3-7E3E-F54A-82BD-F6117E3F9B4D}">
      <dsp:nvSpPr>
        <dsp:cNvPr id="0" name=""/>
        <dsp:cNvSpPr/>
      </dsp:nvSpPr>
      <dsp:spPr>
        <a:xfrm>
          <a:off x="262212" y="2438135"/>
          <a:ext cx="4744630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Unauthorized Collaboration</a:t>
          </a:r>
        </a:p>
      </dsp:txBody>
      <dsp:txXfrm>
        <a:off x="286710" y="2462633"/>
        <a:ext cx="469563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49841"/>
          <a:ext cx="584274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33248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sp:txBody>
      <dsp:txXfrm>
        <a:off x="0" y="249841"/>
        <a:ext cx="5842748" cy="856800"/>
      </dsp:txXfrm>
    </dsp:sp>
    <dsp:sp modelId="{0F35545A-63AC-2749-B397-8A76B233549A}">
      <dsp:nvSpPr>
        <dsp:cNvPr id="0" name=""/>
        <dsp:cNvSpPr/>
      </dsp:nvSpPr>
      <dsp:spPr>
        <a:xfrm>
          <a:off x="292137" y="13681"/>
          <a:ext cx="5247085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Forgery</a:t>
          </a:r>
          <a:r>
            <a:rPr lang="en-US" sz="2400" b="1" i="0" kern="1200" dirty="0">
              <a:latin typeface="Proxima Nova Rg" panose="02000506030000020004" pitchFamily="2" charset="0"/>
            </a:rPr>
            <a:t> </a:t>
          </a:r>
        </a:p>
      </dsp:txBody>
      <dsp:txXfrm>
        <a:off x="315194" y="36738"/>
        <a:ext cx="5200971" cy="426206"/>
      </dsp:txXfrm>
    </dsp:sp>
    <dsp:sp modelId="{D5CAFA39-F3C0-AB45-827B-94DCA3729232}">
      <dsp:nvSpPr>
        <dsp:cNvPr id="0" name=""/>
        <dsp:cNvSpPr/>
      </dsp:nvSpPr>
      <dsp:spPr>
        <a:xfrm>
          <a:off x="0" y="1429201"/>
          <a:ext cx="584274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33248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sp:txBody>
      <dsp:txXfrm>
        <a:off x="0" y="1429201"/>
        <a:ext cx="5842748" cy="856800"/>
      </dsp:txXfrm>
    </dsp:sp>
    <dsp:sp modelId="{E3913EB3-1B4C-7A41-A53B-03454275C5A6}">
      <dsp:nvSpPr>
        <dsp:cNvPr id="0" name=""/>
        <dsp:cNvSpPr/>
      </dsp:nvSpPr>
      <dsp:spPr>
        <a:xfrm>
          <a:off x="292137" y="1193041"/>
          <a:ext cx="5247085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Duplicating Work</a:t>
          </a:r>
        </a:p>
      </dsp:txBody>
      <dsp:txXfrm>
        <a:off x="315194" y="1216098"/>
        <a:ext cx="5200971" cy="426206"/>
      </dsp:txXfrm>
    </dsp:sp>
    <dsp:sp modelId="{047CEB89-E438-7648-B2CD-ABF3CEF08CD8}">
      <dsp:nvSpPr>
        <dsp:cNvPr id="0" name=""/>
        <dsp:cNvSpPr/>
      </dsp:nvSpPr>
      <dsp:spPr>
        <a:xfrm>
          <a:off x="0" y="2614845"/>
          <a:ext cx="584274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33248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sp:txBody>
      <dsp:txXfrm>
        <a:off x="0" y="2614845"/>
        <a:ext cx="5842748" cy="856800"/>
      </dsp:txXfrm>
    </dsp:sp>
    <dsp:sp modelId="{C0E9EDD8-D128-C747-97A8-10F68D9CF288}">
      <dsp:nvSpPr>
        <dsp:cNvPr id="0" name=""/>
        <dsp:cNvSpPr/>
      </dsp:nvSpPr>
      <dsp:spPr>
        <a:xfrm>
          <a:off x="292137" y="2372401"/>
          <a:ext cx="5247085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Plagiarism</a:t>
          </a:r>
        </a:p>
      </dsp:txBody>
      <dsp:txXfrm>
        <a:off x="315194" y="2395458"/>
        <a:ext cx="5200971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19558" y="-2093455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Civil penalties (lawsuits)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Criminal penalties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Loss of reputation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End of career</a:t>
          </a:r>
        </a:p>
      </dsp:txBody>
      <dsp:txXfrm rot="-5400000">
        <a:off x="3291840" y="112209"/>
        <a:ext cx="5774214" cy="1440831"/>
      </dsp:txXfrm>
    </dsp:sp>
    <dsp:sp modelId="{B3552255-0A82-D946-82B5-D72CBEA7B240}">
      <dsp:nvSpPr>
        <dsp:cNvPr id="0" name=""/>
        <dsp:cNvSpPr/>
      </dsp:nvSpPr>
      <dsp:spPr>
        <a:xfrm>
          <a:off x="0" y="12397"/>
          <a:ext cx="3291840" cy="1575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sp:txBody>
      <dsp:txXfrm>
        <a:off x="76892" y="89289"/>
        <a:ext cx="3138056" cy="1421364"/>
      </dsp:txXfrm>
    </dsp:sp>
    <dsp:sp modelId="{38E62915-B633-EF45-9E52-076C526E9E4F}">
      <dsp:nvSpPr>
        <dsp:cNvPr id="0" name=""/>
        <dsp:cNvSpPr/>
      </dsp:nvSpPr>
      <dsp:spPr>
        <a:xfrm rot="5400000">
          <a:off x="5419558" y="-429589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Zeros on assignments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Course failure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Reported to Student Affairs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Expulsion from the university</a:t>
          </a:r>
        </a:p>
      </dsp:txBody>
      <dsp:txXfrm rot="-5400000">
        <a:off x="3291840" y="1776075"/>
        <a:ext cx="5774214" cy="1440831"/>
      </dsp:txXfrm>
    </dsp:sp>
    <dsp:sp modelId="{DBB56690-D41D-3944-9015-7E876A2A936E}">
      <dsp:nvSpPr>
        <dsp:cNvPr id="0" name=""/>
        <dsp:cNvSpPr/>
      </dsp:nvSpPr>
      <dsp:spPr>
        <a:xfrm>
          <a:off x="0" y="1729357"/>
          <a:ext cx="3291840" cy="15671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kern="1200" dirty="0">
            <a:latin typeface="Proxima Nova Lt" panose="02000506030000020004" pitchFamily="50" charset="0"/>
            <a:cs typeface="Proxima Nova Lt" panose="020B0604020202020204" charset="0"/>
          </a:endParaRPr>
        </a:p>
      </dsp:txBody>
      <dsp:txXfrm>
        <a:off x="76500" y="1805857"/>
        <a:ext cx="3138840" cy="141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Gotham Medium" pitchFamily="50" charset="0"/>
              <a:cs typeface="Proxima Nova Lt" panose="020B0604020202020204" charset="0"/>
            </a:rPr>
            <a:t>1</a:t>
          </a:r>
          <a:r>
            <a:rPr lang="en-US" sz="2400" b="0" i="0" kern="1200" baseline="30000" dirty="0">
              <a:latin typeface="Gotham Medium" pitchFamily="50" charset="0"/>
              <a:cs typeface="Proxima Nova Lt" panose="020B0604020202020204" charset="0"/>
            </a:rPr>
            <a:t>st</a:t>
          </a:r>
          <a:r>
            <a:rPr lang="en-US" sz="2400" b="0" i="0" kern="1200" dirty="0">
              <a:latin typeface="Gotham Medium" pitchFamily="50" charset="0"/>
              <a:cs typeface="Proxima Nova Lt" panose="020B060402020202020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Gotham Medium" pitchFamily="50" charset="0"/>
            </a:rPr>
            <a:t>2</a:t>
          </a:r>
          <a:r>
            <a:rPr lang="en-US" sz="2400" b="0" i="0" kern="1200" baseline="30000" dirty="0">
              <a:latin typeface="Gotham Medium" pitchFamily="50" charset="0"/>
            </a:rPr>
            <a:t>nd</a:t>
          </a:r>
          <a:r>
            <a:rPr lang="en-US" sz="2400" b="0" i="0" kern="1200" dirty="0">
              <a:latin typeface="Gotham Medium" pitchFamily="50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Gotham Medium" pitchFamily="50" charset="0"/>
              <a:ea typeface="+mn-ea"/>
              <a:cs typeface="+mn-cs"/>
            </a:rPr>
            <a:t>Fail EG1004</a:t>
          </a:r>
        </a:p>
      </dsp:txBody>
      <dsp:txXfrm>
        <a:off x="4371490" y="2510672"/>
        <a:ext cx="2423308" cy="1615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130626"/>
          <a:ext cx="5523236" cy="2244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sp:txBody>
      <dsp:txXfrm>
        <a:off x="0" y="130626"/>
        <a:ext cx="5523236" cy="2244375"/>
      </dsp:txXfrm>
    </dsp:sp>
    <dsp:sp modelId="{B52692C2-21A9-0846-92D0-2BB93B1D3C32}">
      <dsp:nvSpPr>
        <dsp:cNvPr id="0" name=""/>
        <dsp:cNvSpPr/>
      </dsp:nvSpPr>
      <dsp:spPr>
        <a:xfrm>
          <a:off x="137840" y="0"/>
          <a:ext cx="5267977" cy="4886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latin typeface="Proxima Nova Lt" panose="02000506030000020004" pitchFamily="50" charset="0"/>
            </a:rPr>
            <a:t>Cite Frequently</a:t>
          </a:r>
        </a:p>
      </dsp:txBody>
      <dsp:txXfrm>
        <a:off x="161693" y="23853"/>
        <a:ext cx="5220271" cy="440923"/>
      </dsp:txXfrm>
    </dsp:sp>
    <dsp:sp modelId="{4A20B6CB-ED1F-B74A-A543-4E38017EFB07}">
      <dsp:nvSpPr>
        <dsp:cNvPr id="0" name=""/>
        <dsp:cNvSpPr/>
      </dsp:nvSpPr>
      <dsp:spPr>
        <a:xfrm>
          <a:off x="0" y="2641826"/>
          <a:ext cx="5523236" cy="145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sp:txBody>
      <dsp:txXfrm>
        <a:off x="0" y="2641826"/>
        <a:ext cx="5523236" cy="1456875"/>
      </dsp:txXfrm>
    </dsp:sp>
    <dsp:sp modelId="{0DF01C3F-4877-1042-80B4-04DCB8113997}">
      <dsp:nvSpPr>
        <dsp:cNvPr id="0" name=""/>
        <dsp:cNvSpPr/>
      </dsp:nvSpPr>
      <dsp:spPr>
        <a:xfrm>
          <a:off x="146677" y="2460068"/>
          <a:ext cx="5245835" cy="53378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Don’t Search Online Databases</a:t>
          </a:r>
        </a:p>
      </dsp:txBody>
      <dsp:txXfrm>
        <a:off x="172734" y="2486125"/>
        <a:ext cx="5193721" cy="4816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183543"/>
          <a:ext cx="5523236" cy="2244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sp:txBody>
      <dsp:txXfrm>
        <a:off x="0" y="183543"/>
        <a:ext cx="5523236" cy="2244375"/>
      </dsp:txXfrm>
    </dsp:sp>
    <dsp:sp modelId="{0F35545A-63AC-2749-B397-8A76B233549A}">
      <dsp:nvSpPr>
        <dsp:cNvPr id="0" name=""/>
        <dsp:cNvSpPr/>
      </dsp:nvSpPr>
      <dsp:spPr>
        <a:xfrm>
          <a:off x="276161" y="13966"/>
          <a:ext cx="4828385" cy="5385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Start Early</a:t>
          </a:r>
        </a:p>
      </dsp:txBody>
      <dsp:txXfrm>
        <a:off x="302452" y="40257"/>
        <a:ext cx="4775803" cy="485995"/>
      </dsp:txXfrm>
    </dsp:sp>
    <dsp:sp modelId="{D5CAFA39-F3C0-AB45-827B-94DCA3729232}">
      <dsp:nvSpPr>
        <dsp:cNvPr id="0" name=""/>
        <dsp:cNvSpPr/>
      </dsp:nvSpPr>
      <dsp:spPr>
        <a:xfrm>
          <a:off x="0" y="2688987"/>
          <a:ext cx="5523236" cy="145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688987"/>
        <a:ext cx="5523236" cy="1456875"/>
      </dsp:txXfrm>
    </dsp:sp>
    <dsp:sp modelId="{E3913EB3-1B4C-7A41-A53B-03454275C5A6}">
      <dsp:nvSpPr>
        <dsp:cNvPr id="0" name=""/>
        <dsp:cNvSpPr/>
      </dsp:nvSpPr>
      <dsp:spPr>
        <a:xfrm>
          <a:off x="276161" y="2512218"/>
          <a:ext cx="4871958" cy="5285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sp:txBody>
      <dsp:txXfrm>
        <a:off x="301964" y="2538021"/>
        <a:ext cx="4820352" cy="476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20F3-CA82-4DA3-8F48-9CB590C3EEC9}" type="datetimeFigureOut">
              <a:rPr lang="en-US" smtClean="0"/>
              <a:t>9/10/23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A5AD1-B670-4582-A120-B3C126AE1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4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8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1FBD-9188-410A-8548-E16388EC3C15}" type="datetime1">
              <a:rPr lang="en-US" smtClean="0"/>
              <a:t>9/10/23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0F044-AE32-462B-A49F-33AFBC5CBA43}" type="datetime1">
              <a:rPr lang="en-US" smtClean="0"/>
              <a:t>9/10/23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F689-CB28-48B7-A122-B02CB60F7FCD}" type="datetime1">
              <a:rPr lang="en-US" smtClean="0"/>
              <a:t>9/10/23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582E-62E3-4233-9E6B-20E8A6F53438}" type="datetime1">
              <a:rPr lang="en-US" smtClean="0"/>
              <a:t>9/10/23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DFBA-FD94-48F5-A3EF-FF92A362A1FB}" type="datetime1">
              <a:rPr lang="en-US" smtClean="0"/>
              <a:t>9/10/23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DFB2-F091-46BA-B4E8-94390EBE3ECC}" type="datetime1">
              <a:rPr lang="en-US" smtClean="0"/>
              <a:t>9/10/23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BA66-A77C-4A3C-A9E6-3AFE0110A85A}" type="datetime1">
              <a:rPr lang="en-US" smtClean="0"/>
              <a:t>9/10/23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2196-AAC0-48F1-BB6E-2967BA3C46FE}" type="datetime1">
              <a:rPr lang="en-US" smtClean="0"/>
              <a:t>9/10/23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A96F-F70E-4505-897C-C6724F24D4CB}" type="datetime1">
              <a:rPr lang="en-US" smtClean="0"/>
              <a:t>9/10/23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CDFA-A65D-463F-8205-B37F83A1E00C}" type="datetime1">
              <a:rPr lang="en-US" smtClean="0"/>
              <a:t>9/10/23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3C67-C0EF-4036-B5A9-770E8DE41BDE}" type="datetime1">
              <a:rPr lang="en-US" smtClean="0"/>
              <a:t>9/10/23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02AEC-F54A-457F-9519-4D9CD926B177}" type="datetime1">
              <a:rPr lang="en-US" smtClean="0"/>
              <a:t>9/10/23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ACADEMIC HONESTY &amp; PLAGIARISM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582980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What is Academic Dishonesty?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EG1004 Plagiarism Policy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Strategies to Avoid Plagiarism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4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98764" y="1532164"/>
            <a:ext cx="1085339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rgbClr val="57068C"/>
                </a:solidFill>
                <a:latin typeface="Proxima Nova Lt" panose="02000506030000020004" pitchFamily="50" charset="0"/>
              </a:rPr>
              <a:t>NYU Code of Conduct: </a:t>
            </a:r>
            <a:r>
              <a:rPr lang="en-US" sz="2400" dirty="0">
                <a:solidFill>
                  <a:srgbClr val="57068C"/>
                </a:solidFill>
                <a:latin typeface="Proxima Nova Rg" panose="02000506030000020004" pitchFamily="2" charset="0"/>
              </a:rPr>
              <a:t>Misrepresentation, deception, dishonesty, or any act of falsification to influence academic evaluation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/>
        </p:nvGraphicFramePr>
        <p:xfrm>
          <a:off x="420209" y="2357195"/>
          <a:ext cx="5244256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853727"/>
              </p:ext>
            </p:extLst>
          </p:nvPr>
        </p:nvGraphicFramePr>
        <p:xfrm>
          <a:off x="6088643" y="2406542"/>
          <a:ext cx="5842748" cy="347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>
                <a:latin typeface="Gotham Medium" panose="02000603030000020004" pitchFamily="2" charset="0"/>
              </a:rPr>
              <a:t>WHAT IS ACADEMIC DISHONESTY?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Proxima Nova Lt" panose="02000506030000020004" pitchFamily="50" charset="0"/>
              </a:rPr>
              <a:t>3</a:t>
            </a:fld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79" y="647998"/>
            <a:ext cx="12069229" cy="965147"/>
          </a:xfrm>
        </p:spPr>
        <p:txBody>
          <a:bodyPr>
            <a:noAutofit/>
          </a:bodyPr>
          <a:lstStyle/>
          <a:p>
            <a:r>
              <a:rPr lang="en-US" sz="5000" dirty="0">
                <a:latin typeface="Gotham Medium" pitchFamily="50" charset="0"/>
              </a:rPr>
              <a:t>IMPORTANCE OF PROPER 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0" y="1924153"/>
            <a:ext cx="11063785" cy="54831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Severe consequences for failing to give proper credit</a:t>
            </a:r>
            <a:endParaRPr lang="en-US" sz="2800" b="1" dirty="0">
              <a:solidFill>
                <a:srgbClr val="57068C"/>
              </a:solidFill>
              <a:latin typeface="Proxima Nova Lt" panose="020B0604020202020204" charset="0"/>
              <a:cs typeface="Proxima Nova Lt" panose="020B060402020202020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/>
        </p:nvGraphicFramePr>
        <p:xfrm>
          <a:off x="1638301" y="2572151"/>
          <a:ext cx="9144000" cy="329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Proxima Nova Lt" panose="02000506030000020004" pitchFamily="50" charset="0"/>
              </a:rPr>
              <a:t>4</a:t>
            </a:fld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8" y="2002467"/>
            <a:ext cx="7018382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  <a:latin typeface="Proxima Nova Rg" panose="02000506030000020004" pitchFamily="2" charset="0"/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  <a:latin typeface="Proxima Nova Lt" panose="02000506030000020004" pitchFamily="50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Proxima Nova Lt" panose="02000506030000020004" pitchFamily="50" charset="0"/>
              </a:rPr>
              <a:t>Full code of ethics at NSPE.org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24" y="2431907"/>
            <a:ext cx="4886270" cy="29046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7686078" y="5425704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PROFESSIONAL ETHICS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Software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6392377"/>
              </p:ext>
            </p:extLst>
          </p:nvPr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EG1004 PLAGIARISM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/>
        </p:nvGraphicFramePr>
        <p:xfrm>
          <a:off x="6302950" y="1740338"/>
          <a:ext cx="5523236" cy="41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/>
        </p:nvGraphicFramePr>
        <p:xfrm>
          <a:off x="314036" y="1683716"/>
          <a:ext cx="5523236" cy="419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Gotham Medium" panose="02000603030000020004" pitchFamily="2" charset="0"/>
              </a:rPr>
              <a:t>STRATEGIES TO AVOID PLAGIARISM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Full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2" charset="77"/>
              </a:rPr>
              <a:t>citation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 dirty="0">
                <a:latin typeface="Proxima Nova Rg" panose="02000506030000020004" pitchFamily="2" charset="0"/>
              </a:rPr>
              <a:t> School of Engineering. (2023). “Lab 11: Biomedical Forensics.” EG1004 Online Lab Manual. Accessed 5 November 2023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latin typeface="Proxima Nova Rg" panose="02000506030000020004" pitchFamily="2" charset="0"/>
              <a:cs typeface="Proxima Nova Lt" panose="020B060402020202020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charset="0"/>
              </a:rPr>
              <a:t>In text citation near info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(NYU Tandon, 2022)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CITING IN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338</Words>
  <Application>Microsoft Macintosh PowerPoint</Application>
  <PresentationFormat>Widescreen</PresentationFormat>
  <Paragraphs>81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ACADEMIC HONESTY &amp; PLAGIARISM </vt:lpstr>
      <vt:lpstr>AGENDA</vt:lpstr>
      <vt:lpstr>WHAT IS ACADEMIC DISHONESTY?</vt:lpstr>
      <vt:lpstr>IMPORTANCE OF PROPER CITATION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EG</cp:lastModifiedBy>
  <cp:revision>8</cp:revision>
  <dcterms:created xsi:type="dcterms:W3CDTF">2020-08-26T08:36:37Z</dcterms:created>
  <dcterms:modified xsi:type="dcterms:W3CDTF">2023-09-10T20:35:29Z</dcterms:modified>
</cp:coreProperties>
</file>