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autoCompressPictures="0">
  <p:sldMasterIdLst>
    <p:sldMasterId id="2147483648" r:id="rId1"/>
  </p:sldMasterIdLst>
  <p:notesMasterIdLst>
    <p:notesMasterId r:id="rId16"/>
  </p:notesMasterIdLst>
  <p:sldIdLst>
    <p:sldId id="279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</p:sldIdLst>
  <p:sldSz cx="12192000" cy="6858000"/>
  <p:notesSz cx="6858000" cy="9144000"/>
  <p:embeddedFontLst>
    <p:embeddedFont>
      <p:font typeface="Gotham Medium" pitchFamily="2" charset="0"/>
      <p:regular r:id="rId17"/>
      <p:italic r:id="rId18"/>
    </p:embeddedFont>
    <p:embeddedFont>
      <p:font typeface="Montserrat" pitchFamily="2" charset="77"/>
      <p:regular r:id="rId19"/>
      <p:bold r:id="rId20"/>
      <p:italic r:id="rId21"/>
      <p:boldItalic r:id="rId22"/>
    </p:embeddedFont>
    <p:embeddedFont>
      <p:font typeface="Montserrat Medium" pitchFamily="2" charset="77"/>
      <p:regular r:id="rId23"/>
      <p:italic r:id="rId24"/>
    </p:embeddedFont>
    <p:embeddedFont>
      <p:font typeface="Proxima Nova" panose="02000506030000020004" pitchFamily="2" charset="0"/>
      <p:regular r:id="rId25"/>
      <p:bold r:id="rId26"/>
      <p:italic r:id="rId27"/>
      <p:boldItalic r:id="rId28"/>
    </p:embeddedFont>
    <p:embeddedFont>
      <p:font typeface="Proxima Nova Rg" panose="02000506030000020004" pitchFamily="2" charset="77"/>
      <p:regular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8" roundtripDataSignature="AMtx7mhpHbU5lf41TA10S5eEubWamq9Kx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7381570-EEFE-44A4-B708-044962187DF9}">
  <a:tblStyle styleId="{97381570-EEFE-44A4-B708-044962187DF9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BF1E8"/>
          </a:solidFill>
        </a:fill>
      </a:tcStyle>
    </a:wholeTbl>
    <a:band1H>
      <a:tcTxStyle b="off" i="off"/>
      <a:tcStyle>
        <a:tcBdr/>
        <a:fill>
          <a:solidFill>
            <a:srgbClr val="D4E2CE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D4E2CE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6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6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138"/>
    <p:restoredTop sz="91429"/>
  </p:normalViewPr>
  <p:slideViewPr>
    <p:cSldViewPr snapToGrid="0">
      <p:cViewPr varScale="1">
        <p:scale>
          <a:sx n="45" d="100"/>
          <a:sy n="45" d="100"/>
        </p:scale>
        <p:origin x="83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48" Type="http://customschemas.google.com/relationships/presentationmetadata" Target="metadata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3781047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6" name="Google Shape;226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7" name="Google Shape;227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858993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6" name="Google Shape;376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5891131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9" name="Google Shape;389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115658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02" name="Google Shape;402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0828419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16" name="Google Shape;416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568214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4" name="Google Shape;24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20755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149145b18b6_0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2" name="Google Shape;262;g149145b18b6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421775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149145b18b6_0_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0" name="Google Shape;280;g149145b18b6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4405844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9" name="Google Shape;29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647517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0" name="Google Shape;32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0446620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1" name="Google Shape;33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5365519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4" name="Google Shape;344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592682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8" name="Google Shape;35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01016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5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5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9" name="Google Shape;19;p5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50"/>
          <p:cNvSpPr txBox="1">
            <a:spLocks noGrp="1"/>
          </p:cNvSpPr>
          <p:nvPr>
            <p:ph type="sldNum" idx="12"/>
          </p:nvPr>
        </p:nvSpPr>
        <p:spPr>
          <a:xfrm>
            <a:off x="11606273" y="47625"/>
            <a:ext cx="473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5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5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5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5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59"/>
          <p:cNvSpPr txBox="1">
            <a:spLocks noGrp="1"/>
          </p:cNvSpPr>
          <p:nvPr>
            <p:ph type="sldNum" idx="12"/>
          </p:nvPr>
        </p:nvSpPr>
        <p:spPr>
          <a:xfrm>
            <a:off x="11606273" y="47625"/>
            <a:ext cx="473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6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6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6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6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60"/>
          <p:cNvSpPr txBox="1">
            <a:spLocks noGrp="1"/>
          </p:cNvSpPr>
          <p:nvPr>
            <p:ph type="sldNum" idx="12"/>
          </p:nvPr>
        </p:nvSpPr>
        <p:spPr>
          <a:xfrm>
            <a:off x="11606273" y="47625"/>
            <a:ext cx="473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5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1"/>
          <p:cNvSpPr txBox="1">
            <a:spLocks noGrp="1"/>
          </p:cNvSpPr>
          <p:nvPr>
            <p:ph type="sldNum" idx="12"/>
          </p:nvPr>
        </p:nvSpPr>
        <p:spPr>
          <a:xfrm>
            <a:off x="11606273" y="47625"/>
            <a:ext cx="473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5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2"/>
          <p:cNvSpPr txBox="1">
            <a:spLocks noGrp="1"/>
          </p:cNvSpPr>
          <p:nvPr>
            <p:ph type="sldNum" idx="12"/>
          </p:nvPr>
        </p:nvSpPr>
        <p:spPr>
          <a:xfrm>
            <a:off x="11606273" y="47625"/>
            <a:ext cx="473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5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5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3"/>
          <p:cNvSpPr txBox="1">
            <a:spLocks noGrp="1"/>
          </p:cNvSpPr>
          <p:nvPr>
            <p:ph type="sldNum" idx="12"/>
          </p:nvPr>
        </p:nvSpPr>
        <p:spPr>
          <a:xfrm>
            <a:off x="11606273" y="47625"/>
            <a:ext cx="473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5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5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4" name="Google Shape;44;p5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5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5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5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5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54"/>
          <p:cNvSpPr txBox="1">
            <a:spLocks noGrp="1"/>
          </p:cNvSpPr>
          <p:nvPr>
            <p:ph type="sldNum" idx="12"/>
          </p:nvPr>
        </p:nvSpPr>
        <p:spPr>
          <a:xfrm>
            <a:off x="11606273" y="47625"/>
            <a:ext cx="473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5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5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5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55"/>
          <p:cNvSpPr txBox="1">
            <a:spLocks noGrp="1"/>
          </p:cNvSpPr>
          <p:nvPr>
            <p:ph type="sldNum" idx="12"/>
          </p:nvPr>
        </p:nvSpPr>
        <p:spPr>
          <a:xfrm>
            <a:off x="11606273" y="47625"/>
            <a:ext cx="473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5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5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56"/>
          <p:cNvSpPr txBox="1">
            <a:spLocks noGrp="1"/>
          </p:cNvSpPr>
          <p:nvPr>
            <p:ph type="sldNum" idx="12"/>
          </p:nvPr>
        </p:nvSpPr>
        <p:spPr>
          <a:xfrm>
            <a:off x="11606273" y="47625"/>
            <a:ext cx="473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5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5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2" name="Google Shape;62;p5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3" name="Google Shape;63;p5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5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57"/>
          <p:cNvSpPr txBox="1">
            <a:spLocks noGrp="1"/>
          </p:cNvSpPr>
          <p:nvPr>
            <p:ph type="sldNum" idx="12"/>
          </p:nvPr>
        </p:nvSpPr>
        <p:spPr>
          <a:xfrm>
            <a:off x="11606273" y="47625"/>
            <a:ext cx="473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5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5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9" name="Google Shape;69;p5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0" name="Google Shape;70;p5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5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58"/>
          <p:cNvSpPr txBox="1">
            <a:spLocks noGrp="1"/>
          </p:cNvSpPr>
          <p:nvPr>
            <p:ph type="sldNum" idx="12"/>
          </p:nvPr>
        </p:nvSpPr>
        <p:spPr>
          <a:xfrm>
            <a:off x="11606273" y="47625"/>
            <a:ext cx="473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4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4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4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49"/>
          <p:cNvSpPr txBox="1">
            <a:spLocks noGrp="1"/>
          </p:cNvSpPr>
          <p:nvPr>
            <p:ph type="sldNum" idx="12"/>
          </p:nvPr>
        </p:nvSpPr>
        <p:spPr>
          <a:xfrm>
            <a:off x="11606273" y="47625"/>
            <a:ext cx="473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49"/>
          <p:cNvSpPr txBox="1"/>
          <p:nvPr/>
        </p:nvSpPr>
        <p:spPr>
          <a:xfrm>
            <a:off x="11718388" y="84405"/>
            <a:ext cx="47361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 sz="1800" b="1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‹#›</a:t>
            </a:fld>
            <a:endParaRPr sz="1800" b="1" i="0" u="none" strike="noStrike" cap="none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hyperlink" Target="https://manual.eg.poly.edu/index.php/Absence_and_Lateness_Policies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35210" y="1359914"/>
            <a:ext cx="8121580" cy="23876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itchFamily="50" charset="0"/>
              </a:rPr>
              <a:t>INTRODUCTION TO EG1004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55187"/>
            <a:ext cx="9144000" cy="473561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latin typeface="Proxima Nova Rg" panose="02000506030000020004" pitchFamily="2" charset="0"/>
              </a:rPr>
              <a:t>EG1004  |  RECITATION 1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3937099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CDA7024F-D248-4EF6-9CD3-DD357A9199C4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A1CAF8-DB5A-4A6D-BBB2-4D89C575D2C4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8109B66-0296-4DA0-97B5-15803D47E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6CFFE355-92F9-426E-98E2-57E8ED9651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4749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18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" name="Google Shape;361;p18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2" name="Google Shape;362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363" name="Google Shape;363;p18"/>
          <p:cNvSpPr txBox="1"/>
          <p:nvPr/>
        </p:nvSpPr>
        <p:spPr>
          <a:xfrm>
            <a:off x="9402417" y="3916017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4" name="Google Shape;364;p18"/>
          <p:cNvSpPr txBox="1"/>
          <p:nvPr/>
        </p:nvSpPr>
        <p:spPr>
          <a:xfrm>
            <a:off x="564107" y="755213"/>
            <a:ext cx="11063786" cy="903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lnSpc>
                <a:spcPct val="90000"/>
              </a:lnSpc>
              <a:buClr>
                <a:schemeClr val="dk1"/>
              </a:buClr>
              <a:buSzPts val="5400"/>
              <a:buFont typeface="Calibri"/>
              <a:buNone/>
              <a:defRPr sz="5400">
                <a:solidFill>
                  <a:schemeClr val="dk1"/>
                </a:solidFill>
                <a:latin typeface="Gotham Medium" pitchFamily="50" charset="0"/>
                <a:ea typeface="Montserrat Medium"/>
                <a:cs typeface="Montserrat Medium"/>
                <a:sym typeface="Calibri"/>
              </a:defRPr>
            </a:lvl1pPr>
            <a:lvl2pPr>
              <a:buSzPts val="1400"/>
              <a:buNone/>
              <a:defRPr sz="1800"/>
            </a:lvl2pPr>
            <a:lvl3pPr>
              <a:buSzPts val="1400"/>
              <a:buNone/>
              <a:defRPr sz="1800"/>
            </a:lvl3pPr>
            <a:lvl4pPr>
              <a:buSzPts val="1400"/>
              <a:buNone/>
              <a:defRPr sz="1800"/>
            </a:lvl4pPr>
            <a:lvl5pPr>
              <a:buSzPts val="1400"/>
              <a:buNone/>
              <a:defRPr sz="1800"/>
            </a:lvl5pPr>
            <a:lvl6pPr>
              <a:buSzPts val="1400"/>
              <a:buNone/>
              <a:defRPr sz="1800"/>
            </a:lvl6pPr>
            <a:lvl7pPr>
              <a:buSzPts val="1400"/>
              <a:buNone/>
              <a:defRPr sz="1800"/>
            </a:lvl7pPr>
            <a:lvl8pPr>
              <a:buSzPts val="1400"/>
              <a:buNone/>
              <a:defRPr sz="1800"/>
            </a:lvl8pPr>
            <a:lvl9pPr>
              <a:buSzPts val="1400"/>
              <a:buNone/>
              <a:defRPr sz="1800"/>
            </a:lvl9pPr>
          </a:lstStyle>
          <a:p>
            <a:r>
              <a:rPr lang="en-US">
                <a:sym typeface="Montserrat Medium"/>
              </a:rPr>
              <a:t>PROFESSIONAL SKILLS</a:t>
            </a:r>
            <a:endParaRPr>
              <a:sym typeface="Arial"/>
            </a:endParaRPr>
          </a:p>
        </p:txBody>
      </p:sp>
      <p:pic>
        <p:nvPicPr>
          <p:cNvPr id="365" name="Google Shape;365;p18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366" name="Google Shape;366;p18"/>
          <p:cNvSpPr txBox="1"/>
          <p:nvPr/>
        </p:nvSpPr>
        <p:spPr>
          <a:xfrm>
            <a:off x="10990890" y="5841242"/>
            <a:ext cx="901337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10</a:t>
            </a:r>
            <a:endParaRPr sz="1600" b="0" i="0" u="none" strike="noStrike" cap="none" dirty="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367" name="Google Shape;367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158894" y="2321152"/>
            <a:ext cx="6224773" cy="3099400"/>
          </a:xfrm>
          <a:prstGeom prst="rect">
            <a:avLst/>
          </a:prstGeom>
          <a:noFill/>
          <a:ln>
            <a:noFill/>
          </a:ln>
        </p:spPr>
      </p:pic>
      <p:sp>
        <p:nvSpPr>
          <p:cNvPr id="368" name="Google Shape;368;p18"/>
          <p:cNvSpPr txBox="1"/>
          <p:nvPr/>
        </p:nvSpPr>
        <p:spPr>
          <a:xfrm>
            <a:off x="1307822" y="5206690"/>
            <a:ext cx="113266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Expecting Quality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9" name="Google Shape;369;p18"/>
          <p:cNvSpPr txBox="1"/>
          <p:nvPr/>
        </p:nvSpPr>
        <p:spPr>
          <a:xfrm>
            <a:off x="3712194" y="4729636"/>
            <a:ext cx="1132668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Keeping the Team on Track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0" name="Google Shape;370;p18"/>
          <p:cNvSpPr txBox="1"/>
          <p:nvPr/>
        </p:nvSpPr>
        <p:spPr>
          <a:xfrm>
            <a:off x="3617382" y="2551565"/>
            <a:ext cx="1429265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Interacting with Teammates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1" name="Google Shape;371;p18"/>
          <p:cNvSpPr txBox="1"/>
          <p:nvPr/>
        </p:nvSpPr>
        <p:spPr>
          <a:xfrm>
            <a:off x="1388544" y="2102124"/>
            <a:ext cx="211659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Contributing to the Team’s Work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2" name="Google Shape;372;p18"/>
          <p:cNvSpPr txBox="1"/>
          <p:nvPr/>
        </p:nvSpPr>
        <p:spPr>
          <a:xfrm>
            <a:off x="117326" y="3244419"/>
            <a:ext cx="1429265" cy="1169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Having Relevant Knowledge, Skills &amp; Abilities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3" name="Google Shape;373;p1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315355" y="2494756"/>
            <a:ext cx="2842522" cy="28425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19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" name="Google Shape;379;p19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0" name="Google Shape;380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381" name="Google Shape;381;p19"/>
          <p:cNvSpPr txBox="1"/>
          <p:nvPr/>
        </p:nvSpPr>
        <p:spPr>
          <a:xfrm>
            <a:off x="564107" y="755213"/>
            <a:ext cx="11063786" cy="903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lnSpc>
                <a:spcPct val="90000"/>
              </a:lnSpc>
              <a:buClr>
                <a:schemeClr val="dk1"/>
              </a:buClr>
              <a:buSzPts val="5400"/>
              <a:buFont typeface="Calibri"/>
              <a:buNone/>
              <a:defRPr sz="5400">
                <a:solidFill>
                  <a:schemeClr val="dk1"/>
                </a:solidFill>
                <a:latin typeface="Gotham Medium" pitchFamily="50" charset="0"/>
                <a:ea typeface="Montserrat Medium"/>
                <a:cs typeface="Montserrat Medium"/>
                <a:sym typeface="Calibri"/>
              </a:defRPr>
            </a:lvl1pPr>
            <a:lvl2pPr>
              <a:buSzPts val="1400"/>
              <a:buNone/>
              <a:defRPr sz="1800"/>
            </a:lvl2pPr>
            <a:lvl3pPr>
              <a:buSzPts val="1400"/>
              <a:buNone/>
              <a:defRPr sz="1800"/>
            </a:lvl3pPr>
            <a:lvl4pPr>
              <a:buSzPts val="1400"/>
              <a:buNone/>
              <a:defRPr sz="1800"/>
            </a:lvl4pPr>
            <a:lvl5pPr>
              <a:buSzPts val="1400"/>
              <a:buNone/>
              <a:defRPr sz="1800"/>
            </a:lvl5pPr>
            <a:lvl6pPr>
              <a:buSzPts val="1400"/>
              <a:buNone/>
              <a:defRPr sz="1800"/>
            </a:lvl6pPr>
            <a:lvl7pPr>
              <a:buSzPts val="1400"/>
              <a:buNone/>
              <a:defRPr sz="1800"/>
            </a:lvl7pPr>
            <a:lvl8pPr>
              <a:buSzPts val="1400"/>
              <a:buNone/>
              <a:defRPr sz="1800"/>
            </a:lvl8pPr>
            <a:lvl9pPr>
              <a:buSzPts val="1400"/>
              <a:buNone/>
              <a:defRPr sz="1800"/>
            </a:lvl9pPr>
          </a:lstStyle>
          <a:p>
            <a:r>
              <a:rPr lang="en-US" dirty="0">
                <a:sym typeface="Montserrat Medium"/>
              </a:rPr>
              <a:t>JOB APPLICATION PRACTICE</a:t>
            </a:r>
            <a:endParaRPr dirty="0">
              <a:sym typeface="Arial"/>
            </a:endParaRPr>
          </a:p>
        </p:txBody>
      </p:sp>
      <p:pic>
        <p:nvPicPr>
          <p:cNvPr id="382" name="Google Shape;382;p19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383" name="Google Shape;383;p19"/>
          <p:cNvSpPr txBox="1"/>
          <p:nvPr/>
        </p:nvSpPr>
        <p:spPr>
          <a:xfrm>
            <a:off x="10990890" y="5841242"/>
            <a:ext cx="901337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11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4" name="Google Shape;384;p19"/>
          <p:cNvSpPr/>
          <p:nvPr/>
        </p:nvSpPr>
        <p:spPr>
          <a:xfrm>
            <a:off x="471509" y="2047936"/>
            <a:ext cx="6081790" cy="3647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Tandon Career Services Lecture</a:t>
            </a:r>
            <a:endParaRPr sz="2800" b="0" i="0" u="none" strike="noStrike" cap="non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Writing Consultant Presentations</a:t>
            </a:r>
            <a:endParaRPr sz="2800" b="0" i="0" u="none" strike="noStrike" cap="non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Compile a Mock Job Application</a:t>
            </a:r>
            <a:endParaRPr/>
          </a:p>
          <a:p>
            <a:pPr marL="914400" marR="0" lvl="0" indent="-457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Resume</a:t>
            </a:r>
            <a:endParaRPr/>
          </a:p>
          <a:p>
            <a:pPr marL="914400" marR="0" lvl="0" indent="-457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Cover Letter</a:t>
            </a:r>
            <a:endParaRPr/>
          </a:p>
          <a:p>
            <a:pPr marL="914400" marR="0" lvl="0" indent="-457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LinkedIn Profile</a:t>
            </a:r>
            <a:endParaRPr/>
          </a:p>
          <a:p>
            <a:pPr marL="914400" marR="0" lvl="0" indent="-457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ePortfolio</a:t>
            </a:r>
            <a:endParaRPr sz="2800" b="0" i="0" u="none" strike="noStrike" cap="non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385" name="Google Shape;385;p19" descr="File:LinkedIn Logo.svg - Wikimedia Commons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00467" y="2396468"/>
            <a:ext cx="4344993" cy="1179598"/>
          </a:xfrm>
          <a:prstGeom prst="rect">
            <a:avLst/>
          </a:prstGeom>
          <a:noFill/>
          <a:ln>
            <a:noFill/>
          </a:ln>
        </p:spPr>
      </p:pic>
      <p:pic>
        <p:nvPicPr>
          <p:cNvPr id="386" name="Google Shape;386;p19" descr="Handshake | Pomona College in Claremont, California - Pomona Colleg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598115" y="3909117"/>
            <a:ext cx="5029778" cy="9975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20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2" name="Google Shape;392;p20"/>
          <p:cNvSpPr/>
          <p:nvPr/>
        </p:nvSpPr>
        <p:spPr>
          <a:xfrm>
            <a:off x="-1" y="6323329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3" name="Google Shape;393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394" name="Google Shape;394;p20"/>
          <p:cNvSpPr txBox="1"/>
          <p:nvPr/>
        </p:nvSpPr>
        <p:spPr>
          <a:xfrm>
            <a:off x="9402417" y="3916017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5" name="Google Shape;395;p20"/>
          <p:cNvSpPr txBox="1"/>
          <p:nvPr/>
        </p:nvSpPr>
        <p:spPr>
          <a:xfrm>
            <a:off x="6622339" y="2337293"/>
            <a:ext cx="5744886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graphicFrame>
        <p:nvGraphicFramePr>
          <p:cNvPr id="396" name="Google Shape;396;p20"/>
          <p:cNvGraphicFramePr/>
          <p:nvPr>
            <p:extLst>
              <p:ext uri="{D42A27DB-BD31-4B8C-83A1-F6EECF244321}">
                <p14:modId xmlns:p14="http://schemas.microsoft.com/office/powerpoint/2010/main" val="3780793229"/>
              </p:ext>
            </p:extLst>
          </p:nvPr>
        </p:nvGraphicFramePr>
        <p:xfrm>
          <a:off x="231274" y="1649754"/>
          <a:ext cx="11723925" cy="4145360"/>
        </p:xfrm>
        <a:graphic>
          <a:graphicData uri="http://schemas.openxmlformats.org/drawingml/2006/table">
            <a:tbl>
              <a:tblPr firstRow="1" bandRow="1">
                <a:noFill/>
                <a:tableStyleId>{97381570-EEFE-44A4-B708-044962187DF9}</a:tableStyleId>
              </a:tblPr>
              <a:tblGrid>
                <a:gridCol w="6314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09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b="0" i="0" u="none" strike="noStrike" cap="none" dirty="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Item</a:t>
                      </a: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b="0" i="0" u="none" strike="noStrike" cap="none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Percentage of Grade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b="0" i="0" u="none" strike="noStrike" cap="none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Lab Quizzes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b="0" i="0" u="none" strike="noStrike" cap="none" dirty="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5%</a:t>
                      </a:r>
                      <a:endParaRPr sz="14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b="0" i="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Professional Development</a:t>
                      </a:r>
                      <a:endParaRPr sz="2800" b="0" i="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b="0" i="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10%</a:t>
                      </a:r>
                      <a:endParaRPr sz="2800" b="0" i="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b="0" i="0" u="none" strike="noStrike" cap="none" dirty="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Lecture Attendance</a:t>
                      </a: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b="0" i="0" u="none" strike="noStrike" cap="none" dirty="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10% </a:t>
                      </a:r>
                      <a:endParaRPr sz="14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b="0" i="0" u="none" strike="noStrike" cap="none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TA Lab Reports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b="0" i="0" u="none" strike="noStrike" cap="none" dirty="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15%</a:t>
                      </a:r>
                      <a:endParaRPr sz="14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b="0" i="0" u="none" strike="noStrike" cap="none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WC Lab Reports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b="0" i="0" u="none" strike="noStrike" cap="none" dirty="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15%</a:t>
                      </a:r>
                      <a:endParaRPr sz="14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b="0" i="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Recitation Presentations</a:t>
                      </a:r>
                      <a:endParaRPr sz="2800" b="0" i="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b="0" i="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15%</a:t>
                      </a:r>
                      <a:endParaRPr sz="2800" b="0" i="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b="0" i="0" u="none" strike="noStrike" cap="none" dirty="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Semester-Long Design Project</a:t>
                      </a: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b="0" i="0" u="none" strike="noStrike" cap="none" dirty="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30% </a:t>
                      </a:r>
                      <a:endParaRPr sz="14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97" name="Google Shape;397;p20"/>
          <p:cNvSpPr txBox="1"/>
          <p:nvPr/>
        </p:nvSpPr>
        <p:spPr>
          <a:xfrm>
            <a:off x="561344" y="616463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lnSpc>
                <a:spcPct val="90000"/>
              </a:lnSpc>
              <a:buClr>
                <a:schemeClr val="dk1"/>
              </a:buClr>
              <a:buSzPts val="5400"/>
              <a:buFont typeface="Calibri"/>
              <a:buNone/>
              <a:defRPr sz="5400">
                <a:solidFill>
                  <a:schemeClr val="dk1"/>
                </a:solidFill>
                <a:latin typeface="Gotham Medium" pitchFamily="50" charset="0"/>
                <a:ea typeface="Montserrat Medium"/>
                <a:cs typeface="Montserrat Medium"/>
                <a:sym typeface="Calibri"/>
              </a:defRPr>
            </a:lvl1pPr>
            <a:lvl2pPr>
              <a:buSzPts val="1400"/>
              <a:buNone/>
              <a:defRPr sz="1800"/>
            </a:lvl2pPr>
            <a:lvl3pPr>
              <a:buSzPts val="1400"/>
              <a:buNone/>
              <a:defRPr sz="1800"/>
            </a:lvl3pPr>
            <a:lvl4pPr>
              <a:buSzPts val="1400"/>
              <a:buNone/>
              <a:defRPr sz="1800"/>
            </a:lvl4pPr>
            <a:lvl5pPr>
              <a:buSzPts val="1400"/>
              <a:buNone/>
              <a:defRPr sz="1800"/>
            </a:lvl5pPr>
            <a:lvl6pPr>
              <a:buSzPts val="1400"/>
              <a:buNone/>
              <a:defRPr sz="1800"/>
            </a:lvl6pPr>
            <a:lvl7pPr>
              <a:buSzPts val="1400"/>
              <a:buNone/>
              <a:defRPr sz="1800"/>
            </a:lvl7pPr>
            <a:lvl8pPr>
              <a:buSzPts val="1400"/>
              <a:buNone/>
              <a:defRPr sz="1800"/>
            </a:lvl8pPr>
            <a:lvl9pPr>
              <a:buSzPts val="1400"/>
              <a:buNone/>
              <a:defRPr sz="1800"/>
            </a:lvl9pPr>
          </a:lstStyle>
          <a:p>
            <a:r>
              <a:rPr lang="en-US" dirty="0">
                <a:sym typeface="Montserrat Medium"/>
              </a:rPr>
              <a:t>GRADING BREAKDOWN</a:t>
            </a:r>
            <a:endParaRPr dirty="0">
              <a:sym typeface="Arial"/>
            </a:endParaRPr>
          </a:p>
        </p:txBody>
      </p:sp>
      <p:pic>
        <p:nvPicPr>
          <p:cNvPr id="398" name="Google Shape;398;p20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399" name="Google Shape;399;p20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12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21"/>
          <p:cNvSpPr txBox="1">
            <a:spLocks noGrp="1"/>
          </p:cNvSpPr>
          <p:nvPr>
            <p:ph type="subTitle" idx="1"/>
          </p:nvPr>
        </p:nvSpPr>
        <p:spPr>
          <a:xfrm>
            <a:off x="773073" y="2083021"/>
            <a:ext cx="5849266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None/>
            </a:pPr>
            <a:r>
              <a:rPr lang="en-US" sz="3200">
                <a:solidFill>
                  <a:schemeClr val="accent6"/>
                </a:solidFill>
                <a:latin typeface="Proxima Nova"/>
                <a:ea typeface="Proxima Nova"/>
                <a:cs typeface="Proxima Nova"/>
                <a:sym typeface="Proxima Nova"/>
              </a:rPr>
              <a:t>EG1004 Website</a:t>
            </a:r>
            <a:br>
              <a:rPr lang="en-US" sz="3200">
                <a:solidFill>
                  <a:schemeClr val="accent6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3200">
                <a:solidFill>
                  <a:schemeClr val="accent6"/>
                </a:solidFill>
                <a:latin typeface="Proxima Nova"/>
                <a:ea typeface="Proxima Nova"/>
                <a:cs typeface="Proxima Nova"/>
                <a:sym typeface="Proxima Nova"/>
              </a:rPr>
              <a:t>eg.poly.edu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</a:pPr>
            <a:endParaRPr sz="9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latin typeface="Proxima Nova"/>
                <a:ea typeface="Proxima Nova"/>
                <a:cs typeface="Proxima Nova"/>
                <a:sym typeface="Proxima Nova"/>
              </a:rPr>
              <a:t>Assignment submission</a:t>
            </a:r>
            <a:endParaRPr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latin typeface="Proxima Nova"/>
                <a:ea typeface="Proxima Nova"/>
                <a:cs typeface="Proxima Nova"/>
                <a:sym typeface="Proxima Nova"/>
              </a:rPr>
              <a:t>Course announcements</a:t>
            </a:r>
            <a:endParaRPr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latin typeface="Proxima Nova"/>
                <a:ea typeface="Proxima Nova"/>
                <a:cs typeface="Proxima Nova"/>
                <a:sym typeface="Proxima Nova"/>
              </a:rPr>
              <a:t>Syllabus &amp; schedule</a:t>
            </a:r>
            <a:endParaRPr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latin typeface="Proxima Nova"/>
                <a:ea typeface="Proxima Nova"/>
                <a:cs typeface="Proxima Nova"/>
                <a:sym typeface="Proxima Nova"/>
              </a:rPr>
              <a:t>Grades</a:t>
            </a:r>
            <a:endParaRPr/>
          </a:p>
        </p:txBody>
      </p:sp>
      <p:sp>
        <p:nvSpPr>
          <p:cNvPr id="405" name="Google Shape;405;p21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6" name="Google Shape;406;p21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7" name="Google Shape;407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408" name="Google Shape;408;p21"/>
          <p:cNvSpPr txBox="1"/>
          <p:nvPr/>
        </p:nvSpPr>
        <p:spPr>
          <a:xfrm>
            <a:off x="9402417" y="3916017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9" name="Google Shape;409;p21"/>
          <p:cNvSpPr txBox="1"/>
          <p:nvPr/>
        </p:nvSpPr>
        <p:spPr>
          <a:xfrm>
            <a:off x="6622339" y="2337293"/>
            <a:ext cx="5744886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10" name="Google Shape;410;p21"/>
          <p:cNvSpPr txBox="1"/>
          <p:nvPr/>
        </p:nvSpPr>
        <p:spPr>
          <a:xfrm>
            <a:off x="6135189" y="2337293"/>
            <a:ext cx="5849266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accent6"/>
                </a:solidFill>
                <a:latin typeface="Proxima Nova"/>
                <a:ea typeface="Proxima Nova"/>
                <a:cs typeface="Proxima Nova"/>
                <a:sym typeface="Proxima Nova"/>
              </a:rPr>
              <a:t>EG1004 Lab Manual manual.eg.poly.edu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Lab &amp; project information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Course material &amp; presentations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Course policies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Help and how-tos</a:t>
            </a:r>
            <a:endParaRPr sz="2800" b="0" i="0" u="none" strike="noStrike" cap="non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marR="0" lvl="0" indent="-254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1" i="0" u="none" strike="noStrike" cap="non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11" name="Google Shape;411;p21"/>
          <p:cNvSpPr txBox="1"/>
          <p:nvPr/>
        </p:nvSpPr>
        <p:spPr>
          <a:xfrm>
            <a:off x="564107" y="647998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lnSpc>
                <a:spcPct val="90000"/>
              </a:lnSpc>
              <a:buClr>
                <a:schemeClr val="dk1"/>
              </a:buClr>
              <a:buSzPts val="5400"/>
              <a:buFont typeface="Calibri"/>
              <a:buNone/>
              <a:defRPr sz="5400">
                <a:solidFill>
                  <a:schemeClr val="dk1"/>
                </a:solidFill>
                <a:latin typeface="Gotham Medium" pitchFamily="50" charset="0"/>
                <a:ea typeface="Montserrat Medium"/>
                <a:cs typeface="Montserrat Medium"/>
                <a:sym typeface="Calibri"/>
              </a:defRPr>
            </a:lvl1pPr>
            <a:lvl2pPr>
              <a:buSzPts val="1400"/>
              <a:buNone/>
              <a:defRPr sz="1800"/>
            </a:lvl2pPr>
            <a:lvl3pPr>
              <a:buSzPts val="1400"/>
              <a:buNone/>
              <a:defRPr sz="1800"/>
            </a:lvl3pPr>
            <a:lvl4pPr>
              <a:buSzPts val="1400"/>
              <a:buNone/>
              <a:defRPr sz="1800"/>
            </a:lvl4pPr>
            <a:lvl5pPr>
              <a:buSzPts val="1400"/>
              <a:buNone/>
              <a:defRPr sz="1800"/>
            </a:lvl5pPr>
            <a:lvl6pPr>
              <a:buSzPts val="1400"/>
              <a:buNone/>
              <a:defRPr sz="1800"/>
            </a:lvl6pPr>
            <a:lvl7pPr>
              <a:buSzPts val="1400"/>
              <a:buNone/>
              <a:defRPr sz="1800"/>
            </a:lvl7pPr>
            <a:lvl8pPr>
              <a:buSzPts val="1400"/>
              <a:buNone/>
              <a:defRPr sz="1800"/>
            </a:lvl8pPr>
            <a:lvl9pPr>
              <a:buSzPts val="1400"/>
              <a:buNone/>
              <a:defRPr sz="1800"/>
            </a:lvl9pPr>
          </a:lstStyle>
          <a:p>
            <a:r>
              <a:rPr lang="en-US" dirty="0">
                <a:sym typeface="Montserrat Medium"/>
              </a:rPr>
              <a:t>COURSE RESOURCES</a:t>
            </a:r>
            <a:endParaRPr dirty="0">
              <a:sym typeface="Arial"/>
            </a:endParaRPr>
          </a:p>
        </p:txBody>
      </p:sp>
      <p:pic>
        <p:nvPicPr>
          <p:cNvPr id="412" name="Google Shape;412;p21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413" name="Google Shape;413;p21"/>
          <p:cNvSpPr txBox="1"/>
          <p:nvPr/>
        </p:nvSpPr>
        <p:spPr>
          <a:xfrm>
            <a:off x="10990890" y="5841242"/>
            <a:ext cx="901337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13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22"/>
          <p:cNvSpPr txBox="1"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>
              <a:buSzPts val="5400"/>
            </a:pPr>
            <a:r>
              <a:rPr lang="en-US" sz="5400" dirty="0">
                <a:latin typeface="Gotham Medium" pitchFamily="50" charset="0"/>
                <a:ea typeface="Montserrat Medium"/>
                <a:cs typeface="Montserrat Medium"/>
                <a:sym typeface="Montserrat Medium"/>
              </a:rPr>
              <a:t>QUESTIONS?</a:t>
            </a:r>
            <a:endParaRPr sz="5400" dirty="0">
              <a:latin typeface="Gotham Medium" pitchFamily="50" charset="0"/>
              <a:ea typeface="Montserrat Medium"/>
              <a:cs typeface="Montserrat Medium"/>
            </a:endParaRPr>
          </a:p>
        </p:txBody>
      </p:sp>
      <p:cxnSp>
        <p:nvCxnSpPr>
          <p:cNvPr id="419" name="Google Shape;419;p22"/>
          <p:cNvCxnSpPr/>
          <p:nvPr/>
        </p:nvCxnSpPr>
        <p:spPr>
          <a:xfrm>
            <a:off x="4669971" y="3989354"/>
            <a:ext cx="2852058" cy="0"/>
          </a:xfrm>
          <a:prstGeom prst="straightConnector1">
            <a:avLst/>
          </a:prstGeom>
          <a:noFill/>
          <a:ln w="9525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20" name="Google Shape;420;p22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1" name="Google Shape;421;p22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22" name="Google Shape;422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423" name="Google Shape;423;p22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2"/>
          <p:cNvSpPr txBox="1">
            <a:spLocks noGrp="1"/>
          </p:cNvSpPr>
          <p:nvPr>
            <p:ph type="subTitle" idx="1"/>
          </p:nvPr>
        </p:nvSpPr>
        <p:spPr>
          <a:xfrm>
            <a:off x="432059" y="1884633"/>
            <a:ext cx="6609783" cy="40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dirty="0">
                <a:latin typeface="Proxima Nova"/>
                <a:ea typeface="Proxima Nova"/>
                <a:cs typeface="Proxima Nova"/>
                <a:sym typeface="Proxima Nova"/>
              </a:rPr>
              <a:t>Explore concentrations of engineering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dirty="0">
                <a:latin typeface="Proxima Nova"/>
                <a:ea typeface="Proxima Nova"/>
                <a:cs typeface="Proxima Nova"/>
                <a:sym typeface="Proxima Nova"/>
              </a:rPr>
              <a:t>Develop professional skills</a:t>
            </a:r>
            <a:endParaRPr dirty="0"/>
          </a:p>
          <a:p>
            <a:pPr marL="80010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dirty="0">
                <a:latin typeface="Proxima Nova"/>
                <a:ea typeface="Proxima Nova"/>
                <a:cs typeface="Proxima Nova"/>
                <a:sym typeface="Proxima Nova"/>
              </a:rPr>
              <a:t>Teamwork</a:t>
            </a:r>
            <a:endParaRPr dirty="0"/>
          </a:p>
          <a:p>
            <a:pPr marL="80010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dirty="0">
                <a:latin typeface="Proxima Nova"/>
                <a:ea typeface="Proxima Nova"/>
                <a:cs typeface="Proxima Nova"/>
                <a:sym typeface="Proxima Nova"/>
              </a:rPr>
              <a:t>Oral communication</a:t>
            </a:r>
            <a:endParaRPr dirty="0"/>
          </a:p>
          <a:p>
            <a:pPr marL="80010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dirty="0">
                <a:latin typeface="Proxima Nova"/>
                <a:ea typeface="Proxima Nova"/>
                <a:cs typeface="Proxima Nova"/>
                <a:sym typeface="Proxima Nova"/>
              </a:rPr>
              <a:t>Written communication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dirty="0">
                <a:latin typeface="Proxima Nova"/>
                <a:ea typeface="Proxima Nova"/>
                <a:cs typeface="Proxima Nova"/>
                <a:sym typeface="Proxima Nova"/>
              </a:rPr>
              <a:t>Explore technical tools &amp; skills</a:t>
            </a:r>
            <a:r>
              <a:rPr lang="en-US" sz="2800" b="1" dirty="0">
                <a:latin typeface="Proxima Nova"/>
                <a:ea typeface="Proxima Nova"/>
                <a:cs typeface="Proxima Nova"/>
                <a:sym typeface="Proxima Nova"/>
              </a:rPr>
              <a:t>	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dirty="0">
                <a:latin typeface="Proxima Nova"/>
                <a:ea typeface="Proxima Nova"/>
                <a:cs typeface="Proxima Nova"/>
                <a:sym typeface="Proxima Nova"/>
              </a:rPr>
              <a:t>Utilize the engineering design process</a:t>
            </a:r>
            <a:endParaRPr dirty="0"/>
          </a:p>
        </p:txBody>
      </p:sp>
      <p:sp>
        <p:nvSpPr>
          <p:cNvPr id="230" name="Google Shape;230;p12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12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2" name="Google Shape;232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12"/>
          <p:cNvSpPr txBox="1"/>
          <p:nvPr/>
        </p:nvSpPr>
        <p:spPr>
          <a:xfrm>
            <a:off x="564107" y="647998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lnSpc>
                <a:spcPct val="90000"/>
              </a:lnSpc>
              <a:buClr>
                <a:schemeClr val="dk1"/>
              </a:buClr>
              <a:buSzPts val="5400"/>
              <a:buFont typeface="Calibri"/>
              <a:buNone/>
              <a:defRPr sz="5400">
                <a:solidFill>
                  <a:schemeClr val="dk1"/>
                </a:solidFill>
                <a:latin typeface="Gotham Medium" pitchFamily="50" charset="0"/>
                <a:ea typeface="Montserrat Medium"/>
                <a:cs typeface="Montserrat Medium"/>
                <a:sym typeface="Calibri"/>
              </a:defRPr>
            </a:lvl1pPr>
            <a:lvl2pPr>
              <a:buSzPts val="1400"/>
              <a:buNone/>
              <a:defRPr sz="1800"/>
            </a:lvl2pPr>
            <a:lvl3pPr>
              <a:buSzPts val="1400"/>
              <a:buNone/>
              <a:defRPr sz="1800"/>
            </a:lvl3pPr>
            <a:lvl4pPr>
              <a:buSzPts val="1400"/>
              <a:buNone/>
              <a:defRPr sz="1800"/>
            </a:lvl4pPr>
            <a:lvl5pPr>
              <a:buSzPts val="1400"/>
              <a:buNone/>
              <a:defRPr sz="1800"/>
            </a:lvl5pPr>
            <a:lvl6pPr>
              <a:buSzPts val="1400"/>
              <a:buNone/>
              <a:defRPr sz="1800"/>
            </a:lvl6pPr>
            <a:lvl7pPr>
              <a:buSzPts val="1400"/>
              <a:buNone/>
              <a:defRPr sz="1800"/>
            </a:lvl7pPr>
            <a:lvl8pPr>
              <a:buSzPts val="1400"/>
              <a:buNone/>
              <a:defRPr sz="1800"/>
            </a:lvl8pPr>
            <a:lvl9pPr>
              <a:buSzPts val="1400"/>
              <a:buNone/>
              <a:defRPr sz="1800"/>
            </a:lvl9pPr>
          </a:lstStyle>
          <a:p>
            <a:r>
              <a:rPr lang="en-US" dirty="0">
                <a:sym typeface="Montserrat Medium"/>
              </a:rPr>
              <a:t>COURSE OBJECTIVES</a:t>
            </a:r>
            <a:endParaRPr dirty="0">
              <a:sym typeface="Arial"/>
            </a:endParaRPr>
          </a:p>
        </p:txBody>
      </p:sp>
      <p:pic>
        <p:nvPicPr>
          <p:cNvPr id="234" name="Google Shape;234;p12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12"/>
          <p:cNvSpPr txBox="1"/>
          <p:nvPr/>
        </p:nvSpPr>
        <p:spPr>
          <a:xfrm>
            <a:off x="10990890" y="5841242"/>
            <a:ext cx="901337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2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6" name="Google Shape;236;p12" descr="A new logo, look, and feel for Autodesk | Autodesk News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643446" y="3755202"/>
            <a:ext cx="3787408" cy="64060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7" name="Google Shape;237;p12"/>
          <p:cNvGrpSpPr/>
          <p:nvPr/>
        </p:nvGrpSpPr>
        <p:grpSpPr>
          <a:xfrm>
            <a:off x="7643446" y="1871340"/>
            <a:ext cx="3795401" cy="1830117"/>
            <a:chOff x="7705317" y="2131295"/>
            <a:chExt cx="3795401" cy="1830117"/>
          </a:xfrm>
        </p:grpSpPr>
        <p:pic>
          <p:nvPicPr>
            <p:cNvPr id="238" name="Google Shape;238;p12" descr="All-in-one Microsoft Office app now available on Android - 9to5Google"/>
            <p:cNvPicPr preferRelativeResize="0"/>
            <p:nvPr/>
          </p:nvPicPr>
          <p:blipFill rotWithShape="1">
            <a:blip r:embed="rId6">
              <a:alphaModFix/>
            </a:blip>
            <a:srcRect r="32104"/>
            <a:stretch/>
          </p:blipFill>
          <p:spPr>
            <a:xfrm>
              <a:off x="7705317" y="2131295"/>
              <a:ext cx="2485163" cy="183011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9" name="Google Shape;239;p12" descr="All-in-one Microsoft Office app now available on Android - 9to5Google"/>
            <p:cNvPicPr preferRelativeResize="0"/>
            <p:nvPr/>
          </p:nvPicPr>
          <p:blipFill rotWithShape="1">
            <a:blip r:embed="rId6">
              <a:alphaModFix/>
            </a:blip>
            <a:srcRect l="69477" b="48244"/>
            <a:stretch/>
          </p:blipFill>
          <p:spPr>
            <a:xfrm>
              <a:off x="10383519" y="2131295"/>
              <a:ext cx="1117199" cy="94718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0" name="Google Shape;240;p12" descr="File:Microsoft Project (2019–present).svg - Wikimedia Commons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0573606" y="3119043"/>
              <a:ext cx="737023" cy="64340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41" name="Google Shape;241;p12" descr="File:Arduino Logo.svg - Wikimedia Commons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709859" y="4525732"/>
            <a:ext cx="1654582" cy="11262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3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13"/>
          <p:cNvSpPr/>
          <p:nvPr/>
        </p:nvSpPr>
        <p:spPr>
          <a:xfrm>
            <a:off x="0" y="6315555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8" name="Google Shape;248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13" descr="Lecturer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4577" y="2381143"/>
            <a:ext cx="1987626" cy="1987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13" descr="Test tubes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15969" y="2502279"/>
            <a:ext cx="1987626" cy="1987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13" descr="Teacher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096000" y="2368530"/>
            <a:ext cx="2255125" cy="2255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13" descr="Robot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208946" y="2368530"/>
            <a:ext cx="2024715" cy="2024715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13"/>
          <p:cNvSpPr txBox="1"/>
          <p:nvPr/>
        </p:nvSpPr>
        <p:spPr>
          <a:xfrm>
            <a:off x="0" y="4485754"/>
            <a:ext cx="317678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Lecture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 hr. / week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13"/>
          <p:cNvSpPr txBox="1"/>
          <p:nvPr/>
        </p:nvSpPr>
        <p:spPr>
          <a:xfrm>
            <a:off x="2621392" y="4485754"/>
            <a:ext cx="317678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Lab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3 hr. / week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13"/>
          <p:cNvSpPr txBox="1"/>
          <p:nvPr/>
        </p:nvSpPr>
        <p:spPr>
          <a:xfrm>
            <a:off x="5853191" y="4485753"/>
            <a:ext cx="2740742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Recitation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1.5 hr. / week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13"/>
          <p:cNvSpPr txBox="1"/>
          <p:nvPr/>
        </p:nvSpPr>
        <p:spPr>
          <a:xfrm>
            <a:off x="8721476" y="4481449"/>
            <a:ext cx="2999654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Semester-Long Design Project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13"/>
          <p:cNvSpPr txBox="1"/>
          <p:nvPr/>
        </p:nvSpPr>
        <p:spPr>
          <a:xfrm>
            <a:off x="564107" y="636523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lnSpc>
                <a:spcPct val="90000"/>
              </a:lnSpc>
              <a:buClr>
                <a:schemeClr val="dk1"/>
              </a:buClr>
              <a:buSzPts val="5400"/>
              <a:buFont typeface="Calibri"/>
              <a:buNone/>
              <a:defRPr sz="5400">
                <a:solidFill>
                  <a:schemeClr val="dk1"/>
                </a:solidFill>
                <a:latin typeface="Gotham Medium" pitchFamily="50" charset="0"/>
                <a:ea typeface="Montserrat Medium"/>
                <a:cs typeface="Montserrat Medium"/>
                <a:sym typeface="Calibri"/>
              </a:defRPr>
            </a:lvl1pPr>
            <a:lvl2pPr>
              <a:buSzPts val="1400"/>
              <a:buNone/>
              <a:defRPr sz="1800"/>
            </a:lvl2pPr>
            <a:lvl3pPr>
              <a:buSzPts val="1400"/>
              <a:buNone/>
              <a:defRPr sz="1800"/>
            </a:lvl3pPr>
            <a:lvl4pPr>
              <a:buSzPts val="1400"/>
              <a:buNone/>
              <a:defRPr sz="1800"/>
            </a:lvl4pPr>
            <a:lvl5pPr>
              <a:buSzPts val="1400"/>
              <a:buNone/>
              <a:defRPr sz="1800"/>
            </a:lvl5pPr>
            <a:lvl6pPr>
              <a:buSzPts val="1400"/>
              <a:buNone/>
              <a:defRPr sz="1800"/>
            </a:lvl6pPr>
            <a:lvl7pPr>
              <a:buSzPts val="1400"/>
              <a:buNone/>
              <a:defRPr sz="1800"/>
            </a:lvl7pPr>
            <a:lvl8pPr>
              <a:buSzPts val="1400"/>
              <a:buNone/>
              <a:defRPr sz="1800"/>
            </a:lvl8pPr>
            <a:lvl9pPr>
              <a:buSzPts val="1400"/>
              <a:buNone/>
              <a:defRPr sz="1800"/>
            </a:lvl9pPr>
          </a:lstStyle>
          <a:p>
            <a:r>
              <a:rPr lang="en-US" dirty="0">
                <a:sym typeface="Montserrat Medium"/>
              </a:rPr>
              <a:t>COURSE FORMAT</a:t>
            </a:r>
            <a:endParaRPr dirty="0">
              <a:sym typeface="Arial"/>
            </a:endParaRPr>
          </a:p>
        </p:txBody>
      </p:sp>
      <p:pic>
        <p:nvPicPr>
          <p:cNvPr id="258" name="Google Shape;258;p13" descr="A picture containing drawing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13"/>
          <p:cNvSpPr txBox="1"/>
          <p:nvPr/>
        </p:nvSpPr>
        <p:spPr>
          <a:xfrm>
            <a:off x="10990890" y="5841242"/>
            <a:ext cx="901337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3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149145b18b6_0_1"/>
          <p:cNvSpPr/>
          <p:nvPr/>
        </p:nvSpPr>
        <p:spPr>
          <a:xfrm>
            <a:off x="0" y="0"/>
            <a:ext cx="12192000" cy="548400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g149145b18b6_0_1"/>
          <p:cNvSpPr/>
          <p:nvPr/>
        </p:nvSpPr>
        <p:spPr>
          <a:xfrm>
            <a:off x="0" y="6315555"/>
            <a:ext cx="12192000" cy="548400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6" name="Google Shape;266;g149145b18b6_0_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8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g149145b18b6_0_1" descr="Lecturer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4577" y="2381143"/>
            <a:ext cx="1987626" cy="1987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g149145b18b6_0_1" descr="Test tubes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15969" y="2502279"/>
            <a:ext cx="1987626" cy="1987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g149145b18b6_0_1" descr="Teacher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096000" y="2368530"/>
            <a:ext cx="2255125" cy="2255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g149145b18b6_0_1" descr="Robot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208946" y="2368530"/>
            <a:ext cx="2024715" cy="2024715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g149145b18b6_0_1"/>
          <p:cNvSpPr txBox="1"/>
          <p:nvPr/>
        </p:nvSpPr>
        <p:spPr>
          <a:xfrm>
            <a:off x="0" y="4485754"/>
            <a:ext cx="31767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Lecture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ID SWIPE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g149145b18b6_0_1"/>
          <p:cNvSpPr txBox="1"/>
          <p:nvPr/>
        </p:nvSpPr>
        <p:spPr>
          <a:xfrm>
            <a:off x="2621392" y="4485754"/>
            <a:ext cx="31767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Lab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ID SWIPE</a:t>
            </a:r>
            <a:endParaRPr sz="2400" b="1" i="0" u="none" strike="noStrike" cap="none" dirty="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73" name="Google Shape;273;g149145b18b6_0_1"/>
          <p:cNvSpPr txBox="1"/>
          <p:nvPr/>
        </p:nvSpPr>
        <p:spPr>
          <a:xfrm>
            <a:off x="5853191" y="4485753"/>
            <a:ext cx="27408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Recitation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PRESENTATION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g149145b18b6_0_1"/>
          <p:cNvSpPr txBox="1"/>
          <p:nvPr/>
        </p:nvSpPr>
        <p:spPr>
          <a:xfrm>
            <a:off x="8721476" y="4481449"/>
            <a:ext cx="29997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Semester-Long Design Project</a:t>
            </a:r>
            <a:endParaRPr sz="2400" b="0" i="0" u="none" strike="noStrike" cap="non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OWN TIME</a:t>
            </a:r>
            <a:endParaRPr sz="2400" b="1" i="0" u="none" strike="noStrike" cap="non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75" name="Google Shape;275;g149145b18b6_0_1"/>
          <p:cNvSpPr txBox="1"/>
          <p:nvPr/>
        </p:nvSpPr>
        <p:spPr>
          <a:xfrm>
            <a:off x="564107" y="636523"/>
            <a:ext cx="11063700" cy="9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lnSpc>
                <a:spcPct val="90000"/>
              </a:lnSpc>
              <a:buClr>
                <a:schemeClr val="dk1"/>
              </a:buClr>
              <a:buSzPts val="5400"/>
              <a:buFont typeface="Calibri"/>
              <a:buNone/>
              <a:defRPr sz="5400">
                <a:solidFill>
                  <a:schemeClr val="dk1"/>
                </a:solidFill>
                <a:latin typeface="Gotham Medium" pitchFamily="50" charset="0"/>
                <a:ea typeface="Montserrat Medium"/>
                <a:cs typeface="Montserrat Medium"/>
                <a:sym typeface="Calibri"/>
              </a:defRPr>
            </a:lvl1pPr>
            <a:lvl2pPr>
              <a:buSzPts val="1400"/>
              <a:buNone/>
              <a:defRPr sz="1800"/>
            </a:lvl2pPr>
            <a:lvl3pPr>
              <a:buSzPts val="1400"/>
              <a:buNone/>
              <a:defRPr sz="1800"/>
            </a:lvl3pPr>
            <a:lvl4pPr>
              <a:buSzPts val="1400"/>
              <a:buNone/>
              <a:defRPr sz="1800"/>
            </a:lvl4pPr>
            <a:lvl5pPr>
              <a:buSzPts val="1400"/>
              <a:buNone/>
              <a:defRPr sz="1800"/>
            </a:lvl5pPr>
            <a:lvl6pPr>
              <a:buSzPts val="1400"/>
              <a:buNone/>
              <a:defRPr sz="1800"/>
            </a:lvl6pPr>
            <a:lvl7pPr>
              <a:buSzPts val="1400"/>
              <a:buNone/>
              <a:defRPr sz="1800"/>
            </a:lvl7pPr>
            <a:lvl8pPr>
              <a:buSzPts val="1400"/>
              <a:buNone/>
              <a:defRPr sz="1800"/>
            </a:lvl8pPr>
            <a:lvl9pPr>
              <a:buSzPts val="1400"/>
              <a:buNone/>
              <a:defRPr sz="1800"/>
            </a:lvl9pPr>
          </a:lstStyle>
          <a:p>
            <a:r>
              <a:rPr lang="en-US" dirty="0">
                <a:sym typeface="Montserrat Medium"/>
              </a:rPr>
              <a:t>ATTENDANCE POLICIES</a:t>
            </a:r>
            <a:endParaRPr dirty="0">
              <a:sym typeface="Arial"/>
            </a:endParaRPr>
          </a:p>
        </p:txBody>
      </p:sp>
      <p:pic>
        <p:nvPicPr>
          <p:cNvPr id="276" name="Google Shape;276;g149145b18b6_0_1" descr="A picture containing drawing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g149145b18b6_0_1"/>
          <p:cNvSpPr txBox="1"/>
          <p:nvPr/>
        </p:nvSpPr>
        <p:spPr>
          <a:xfrm>
            <a:off x="10990890" y="5841242"/>
            <a:ext cx="901200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4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149145b18b6_0_18"/>
          <p:cNvSpPr/>
          <p:nvPr/>
        </p:nvSpPr>
        <p:spPr>
          <a:xfrm>
            <a:off x="0" y="0"/>
            <a:ext cx="12192000" cy="548400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g149145b18b6_0_18"/>
          <p:cNvSpPr/>
          <p:nvPr/>
        </p:nvSpPr>
        <p:spPr>
          <a:xfrm>
            <a:off x="0" y="6315555"/>
            <a:ext cx="12192000" cy="548400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4" name="Google Shape;284;g149145b18b6_0_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8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g149145b18b6_0_18" descr="Lecturer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4577" y="2381143"/>
            <a:ext cx="1987626" cy="1987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g149145b18b6_0_18" descr="Test tubes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15969" y="2502279"/>
            <a:ext cx="1987626" cy="1987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g149145b18b6_0_18" descr="Teacher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096000" y="2368530"/>
            <a:ext cx="2255125" cy="2255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g149145b18b6_0_18" descr="Robot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208946" y="2368530"/>
            <a:ext cx="2024715" cy="2024715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g149145b18b6_0_18"/>
          <p:cNvSpPr txBox="1"/>
          <p:nvPr/>
        </p:nvSpPr>
        <p:spPr>
          <a:xfrm>
            <a:off x="0" y="4485754"/>
            <a:ext cx="3176700" cy="15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Lecture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NO MAKE UP</a:t>
            </a:r>
            <a:br>
              <a:rPr lang="en-US" sz="2400" b="1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2400" b="1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E-mail Recitation Professor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g149145b18b6_0_18"/>
          <p:cNvSpPr txBox="1"/>
          <p:nvPr/>
        </p:nvSpPr>
        <p:spPr>
          <a:xfrm>
            <a:off x="2621392" y="4485754"/>
            <a:ext cx="31767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Lab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Makeup by Request</a:t>
            </a:r>
            <a:endParaRPr sz="2400" b="1" i="0" u="none" strike="noStrike" cap="non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Visit Website</a:t>
            </a:r>
            <a:endParaRPr sz="2400" b="1" i="0" u="none" strike="noStrike" cap="non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91" name="Google Shape;291;g149145b18b6_0_18"/>
          <p:cNvSpPr txBox="1"/>
          <p:nvPr/>
        </p:nvSpPr>
        <p:spPr>
          <a:xfrm>
            <a:off x="5853191" y="4485753"/>
            <a:ext cx="27408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Recitation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E-mail Recitation Professor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g149145b18b6_0_18"/>
          <p:cNvSpPr txBox="1"/>
          <p:nvPr/>
        </p:nvSpPr>
        <p:spPr>
          <a:xfrm>
            <a:off x="8721476" y="4481449"/>
            <a:ext cx="29997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Semester-Long Design Project</a:t>
            </a:r>
            <a:endParaRPr sz="2400" b="0" i="0" u="none" strike="noStrike" cap="non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OWN TIME</a:t>
            </a:r>
            <a:endParaRPr sz="2400" b="1" i="0" u="none" strike="noStrike" cap="non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93" name="Google Shape;293;g149145b18b6_0_18"/>
          <p:cNvSpPr txBox="1"/>
          <p:nvPr/>
        </p:nvSpPr>
        <p:spPr>
          <a:xfrm>
            <a:off x="564107" y="636523"/>
            <a:ext cx="11063700" cy="9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lnSpc>
                <a:spcPct val="90000"/>
              </a:lnSpc>
              <a:buClr>
                <a:schemeClr val="dk1"/>
              </a:buClr>
              <a:buSzPts val="5400"/>
              <a:buFont typeface="Calibri"/>
              <a:buNone/>
              <a:defRPr sz="5400">
                <a:solidFill>
                  <a:schemeClr val="dk1"/>
                </a:solidFill>
                <a:latin typeface="Gotham Medium" pitchFamily="50" charset="0"/>
                <a:ea typeface="Montserrat Medium"/>
                <a:cs typeface="Montserrat Medium"/>
                <a:sym typeface="Calibri"/>
              </a:defRPr>
            </a:lvl1pPr>
            <a:lvl2pPr>
              <a:buSzPts val="1400"/>
              <a:buNone/>
              <a:defRPr sz="1800"/>
            </a:lvl2pPr>
            <a:lvl3pPr>
              <a:buSzPts val="1400"/>
              <a:buNone/>
              <a:defRPr sz="1800"/>
            </a:lvl3pPr>
            <a:lvl4pPr>
              <a:buSzPts val="1400"/>
              <a:buNone/>
              <a:defRPr sz="1800"/>
            </a:lvl4pPr>
            <a:lvl5pPr>
              <a:buSzPts val="1400"/>
              <a:buNone/>
              <a:defRPr sz="1800"/>
            </a:lvl5pPr>
            <a:lvl6pPr>
              <a:buSzPts val="1400"/>
              <a:buNone/>
              <a:defRPr sz="1800"/>
            </a:lvl6pPr>
            <a:lvl7pPr>
              <a:buSzPts val="1400"/>
              <a:buNone/>
              <a:defRPr sz="1800"/>
            </a:lvl7pPr>
            <a:lvl8pPr>
              <a:buSzPts val="1400"/>
              <a:buNone/>
              <a:defRPr sz="1800"/>
            </a:lvl8pPr>
            <a:lvl9pPr>
              <a:buSzPts val="1400"/>
              <a:buNone/>
              <a:defRPr sz="1800"/>
            </a:lvl9pPr>
          </a:lstStyle>
          <a:p>
            <a:r>
              <a:rPr lang="en-US" dirty="0">
                <a:sym typeface="Montserrat Medium"/>
              </a:rPr>
              <a:t>ATTENDANCE POLICIES</a:t>
            </a:r>
            <a:endParaRPr dirty="0">
              <a:sym typeface="Arial"/>
            </a:endParaRPr>
          </a:p>
        </p:txBody>
      </p:sp>
      <p:pic>
        <p:nvPicPr>
          <p:cNvPr id="294" name="Google Shape;294;g149145b18b6_0_18" descr="A picture containing drawing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g149145b18b6_0_18"/>
          <p:cNvSpPr txBox="1"/>
          <p:nvPr/>
        </p:nvSpPr>
        <p:spPr>
          <a:xfrm>
            <a:off x="10990890" y="5841242"/>
            <a:ext cx="901200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5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g149145b18b6_0_18"/>
          <p:cNvSpPr/>
          <p:nvPr/>
        </p:nvSpPr>
        <p:spPr>
          <a:xfrm>
            <a:off x="1789462" y="1601622"/>
            <a:ext cx="86130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Full absence &amp; tardy policies on the </a:t>
            </a:r>
            <a:r>
              <a:rPr lang="en-US" sz="2200" b="0" i="0" u="sng" strike="noStrike" cap="none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9"/>
              </a:rPr>
              <a:t>EG1004 Manual</a:t>
            </a:r>
            <a:r>
              <a:rPr lang="en-US" sz="22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4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p14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3" name="Google Shape;303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14"/>
          <p:cNvSpPr/>
          <p:nvPr/>
        </p:nvSpPr>
        <p:spPr>
          <a:xfrm>
            <a:off x="5875723" y="2495327"/>
            <a:ext cx="5907134" cy="2677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Professors and industry experts lecture on engineering disciplines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Mandatory attendance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Taken during first five minutes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Don’t be late!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05" name="Google Shape;305;p14"/>
          <p:cNvGrpSpPr/>
          <p:nvPr/>
        </p:nvGrpSpPr>
        <p:grpSpPr>
          <a:xfrm>
            <a:off x="345202" y="1433814"/>
            <a:ext cx="4506814" cy="4763672"/>
            <a:chOff x="1459173" y="-179331"/>
            <a:chExt cx="4506814" cy="4763672"/>
          </a:xfrm>
        </p:grpSpPr>
        <p:sp>
          <p:nvSpPr>
            <p:cNvPr id="306" name="Google Shape;306;p14"/>
            <p:cNvSpPr/>
            <p:nvPr/>
          </p:nvSpPr>
          <p:spPr>
            <a:xfrm>
              <a:off x="3192196" y="1926409"/>
              <a:ext cx="2354501" cy="235450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5177" y="19133"/>
                  </a:moveTo>
                  <a:lnTo>
                    <a:pt x="94511" y="11300"/>
                  </a:lnTo>
                  <a:lnTo>
                    <a:pt x="101967" y="17557"/>
                  </a:lnTo>
                  <a:lnTo>
                    <a:pt x="95875" y="28109"/>
                  </a:lnTo>
                  <a:lnTo>
                    <a:pt x="95875" y="28109"/>
                  </a:lnTo>
                  <a:cubicBezTo>
                    <a:pt x="100207" y="32983"/>
                    <a:pt x="103501" y="38688"/>
                    <a:pt x="105555" y="44877"/>
                  </a:cubicBezTo>
                  <a:lnTo>
                    <a:pt x="117740" y="44877"/>
                  </a:lnTo>
                  <a:lnTo>
                    <a:pt x="119431" y="54463"/>
                  </a:lnTo>
                  <a:lnTo>
                    <a:pt x="107980" y="58630"/>
                  </a:lnTo>
                  <a:lnTo>
                    <a:pt x="107980" y="58630"/>
                  </a:lnTo>
                  <a:cubicBezTo>
                    <a:pt x="108167" y="65148"/>
                    <a:pt x="107023" y="71636"/>
                    <a:pt x="104618" y="77697"/>
                  </a:cubicBezTo>
                  <a:lnTo>
                    <a:pt x="113953" y="85530"/>
                  </a:lnTo>
                  <a:lnTo>
                    <a:pt x="109086" y="93960"/>
                  </a:lnTo>
                  <a:lnTo>
                    <a:pt x="97636" y="89792"/>
                  </a:lnTo>
                  <a:cubicBezTo>
                    <a:pt x="93588" y="94905"/>
                    <a:pt x="88542" y="99139"/>
                    <a:pt x="82804" y="102237"/>
                  </a:cubicBezTo>
                  <a:lnTo>
                    <a:pt x="84920" y="114237"/>
                  </a:lnTo>
                  <a:lnTo>
                    <a:pt x="75773" y="117566"/>
                  </a:lnTo>
                  <a:lnTo>
                    <a:pt x="69681" y="107014"/>
                  </a:lnTo>
                  <a:lnTo>
                    <a:pt x="69681" y="107014"/>
                  </a:lnTo>
                  <a:cubicBezTo>
                    <a:pt x="63294" y="108329"/>
                    <a:pt x="56706" y="108329"/>
                    <a:pt x="50319" y="107014"/>
                  </a:cubicBezTo>
                  <a:lnTo>
                    <a:pt x="44227" y="117566"/>
                  </a:lnTo>
                  <a:lnTo>
                    <a:pt x="35080" y="114237"/>
                  </a:lnTo>
                  <a:lnTo>
                    <a:pt x="37196" y="102237"/>
                  </a:lnTo>
                  <a:lnTo>
                    <a:pt x="37196" y="102237"/>
                  </a:lnTo>
                  <a:cubicBezTo>
                    <a:pt x="31458" y="99139"/>
                    <a:pt x="26412" y="94905"/>
                    <a:pt x="22364" y="89792"/>
                  </a:cubicBezTo>
                  <a:lnTo>
                    <a:pt x="10914" y="93960"/>
                  </a:lnTo>
                  <a:lnTo>
                    <a:pt x="6047" y="85530"/>
                  </a:lnTo>
                  <a:lnTo>
                    <a:pt x="15382" y="77697"/>
                  </a:lnTo>
                  <a:lnTo>
                    <a:pt x="15382" y="77697"/>
                  </a:lnTo>
                  <a:cubicBezTo>
                    <a:pt x="12977" y="71636"/>
                    <a:pt x="11833" y="65148"/>
                    <a:pt x="12020" y="58630"/>
                  </a:cubicBezTo>
                  <a:lnTo>
                    <a:pt x="569" y="54463"/>
                  </a:lnTo>
                  <a:lnTo>
                    <a:pt x="2260" y="44877"/>
                  </a:lnTo>
                  <a:lnTo>
                    <a:pt x="14445" y="44877"/>
                  </a:lnTo>
                  <a:lnTo>
                    <a:pt x="14445" y="44877"/>
                  </a:lnTo>
                  <a:cubicBezTo>
                    <a:pt x="16499" y="38688"/>
                    <a:pt x="19793" y="32983"/>
                    <a:pt x="24125" y="28109"/>
                  </a:cubicBezTo>
                  <a:lnTo>
                    <a:pt x="18033" y="17557"/>
                  </a:lnTo>
                  <a:lnTo>
                    <a:pt x="25489" y="11300"/>
                  </a:lnTo>
                  <a:lnTo>
                    <a:pt x="34823" y="19133"/>
                  </a:lnTo>
                  <a:lnTo>
                    <a:pt x="34823" y="19133"/>
                  </a:lnTo>
                  <a:cubicBezTo>
                    <a:pt x="40375" y="15712"/>
                    <a:pt x="46566" y="13459"/>
                    <a:pt x="53017" y="12511"/>
                  </a:cubicBezTo>
                  <a:lnTo>
                    <a:pt x="55133" y="511"/>
                  </a:lnTo>
                  <a:lnTo>
                    <a:pt x="64867" y="511"/>
                  </a:lnTo>
                  <a:lnTo>
                    <a:pt x="66983" y="12511"/>
                  </a:lnTo>
                  <a:lnTo>
                    <a:pt x="66983" y="12511"/>
                  </a:lnTo>
                  <a:cubicBezTo>
                    <a:pt x="73434" y="13459"/>
                    <a:pt x="79625" y="15712"/>
                    <a:pt x="85177" y="19133"/>
                  </a:cubicBez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14"/>
            <p:cNvSpPr txBox="1"/>
            <p:nvPr/>
          </p:nvSpPr>
          <p:spPr>
            <a:xfrm>
              <a:off x="3665555" y="2477940"/>
              <a:ext cx="1407783" cy="12102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4750" tIns="64750" rIns="64750" bIns="647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5100"/>
                <a:buFont typeface="Calibri"/>
                <a:buNone/>
              </a:pPr>
              <a:r>
                <a:rPr lang="en-US" sz="51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14"/>
            <p:cNvSpPr/>
            <p:nvPr/>
          </p:nvSpPr>
          <p:spPr>
            <a:xfrm>
              <a:off x="1762430" y="1369891"/>
              <a:ext cx="1712364" cy="171236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9790" y="30393"/>
                  </a:moveTo>
                  <a:lnTo>
                    <a:pt x="107494" y="25057"/>
                  </a:lnTo>
                  <a:lnTo>
                    <a:pt x="114008" y="36341"/>
                  </a:lnTo>
                  <a:lnTo>
                    <a:pt x="100535" y="49005"/>
                  </a:lnTo>
                  <a:cubicBezTo>
                    <a:pt x="102488" y="56205"/>
                    <a:pt x="102488" y="63795"/>
                    <a:pt x="100535" y="70995"/>
                  </a:cubicBezTo>
                  <a:lnTo>
                    <a:pt x="114008" y="83659"/>
                  </a:lnTo>
                  <a:lnTo>
                    <a:pt x="107494" y="94943"/>
                  </a:lnTo>
                  <a:lnTo>
                    <a:pt x="89790" y="89607"/>
                  </a:lnTo>
                  <a:lnTo>
                    <a:pt x="89790" y="89607"/>
                  </a:lnTo>
                  <a:cubicBezTo>
                    <a:pt x="84531" y="94898"/>
                    <a:pt x="77957" y="98693"/>
                    <a:pt x="70746" y="100602"/>
                  </a:cubicBezTo>
                  <a:lnTo>
                    <a:pt x="66514" y="118602"/>
                  </a:lnTo>
                  <a:lnTo>
                    <a:pt x="53486" y="118602"/>
                  </a:lnTo>
                  <a:lnTo>
                    <a:pt x="49254" y="100602"/>
                  </a:lnTo>
                  <a:lnTo>
                    <a:pt x="49254" y="100602"/>
                  </a:lnTo>
                  <a:cubicBezTo>
                    <a:pt x="42043" y="98693"/>
                    <a:pt x="35469" y="94898"/>
                    <a:pt x="30210" y="89607"/>
                  </a:cubicBezTo>
                  <a:lnTo>
                    <a:pt x="12506" y="94943"/>
                  </a:lnTo>
                  <a:lnTo>
                    <a:pt x="5992" y="83659"/>
                  </a:lnTo>
                  <a:lnTo>
                    <a:pt x="19465" y="70995"/>
                  </a:lnTo>
                  <a:cubicBezTo>
                    <a:pt x="17512" y="63795"/>
                    <a:pt x="17512" y="56205"/>
                    <a:pt x="19465" y="49005"/>
                  </a:cubicBezTo>
                  <a:lnTo>
                    <a:pt x="5992" y="36341"/>
                  </a:lnTo>
                  <a:lnTo>
                    <a:pt x="12506" y="25057"/>
                  </a:lnTo>
                  <a:lnTo>
                    <a:pt x="30210" y="30393"/>
                  </a:lnTo>
                  <a:lnTo>
                    <a:pt x="30210" y="30393"/>
                  </a:lnTo>
                  <a:cubicBezTo>
                    <a:pt x="35469" y="25102"/>
                    <a:pt x="42043" y="21307"/>
                    <a:pt x="49254" y="19398"/>
                  </a:cubicBezTo>
                  <a:lnTo>
                    <a:pt x="53486" y="1398"/>
                  </a:lnTo>
                  <a:lnTo>
                    <a:pt x="66514" y="1398"/>
                  </a:lnTo>
                  <a:lnTo>
                    <a:pt x="70746" y="19398"/>
                  </a:lnTo>
                  <a:lnTo>
                    <a:pt x="70746" y="19398"/>
                  </a:lnTo>
                  <a:cubicBezTo>
                    <a:pt x="77957" y="21307"/>
                    <a:pt x="84531" y="25102"/>
                    <a:pt x="89790" y="30393"/>
                  </a:cubicBez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14"/>
            <p:cNvSpPr txBox="1"/>
            <p:nvPr/>
          </p:nvSpPr>
          <p:spPr>
            <a:xfrm>
              <a:off x="2193523" y="1803589"/>
              <a:ext cx="850178" cy="8449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4750" tIns="64750" rIns="64750" bIns="647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5100"/>
                <a:buFont typeface="Calibri"/>
                <a:buNone/>
              </a:pPr>
              <a:r>
                <a:rPr lang="en-US" sz="51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14"/>
            <p:cNvSpPr/>
            <p:nvPr/>
          </p:nvSpPr>
          <p:spPr>
            <a:xfrm rot="-900000">
              <a:off x="2721529" y="188534"/>
              <a:ext cx="1677767" cy="167776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9790" y="30393"/>
                  </a:moveTo>
                  <a:lnTo>
                    <a:pt x="107494" y="25057"/>
                  </a:lnTo>
                  <a:lnTo>
                    <a:pt x="114008" y="36341"/>
                  </a:lnTo>
                  <a:lnTo>
                    <a:pt x="100535" y="49005"/>
                  </a:lnTo>
                  <a:cubicBezTo>
                    <a:pt x="102488" y="56205"/>
                    <a:pt x="102488" y="63795"/>
                    <a:pt x="100535" y="70995"/>
                  </a:cubicBezTo>
                  <a:lnTo>
                    <a:pt x="114008" y="83659"/>
                  </a:lnTo>
                  <a:lnTo>
                    <a:pt x="107494" y="94943"/>
                  </a:lnTo>
                  <a:lnTo>
                    <a:pt x="89790" y="89607"/>
                  </a:lnTo>
                  <a:lnTo>
                    <a:pt x="89790" y="89607"/>
                  </a:lnTo>
                  <a:cubicBezTo>
                    <a:pt x="84531" y="94898"/>
                    <a:pt x="77957" y="98693"/>
                    <a:pt x="70746" y="100602"/>
                  </a:cubicBezTo>
                  <a:lnTo>
                    <a:pt x="66514" y="118602"/>
                  </a:lnTo>
                  <a:lnTo>
                    <a:pt x="53486" y="118602"/>
                  </a:lnTo>
                  <a:lnTo>
                    <a:pt x="49254" y="100602"/>
                  </a:lnTo>
                  <a:lnTo>
                    <a:pt x="49254" y="100602"/>
                  </a:lnTo>
                  <a:cubicBezTo>
                    <a:pt x="42043" y="98693"/>
                    <a:pt x="35469" y="94898"/>
                    <a:pt x="30210" y="89607"/>
                  </a:cubicBezTo>
                  <a:lnTo>
                    <a:pt x="12506" y="94943"/>
                  </a:lnTo>
                  <a:lnTo>
                    <a:pt x="5992" y="83659"/>
                  </a:lnTo>
                  <a:lnTo>
                    <a:pt x="19465" y="70995"/>
                  </a:lnTo>
                  <a:cubicBezTo>
                    <a:pt x="17512" y="63795"/>
                    <a:pt x="17512" y="56205"/>
                    <a:pt x="19465" y="49005"/>
                  </a:cubicBezTo>
                  <a:lnTo>
                    <a:pt x="5992" y="36341"/>
                  </a:lnTo>
                  <a:lnTo>
                    <a:pt x="12506" y="25057"/>
                  </a:lnTo>
                  <a:lnTo>
                    <a:pt x="30210" y="30393"/>
                  </a:lnTo>
                  <a:lnTo>
                    <a:pt x="30210" y="30393"/>
                  </a:lnTo>
                  <a:cubicBezTo>
                    <a:pt x="35469" y="25102"/>
                    <a:pt x="42043" y="21307"/>
                    <a:pt x="49254" y="19398"/>
                  </a:cubicBezTo>
                  <a:lnTo>
                    <a:pt x="53486" y="1398"/>
                  </a:lnTo>
                  <a:lnTo>
                    <a:pt x="66514" y="1398"/>
                  </a:lnTo>
                  <a:lnTo>
                    <a:pt x="70746" y="19398"/>
                  </a:lnTo>
                  <a:lnTo>
                    <a:pt x="70746" y="19398"/>
                  </a:lnTo>
                  <a:cubicBezTo>
                    <a:pt x="77957" y="21307"/>
                    <a:pt x="84531" y="25102"/>
                    <a:pt x="89790" y="30393"/>
                  </a:cubicBez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14"/>
            <p:cNvSpPr txBox="1"/>
            <p:nvPr/>
          </p:nvSpPr>
          <p:spPr>
            <a:xfrm>
              <a:off x="3089512" y="556518"/>
              <a:ext cx="941800" cy="94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4750" tIns="64750" rIns="64750" bIns="647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5100"/>
                <a:buFont typeface="Calibri"/>
                <a:buNone/>
              </a:pPr>
              <a:r>
                <a:rPr lang="en-US" sz="51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14"/>
            <p:cNvSpPr/>
            <p:nvPr/>
          </p:nvSpPr>
          <p:spPr>
            <a:xfrm>
              <a:off x="2952226" y="1570580"/>
              <a:ext cx="3013761" cy="301376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4394" y="4031"/>
                  </a:moveTo>
                  <a:lnTo>
                    <a:pt x="54394" y="4031"/>
                  </a:lnTo>
                  <a:cubicBezTo>
                    <a:pt x="77555" y="1711"/>
                    <a:pt x="99753" y="13896"/>
                    <a:pt x="110230" y="34682"/>
                  </a:cubicBezTo>
                  <a:cubicBezTo>
                    <a:pt x="120707" y="55469"/>
                    <a:pt x="117298" y="80561"/>
                    <a:pt x="101656" y="97799"/>
                  </a:cubicBezTo>
                  <a:lnTo>
                    <a:pt x="104209" y="100532"/>
                  </a:lnTo>
                  <a:lnTo>
                    <a:pt x="96475" y="99053"/>
                  </a:lnTo>
                  <a:lnTo>
                    <a:pt x="95250" y="90940"/>
                  </a:lnTo>
                  <a:lnTo>
                    <a:pt x="97802" y="93673"/>
                  </a:lnTo>
                  <a:lnTo>
                    <a:pt x="97802" y="93673"/>
                  </a:lnTo>
                  <a:cubicBezTo>
                    <a:pt x="111680" y="78093"/>
                    <a:pt x="114579" y="55594"/>
                    <a:pt x="105102" y="37006"/>
                  </a:cubicBezTo>
                  <a:cubicBezTo>
                    <a:pt x="95625" y="18418"/>
                    <a:pt x="75715" y="7547"/>
                    <a:pt x="54954" y="9627"/>
                  </a:cubicBezTo>
                  <a:close/>
                </a:path>
              </a:pathLst>
            </a:custGeom>
            <a:solidFill>
              <a:srgbClr val="ABBA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14"/>
            <p:cNvSpPr/>
            <p:nvPr/>
          </p:nvSpPr>
          <p:spPr>
            <a:xfrm>
              <a:off x="1459173" y="990638"/>
              <a:ext cx="2189685" cy="2189685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38835" y="9410"/>
                  </a:moveTo>
                  <a:lnTo>
                    <a:pt x="41823" y="16553"/>
                  </a:lnTo>
                  <a:lnTo>
                    <a:pt x="41823" y="16553"/>
                  </a:lnTo>
                  <a:cubicBezTo>
                    <a:pt x="23032" y="24414"/>
                    <a:pt x="11425" y="43464"/>
                    <a:pt x="13055" y="63768"/>
                  </a:cubicBezTo>
                  <a:lnTo>
                    <a:pt x="18064" y="62671"/>
                  </a:lnTo>
                  <a:lnTo>
                    <a:pt x="10211" y="70899"/>
                  </a:lnTo>
                  <a:lnTo>
                    <a:pt x="417" y="66534"/>
                  </a:lnTo>
                  <a:lnTo>
                    <a:pt x="5431" y="65437"/>
                  </a:lnTo>
                  <a:lnTo>
                    <a:pt x="5431" y="65437"/>
                  </a:lnTo>
                  <a:cubicBezTo>
                    <a:pt x="3042" y="41449"/>
                    <a:pt x="16596" y="18714"/>
                    <a:pt x="38835" y="9410"/>
                  </a:cubicBezTo>
                  <a:close/>
                </a:path>
              </a:pathLst>
            </a:custGeom>
            <a:solidFill>
              <a:srgbClr val="ABBA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14"/>
            <p:cNvSpPr/>
            <p:nvPr/>
          </p:nvSpPr>
          <p:spPr>
            <a:xfrm>
              <a:off x="2333444" y="-179331"/>
              <a:ext cx="2360922" cy="236092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986" y="64681"/>
                  </a:moveTo>
                  <a:lnTo>
                    <a:pt x="4986" y="64681"/>
                  </a:lnTo>
                  <a:cubicBezTo>
                    <a:pt x="3682" y="49360"/>
                    <a:pt x="8826" y="34190"/>
                    <a:pt x="19179" y="22822"/>
                  </a:cubicBezTo>
                  <a:lnTo>
                    <a:pt x="16020" y="19256"/>
                  </a:lnTo>
                  <a:lnTo>
                    <a:pt x="25771" y="21357"/>
                  </a:lnTo>
                  <a:lnTo>
                    <a:pt x="27129" y="31797"/>
                  </a:lnTo>
                  <a:lnTo>
                    <a:pt x="23972" y="28233"/>
                  </a:lnTo>
                  <a:lnTo>
                    <a:pt x="23972" y="28233"/>
                  </a:lnTo>
                  <a:cubicBezTo>
                    <a:pt x="15304" y="38065"/>
                    <a:pt x="11029" y="51012"/>
                    <a:pt x="12141" y="64072"/>
                  </a:cubicBezTo>
                  <a:close/>
                </a:path>
              </a:pathLst>
            </a:custGeom>
            <a:solidFill>
              <a:srgbClr val="ABBA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15" name="Google Shape;315;p14"/>
          <p:cNvSpPr txBox="1"/>
          <p:nvPr/>
        </p:nvSpPr>
        <p:spPr>
          <a:xfrm>
            <a:off x="564107" y="647998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lnSpc>
                <a:spcPct val="90000"/>
              </a:lnSpc>
              <a:buClr>
                <a:schemeClr val="dk1"/>
              </a:buClr>
              <a:buSzPts val="5400"/>
              <a:buFont typeface="Calibri"/>
              <a:buNone/>
              <a:defRPr sz="5400">
                <a:solidFill>
                  <a:schemeClr val="dk1"/>
                </a:solidFill>
                <a:latin typeface="Gotham Medium" pitchFamily="50" charset="0"/>
                <a:ea typeface="Montserrat Medium"/>
                <a:cs typeface="Montserrat Medium"/>
                <a:sym typeface="Calibri"/>
              </a:defRPr>
            </a:lvl1pPr>
            <a:lvl2pPr>
              <a:buSzPts val="1400"/>
              <a:buNone/>
              <a:defRPr sz="1800"/>
            </a:lvl2pPr>
            <a:lvl3pPr>
              <a:buSzPts val="1400"/>
              <a:buNone/>
              <a:defRPr sz="1800"/>
            </a:lvl3pPr>
            <a:lvl4pPr>
              <a:buSzPts val="1400"/>
              <a:buNone/>
              <a:defRPr sz="1800"/>
            </a:lvl4pPr>
            <a:lvl5pPr>
              <a:buSzPts val="1400"/>
              <a:buNone/>
              <a:defRPr sz="1800"/>
            </a:lvl5pPr>
            <a:lvl6pPr>
              <a:buSzPts val="1400"/>
              <a:buNone/>
              <a:defRPr sz="1800"/>
            </a:lvl6pPr>
            <a:lvl7pPr>
              <a:buSzPts val="1400"/>
              <a:buNone/>
              <a:defRPr sz="1800"/>
            </a:lvl7pPr>
            <a:lvl8pPr>
              <a:buSzPts val="1400"/>
              <a:buNone/>
              <a:defRPr sz="1800"/>
            </a:lvl8pPr>
            <a:lvl9pPr>
              <a:buSzPts val="1400"/>
              <a:buNone/>
              <a:defRPr sz="1800"/>
            </a:lvl9pPr>
          </a:lstStyle>
          <a:p>
            <a:r>
              <a:rPr lang="en-US" dirty="0">
                <a:sym typeface="Montserrat Medium"/>
              </a:rPr>
              <a:t>LECTURE</a:t>
            </a:r>
            <a:endParaRPr dirty="0">
              <a:sym typeface="Arial"/>
            </a:endParaRPr>
          </a:p>
        </p:txBody>
      </p:sp>
      <p:pic>
        <p:nvPicPr>
          <p:cNvPr id="316" name="Google Shape;316;p14" descr="A picture containing drawing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p14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6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5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p15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4" name="Google Shape;324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Google Shape;325;p15"/>
          <p:cNvSpPr/>
          <p:nvPr/>
        </p:nvSpPr>
        <p:spPr>
          <a:xfrm>
            <a:off x="829266" y="2078575"/>
            <a:ext cx="10798627" cy="2862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Lab groups of 2-4 students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Weekly lab report due at </a:t>
            </a:r>
            <a:r>
              <a:rPr lang="en-US" sz="2800" b="0" i="0" u="none" strike="noStrike" cap="none" dirty="0">
                <a:solidFill>
                  <a:schemeClr val="accent6"/>
                </a:solidFill>
                <a:latin typeface="Proxima Nova"/>
                <a:ea typeface="Proxima Nova"/>
                <a:cs typeface="Proxima Nova"/>
                <a:sym typeface="Proxima Nova"/>
              </a:rPr>
              <a:t>11:59 pm 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on night before the next lab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Weekly quiz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marR="0" lvl="1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Lab material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Makeup labs requested on EG website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p15"/>
          <p:cNvSpPr txBox="1"/>
          <p:nvPr/>
        </p:nvSpPr>
        <p:spPr>
          <a:xfrm>
            <a:off x="564107" y="647998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lnSpc>
                <a:spcPct val="90000"/>
              </a:lnSpc>
              <a:buClr>
                <a:schemeClr val="dk1"/>
              </a:buClr>
              <a:buSzPts val="5400"/>
              <a:buFont typeface="Calibri"/>
              <a:buNone/>
              <a:defRPr sz="5400">
                <a:solidFill>
                  <a:schemeClr val="dk1"/>
                </a:solidFill>
                <a:latin typeface="Gotham Medium" pitchFamily="50" charset="0"/>
                <a:ea typeface="Montserrat Medium"/>
                <a:cs typeface="Montserrat Medium"/>
                <a:sym typeface="Calibri"/>
              </a:defRPr>
            </a:lvl1pPr>
            <a:lvl2pPr>
              <a:buSzPts val="1400"/>
              <a:buNone/>
              <a:defRPr sz="1800"/>
            </a:lvl2pPr>
            <a:lvl3pPr>
              <a:buSzPts val="1400"/>
              <a:buNone/>
              <a:defRPr sz="1800"/>
            </a:lvl3pPr>
            <a:lvl4pPr>
              <a:buSzPts val="1400"/>
              <a:buNone/>
              <a:defRPr sz="1800"/>
            </a:lvl4pPr>
            <a:lvl5pPr>
              <a:buSzPts val="1400"/>
              <a:buNone/>
              <a:defRPr sz="1800"/>
            </a:lvl5pPr>
            <a:lvl6pPr>
              <a:buSzPts val="1400"/>
              <a:buNone/>
              <a:defRPr sz="1800"/>
            </a:lvl6pPr>
            <a:lvl7pPr>
              <a:buSzPts val="1400"/>
              <a:buNone/>
              <a:defRPr sz="1800"/>
            </a:lvl7pPr>
            <a:lvl8pPr>
              <a:buSzPts val="1400"/>
              <a:buNone/>
              <a:defRPr sz="1800"/>
            </a:lvl8pPr>
            <a:lvl9pPr>
              <a:buSzPts val="1400"/>
              <a:buNone/>
              <a:defRPr sz="1800"/>
            </a:lvl9pPr>
          </a:lstStyle>
          <a:p>
            <a:r>
              <a:rPr lang="en-US" dirty="0">
                <a:sym typeface="Montserrat Medium"/>
              </a:rPr>
              <a:t>LABORATORY</a:t>
            </a:r>
            <a:endParaRPr dirty="0">
              <a:sym typeface="Arial"/>
            </a:endParaRPr>
          </a:p>
        </p:txBody>
      </p:sp>
      <p:pic>
        <p:nvPicPr>
          <p:cNvPr id="327" name="Google Shape;327;p15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Google Shape;328;p15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7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16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4" name="Google Shape;334;p16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5" name="Google Shape;335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Google Shape;336;p16"/>
          <p:cNvSpPr txBox="1"/>
          <p:nvPr/>
        </p:nvSpPr>
        <p:spPr>
          <a:xfrm>
            <a:off x="9402417" y="3916017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7" name="Google Shape;337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737420" y="2392017"/>
            <a:ext cx="3048000" cy="304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p16"/>
          <p:cNvSpPr/>
          <p:nvPr/>
        </p:nvSpPr>
        <p:spPr>
          <a:xfrm>
            <a:off x="564107" y="1930858"/>
            <a:ext cx="8719784" cy="3970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Student presentations on labs &amp; projects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Due at </a:t>
            </a:r>
            <a:r>
              <a:rPr lang="en-US" sz="2800" b="1" i="0" u="none" strike="noStrike" cap="none" dirty="0">
                <a:solidFill>
                  <a:schemeClr val="accent6"/>
                </a:solidFill>
                <a:latin typeface="Proxima Nova"/>
                <a:ea typeface="Proxima Nova"/>
                <a:cs typeface="Proxima Nova"/>
                <a:sym typeface="Proxima Nova"/>
              </a:rPr>
              <a:t>11:59 pm 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the night before recitation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Professor and TA material on becoming a well-rounded engineer: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Engineering career pathways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Professional skills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Engineering mindset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Technical writing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" name="Google Shape;339;p16"/>
          <p:cNvSpPr txBox="1"/>
          <p:nvPr/>
        </p:nvSpPr>
        <p:spPr>
          <a:xfrm>
            <a:off x="564107" y="631669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lnSpc>
                <a:spcPct val="90000"/>
              </a:lnSpc>
              <a:buClr>
                <a:schemeClr val="dk1"/>
              </a:buClr>
              <a:buSzPts val="5400"/>
              <a:buFont typeface="Calibri"/>
              <a:buNone/>
              <a:defRPr sz="5400">
                <a:solidFill>
                  <a:schemeClr val="dk1"/>
                </a:solidFill>
                <a:latin typeface="Gotham Medium" pitchFamily="50" charset="0"/>
                <a:ea typeface="Montserrat Medium"/>
                <a:cs typeface="Montserrat Medium"/>
                <a:sym typeface="Calibri"/>
              </a:defRPr>
            </a:lvl1pPr>
            <a:lvl2pPr>
              <a:buSzPts val="1400"/>
              <a:buNone/>
              <a:defRPr sz="1800"/>
            </a:lvl2pPr>
            <a:lvl3pPr>
              <a:buSzPts val="1400"/>
              <a:buNone/>
              <a:defRPr sz="1800"/>
            </a:lvl3pPr>
            <a:lvl4pPr>
              <a:buSzPts val="1400"/>
              <a:buNone/>
              <a:defRPr sz="1800"/>
            </a:lvl4pPr>
            <a:lvl5pPr>
              <a:buSzPts val="1400"/>
              <a:buNone/>
              <a:defRPr sz="1800"/>
            </a:lvl5pPr>
            <a:lvl6pPr>
              <a:buSzPts val="1400"/>
              <a:buNone/>
              <a:defRPr sz="1800"/>
            </a:lvl6pPr>
            <a:lvl7pPr>
              <a:buSzPts val="1400"/>
              <a:buNone/>
              <a:defRPr sz="1800"/>
            </a:lvl7pPr>
            <a:lvl8pPr>
              <a:buSzPts val="1400"/>
              <a:buNone/>
              <a:defRPr sz="1800"/>
            </a:lvl8pPr>
            <a:lvl9pPr>
              <a:buSzPts val="1400"/>
              <a:buNone/>
              <a:defRPr sz="1800"/>
            </a:lvl9pPr>
          </a:lstStyle>
          <a:p>
            <a:r>
              <a:rPr lang="en-US" dirty="0">
                <a:sym typeface="Montserrat Medium"/>
              </a:rPr>
              <a:t>RECITATION</a:t>
            </a:r>
            <a:endParaRPr dirty="0">
              <a:sym typeface="Arial"/>
            </a:endParaRPr>
          </a:p>
        </p:txBody>
      </p:sp>
      <p:pic>
        <p:nvPicPr>
          <p:cNvPr id="340" name="Google Shape;340;p16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p16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8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17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" name="Google Shape;347;p17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8" name="Google Shape;348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349" name="Google Shape;349;p17"/>
          <p:cNvSpPr txBox="1"/>
          <p:nvPr/>
        </p:nvSpPr>
        <p:spPr>
          <a:xfrm>
            <a:off x="9402417" y="3916017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0" name="Google Shape;350;p17"/>
          <p:cNvPicPr preferRelativeResize="0"/>
          <p:nvPr/>
        </p:nvPicPr>
        <p:blipFill rotWithShape="1">
          <a:blip r:embed="rId4">
            <a:alphaModFix/>
          </a:blip>
          <a:srcRect t="19184" b="20241"/>
          <a:stretch/>
        </p:blipFill>
        <p:spPr>
          <a:xfrm>
            <a:off x="5821905" y="2492977"/>
            <a:ext cx="5531893" cy="3215412"/>
          </a:xfrm>
          <a:prstGeom prst="rect">
            <a:avLst/>
          </a:prstGeom>
          <a:noFill/>
          <a:ln>
            <a:noFill/>
          </a:ln>
        </p:spPr>
      </p:pic>
      <p:sp>
        <p:nvSpPr>
          <p:cNvPr id="351" name="Google Shape;351;p17"/>
          <p:cNvSpPr/>
          <p:nvPr/>
        </p:nvSpPr>
        <p:spPr>
          <a:xfrm>
            <a:off x="564107" y="2792632"/>
            <a:ext cx="5531893" cy="2246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12-week project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Teams of 2-4 students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More info to come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" name="Google Shape;352;p17"/>
          <p:cNvSpPr/>
          <p:nvPr/>
        </p:nvSpPr>
        <p:spPr>
          <a:xfrm>
            <a:off x="5798900" y="5827058"/>
            <a:ext cx="5554898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1: Sample SLDP RAD project courtesy of EG1004</a:t>
            </a:r>
            <a:endParaRPr sz="1600" b="0" i="0" u="none" strike="noStrike" cap="none" dirty="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53" name="Google Shape;353;p17"/>
          <p:cNvSpPr txBox="1"/>
          <p:nvPr/>
        </p:nvSpPr>
        <p:spPr>
          <a:xfrm>
            <a:off x="564107" y="755213"/>
            <a:ext cx="11063786" cy="1437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lnSpc>
                <a:spcPct val="90000"/>
              </a:lnSpc>
              <a:buClr>
                <a:schemeClr val="dk1"/>
              </a:buClr>
              <a:buSzPts val="5400"/>
              <a:buFont typeface="Calibri"/>
              <a:buNone/>
              <a:defRPr sz="5400">
                <a:solidFill>
                  <a:schemeClr val="dk1"/>
                </a:solidFill>
                <a:latin typeface="Gotham Medium" pitchFamily="50" charset="0"/>
                <a:ea typeface="Montserrat Medium"/>
                <a:cs typeface="Montserrat Medium"/>
                <a:sym typeface="Calibri"/>
              </a:defRPr>
            </a:lvl1pPr>
            <a:lvl2pPr>
              <a:buSzPts val="1400"/>
              <a:buNone/>
              <a:defRPr sz="1800"/>
            </a:lvl2pPr>
            <a:lvl3pPr>
              <a:buSzPts val="1400"/>
              <a:buNone/>
              <a:defRPr sz="1800"/>
            </a:lvl3pPr>
            <a:lvl4pPr>
              <a:buSzPts val="1400"/>
              <a:buNone/>
              <a:defRPr sz="1800"/>
            </a:lvl4pPr>
            <a:lvl5pPr>
              <a:buSzPts val="1400"/>
              <a:buNone/>
              <a:defRPr sz="1800"/>
            </a:lvl5pPr>
            <a:lvl6pPr>
              <a:buSzPts val="1400"/>
              <a:buNone/>
              <a:defRPr sz="1800"/>
            </a:lvl6pPr>
            <a:lvl7pPr>
              <a:buSzPts val="1400"/>
              <a:buNone/>
              <a:defRPr sz="1800"/>
            </a:lvl7pPr>
            <a:lvl8pPr>
              <a:buSzPts val="1400"/>
              <a:buNone/>
              <a:defRPr sz="1800"/>
            </a:lvl8pPr>
            <a:lvl9pPr>
              <a:buSzPts val="1400"/>
              <a:buNone/>
              <a:defRPr sz="1800"/>
            </a:lvl9pPr>
          </a:lstStyle>
          <a:p>
            <a:r>
              <a:rPr lang="en-US" dirty="0">
                <a:sym typeface="Montserrat Medium"/>
              </a:rPr>
              <a:t>SEMESTER-LONG DESIGN PROJECT (SLDP)</a:t>
            </a:r>
            <a:endParaRPr dirty="0">
              <a:sym typeface="Arial"/>
            </a:endParaRPr>
          </a:p>
        </p:txBody>
      </p:sp>
      <p:pic>
        <p:nvPicPr>
          <p:cNvPr id="354" name="Google Shape;354;p17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355" name="Google Shape;355;p17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9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354</Words>
  <Application>Microsoft Macintosh PowerPoint</Application>
  <PresentationFormat>Widescreen</PresentationFormat>
  <Paragraphs>127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Proxima Nova Rg</vt:lpstr>
      <vt:lpstr>Calibri</vt:lpstr>
      <vt:lpstr>Proxima Nova</vt:lpstr>
      <vt:lpstr>Montserrat Medium</vt:lpstr>
      <vt:lpstr>Gotham Medium</vt:lpstr>
      <vt:lpstr>Montserrat</vt:lpstr>
      <vt:lpstr>Arial</vt:lpstr>
      <vt:lpstr>Office Theme</vt:lpstr>
      <vt:lpstr>INTRODUCTION TO EG1004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RECITATION 1</dc:title>
  <dc:creator>Diya</dc:creator>
  <cp:lastModifiedBy>EG</cp:lastModifiedBy>
  <cp:revision>7</cp:revision>
  <dcterms:created xsi:type="dcterms:W3CDTF">2020-08-22T05:24:58Z</dcterms:created>
  <dcterms:modified xsi:type="dcterms:W3CDTF">2024-01-17T19:30:06Z</dcterms:modified>
</cp:coreProperties>
</file>