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86" r:id="rId5"/>
    <p:sldId id="270" r:id="rId6"/>
    <p:sldId id="285" r:id="rId7"/>
    <p:sldId id="262" r:id="rId8"/>
    <p:sldId id="271" r:id="rId9"/>
    <p:sldId id="268" r:id="rId10"/>
    <p:sldId id="288" r:id="rId11"/>
    <p:sldId id="272" r:id="rId12"/>
    <p:sldId id="273" r:id="rId13"/>
    <p:sldId id="279" r:id="rId14"/>
    <p:sldId id="281" r:id="rId15"/>
    <p:sldId id="264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Gotham Medium" panose="02000604030000020004" pitchFamily="50" charset="0"/>
      <p:regular r:id="rId24"/>
      <p:italic r:id="rId25"/>
    </p:embeddedFont>
    <p:embeddedFont>
      <p:font typeface="Proxima Nova Lt" panose="02000506030000020004" charset="0"/>
      <p:regular r:id="rId26"/>
    </p:embeddedFont>
    <p:embeddedFont>
      <p:font typeface="Proxima Nova Rg" panose="020005060300000200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544A"/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48"/>
  </p:normalViewPr>
  <p:slideViewPr>
    <p:cSldViewPr snapToGrid="0">
      <p:cViewPr varScale="1">
        <p:scale>
          <a:sx n="94" d="100"/>
          <a:sy n="94" d="100"/>
        </p:scale>
        <p:origin x="1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99D28-71C9-41B1-BE22-17DE92E7665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30D42-8FF6-4B0E-A5F0-3E1BB30B2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video has NO AUDIO, so make sure to walk through and narrate what is happening. The first thing they do here is a loft, and then a sweep.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30D42-8FF6-4B0E-A5F0-3E1BB30B2E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1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COMPUTER-AIDED DESIGN (CAD) COMPETITION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8B2C06-A1CE-4A79-997E-C8BB7669A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422" y="1923350"/>
            <a:ext cx="6738184" cy="4125543"/>
          </a:xfrm>
        </p:spPr>
        <p:txBody>
          <a:bodyPr anchor="ctr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Part 1: Set up the File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Part 2: Design a Keychain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 the manual tutorial to create an NYU keychain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F083A7-7834-4450-9B5A-5D3AE0EC6FB5}"/>
              </a:ext>
            </a:extLst>
          </p:cNvPr>
          <p:cNvSpPr/>
          <p:nvPr/>
        </p:nvSpPr>
        <p:spPr>
          <a:xfrm>
            <a:off x="7219476" y="4723519"/>
            <a:ext cx="48158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NYU Keychain to Design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E35C3D-4089-4040-83A0-106BAD6887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7692216" y="2932960"/>
            <a:ext cx="3870362" cy="1790559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98C336-1F8E-4541-B77A-507C5AB8B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014" y="1884160"/>
            <a:ext cx="6493929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Part 3: CAD Competition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Find the load, material, and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constraints on the model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Run a static stress simulation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Review the initial factor of safety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Modify the model in the Design workspace within the limits of the competition rules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Rerun simulations and remodify until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the part has safety factor of </a:t>
            </a:r>
            <a:r>
              <a:rPr lang="en-US" sz="2400" dirty="0">
                <a:latin typeface="Proxima Nova Lt" panose="02000506030000020004" pitchFamily="50" charset="0"/>
              </a:rPr>
              <a:t>at least 3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Save and store the F3D file for later 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5862EBC-3562-4080-B164-62B8D63E0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41" y="2666727"/>
            <a:ext cx="3964652" cy="2237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686DCB-CC60-4DCC-AD9F-012391D8FBF0}"/>
              </a:ext>
            </a:extLst>
          </p:cNvPr>
          <p:cNvSpPr/>
          <p:nvPr/>
        </p:nvSpPr>
        <p:spPr>
          <a:xfrm>
            <a:off x="6925719" y="4903876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Screwed bracket static stress simulation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944773-D18F-49F1-A4E1-B17D911AC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7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r>
              <a:rPr lang="en-US" dirty="0">
                <a:latin typeface="Proxima Nova Rg" panose="02000506030000020004" pitchFamily="2" charset="0"/>
              </a:rPr>
              <a:t> </a:t>
            </a:r>
          </a:p>
          <a:p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Redesigned part must be </a:t>
            </a:r>
            <a:r>
              <a:rPr lang="en-US" dirty="0">
                <a:latin typeface="Proxima Nova Lt" panose="02000506030000020004" pitchFamily="50" charset="0"/>
              </a:rPr>
              <a:t>less than double</a:t>
            </a:r>
            <a:r>
              <a:rPr lang="en-US" dirty="0">
                <a:latin typeface="Proxima Nova Rg" panose="02000506030000020004" pitchFamily="2" charset="0"/>
              </a:rPr>
              <a:t> the initial volume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Redesigned part must have a safety factor of </a:t>
            </a:r>
            <a:r>
              <a:rPr lang="en-US" dirty="0">
                <a:latin typeface="Proxima Nova Lt" panose="02000506030000020004" pitchFamily="50" charset="0"/>
              </a:rPr>
              <a:t>at least 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Cannot alter the applied loads or constraints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Cannot alter the areas highlighted in </a:t>
            </a:r>
            <a:r>
              <a:rPr lang="en-US" dirty="0">
                <a:solidFill>
                  <a:srgbClr val="B8544A"/>
                </a:solidFill>
                <a:latin typeface="Proxima Nova Lt" panose="02000506030000020004" pitchFamily="50" charset="0"/>
              </a:rPr>
              <a:t>red</a:t>
            </a:r>
            <a:r>
              <a:rPr lang="en-US" dirty="0">
                <a:latin typeface="Proxima Nova Rg" panose="02000506030000020004" pitchFamily="2" charset="0"/>
              </a:rPr>
              <a:t> on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5" name="Picture 4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E1067460-DDB6-42FD-BE5A-7015EBF2C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039" y="3439454"/>
            <a:ext cx="1976519" cy="16659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95B05-17DF-433A-B331-5231F66F5331}"/>
              </a:ext>
            </a:extLst>
          </p:cNvPr>
          <p:cNvSpPr/>
          <p:nvPr/>
        </p:nvSpPr>
        <p:spPr>
          <a:xfrm>
            <a:off x="8061750" y="5040192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Wire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Supported Shelf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D3DCC4-9DFB-46B9-B646-2FA735B45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2050" name="Picture 2" descr="{\displaystyle Competition\ Ratio=[{\frac {Final\ Safety\ Factor}{Final\ Volume}}-\ {\frac {Initial\ Safety\ Factor}{Initial\ Volume}}]\times 10^{4}\,}">
            <a:extLst>
              <a:ext uri="{FF2B5EF4-FFF2-40B4-BE49-F238E27FC236}">
                <a16:creationId xmlns:a16="http://schemas.microsoft.com/office/drawing/2014/main" id="{252A5DEB-4CF6-4335-9FA4-A7962A934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96998"/>
            <a:ext cx="89916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7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57604"/>
            <a:ext cx="10581564" cy="4125543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Keychain section need not be discussed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at least two simulations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Keychain section need not be discussed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drawings (top, front, most detailed side, isometric) of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unmodified and modified part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Recitation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232C76-D445-4977-B36D-26463AE68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07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84976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Have all original data signed by a 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Take screenshots of mechanical part before and after modification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9B2D84-E2D3-481C-B448-3AAC56A15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93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4B6C16-92A9-4766-83FD-280F8CBB8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Competition Rules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599509"/>
            <a:ext cx="0" cy="27570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FCAA88A-C03E-476A-BC66-738CFA7A3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13" y="2438239"/>
            <a:ext cx="1809648" cy="1809648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205441-04CB-4DD2-8345-06C6859EB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324E7EEB-423B-4053-BD04-E838DB815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6" b="11663"/>
          <a:stretch/>
        </p:blipFill>
        <p:spPr>
          <a:xfrm>
            <a:off x="8533161" y="3623555"/>
            <a:ext cx="1997019" cy="148761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D18C876-818A-4459-AD12-8BBF63A4F27E}"/>
              </a:ext>
            </a:extLst>
          </p:cNvPr>
          <p:cNvSpPr/>
          <p:nvPr/>
        </p:nvSpPr>
        <p:spPr>
          <a:xfrm>
            <a:off x="6390288" y="5176109"/>
            <a:ext cx="4436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Fusion 360 (Left) and Cura (Right) Courtesy of AppRecs and Wikipedia</a:t>
            </a:r>
          </a:p>
        </p:txBody>
      </p:sp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CAD software, Fusion 360, to design a keychain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Analyze and modify a poorly-designed part in 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Enter the modified part in a competition against other redesigns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606C83-9E40-45DF-A669-D015A6176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8" y="1923350"/>
            <a:ext cx="7207532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Fusion 3</a:t>
            </a:r>
            <a:r>
              <a:rPr lang="en-US" dirty="0">
                <a:latin typeface="Proxima Nova Lt" panose="02000506030000020004" pitchFamily="50" charset="0"/>
              </a:rPr>
              <a:t>60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Computer-Aided Design (CAD) software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Creates 3D drawings of engineering designs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Also used for CAM, rendering, simulation, etc.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3D printing </a:t>
            </a:r>
            <a:r>
              <a:rPr lang="en-US" dirty="0">
                <a:latin typeface="Proxima Nova Rg" panose="02000506030000020004" pitchFamily="2" charset="0"/>
              </a:rPr>
              <a:t>– allows for rapid prototyping and onsite manufacturing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Cura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preparation application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6FCEC3-70EF-403C-817D-656AB3AA8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69B062-2C0C-41F0-AC1B-34D6818621AF}"/>
              </a:ext>
            </a:extLst>
          </p:cNvPr>
          <p:cNvSpPr/>
          <p:nvPr/>
        </p:nvSpPr>
        <p:spPr>
          <a:xfrm>
            <a:off x="7948464" y="5022247"/>
            <a:ext cx="3424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Fusion 360 in use courtesy of Autodesk</a:t>
            </a:r>
          </a:p>
        </p:txBody>
      </p: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D166D372-9E5A-41A6-B920-582A8D85B9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4" r="7055"/>
          <a:stretch/>
        </p:blipFill>
        <p:spPr>
          <a:xfrm>
            <a:off x="8151706" y="2547006"/>
            <a:ext cx="3108960" cy="230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78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60" y="1923350"/>
            <a:ext cx="5000827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Design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make precisely-scaled drawings of engineering designs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Sketch a 2D profile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Generate 3D body using Extrude, Sweep, or Loft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929764" y="501524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Extrude and Sweep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5E169-E82B-4697-BE3F-A243EA308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52E6C6-C9F6-4740-A9C8-36EF809B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60" y="2473398"/>
            <a:ext cx="59436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8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60" y="1923350"/>
            <a:ext cx="2435181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Loft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Creates a 3D extrusion to connect two profiles </a:t>
            </a:r>
            <a:endParaRPr lang="en-US" b="1" dirty="0">
              <a:latin typeface="Proxima Nova Lt" panose="02000506030000020004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Sweep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Creates a 3D model of a surface (profile) along a specific path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929764" y="501524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Extrude and Sweep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5E169-E82B-4697-BE3F-A243EA308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2" name="Loft-Sweep Tutorial">
            <a:hlinkClick r:id="" action="ppaction://media"/>
            <a:extLst>
              <a:ext uri="{FF2B5EF4-FFF2-40B4-BE49-F238E27FC236}">
                <a16:creationId xmlns:a16="http://schemas.microsoft.com/office/drawing/2014/main" id="{BEFDF474-9655-4BE7-A40B-2A4EA7D10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5758" y="1774254"/>
            <a:ext cx="7693089" cy="43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EBF1479C-11FF-4BB0-8F0B-8BC8CFFDF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2" y="2514885"/>
            <a:ext cx="4242602" cy="2383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578" y="1897223"/>
            <a:ext cx="6677072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Simulation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run structural analysis on model under real-world conditions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Define the </a:t>
            </a:r>
            <a:r>
              <a:rPr lang="en-US" sz="2400" dirty="0">
                <a:latin typeface="Proxima Nova Lt" panose="02000506030000020004" pitchFamily="50" charset="0"/>
              </a:rPr>
              <a:t>constraints</a:t>
            </a:r>
            <a:r>
              <a:rPr lang="en-US" sz="2400" dirty="0">
                <a:latin typeface="Proxima Nova Rg" panose="02000506030000020004" pitchFamily="2" charset="0"/>
              </a:rPr>
              <a:t> (boundary conditions) on the model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Apply a </a:t>
            </a:r>
            <a:r>
              <a:rPr lang="en-US" sz="2400" dirty="0">
                <a:latin typeface="Proxima Nova Lt" panose="02000506030000020004" pitchFamily="50" charset="0"/>
              </a:rPr>
              <a:t>load</a:t>
            </a:r>
            <a:r>
              <a:rPr lang="en-US" sz="2400" dirty="0">
                <a:latin typeface="Proxima Nova Rg" panose="02000506030000020004" pitchFamily="2" charset="0"/>
              </a:rPr>
              <a:t> to simulate real-world force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Generate a </a:t>
            </a:r>
            <a:r>
              <a:rPr lang="en-US" sz="2400" dirty="0">
                <a:latin typeface="Proxima Nova Lt" panose="02000506030000020004" pitchFamily="50" charset="0"/>
              </a:rPr>
              <a:t>mesh</a:t>
            </a:r>
            <a:r>
              <a:rPr lang="en-US" sz="2400" dirty="0">
                <a:latin typeface="Proxima Nova Rg" panose="02000506030000020004" pitchFamily="2" charset="0"/>
              </a:rPr>
              <a:t>, an array of polygons making up the body of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9013" y="489849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Fusion 360 mesh courtesy of O’Reilly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8A7CC4-3849-4000-9443-1088786B8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578" y="1897223"/>
            <a:ext cx="6677072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Simulation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Run simulation to obtain </a:t>
            </a:r>
            <a:r>
              <a:rPr lang="en-US" sz="2400" dirty="0">
                <a:latin typeface="Proxima Nova Lt" panose="02000506030000020004" pitchFamily="50" charset="0"/>
              </a:rPr>
              <a:t>safety facto</a:t>
            </a:r>
            <a:r>
              <a:rPr lang="en-US" sz="2400" dirty="0">
                <a:latin typeface="Proxima Nova Rg" panose="02000506030000020004" pitchFamily="2" charset="0"/>
              </a:rPr>
              <a:t>r, a value used to describe how much stronger a system is than the expected load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determine if an object is ready to sustain real-world loads or needs to be remodified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9013" y="489849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Fusion 360 simulation courtesy of Engineering.com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1D5E8F-8787-4712-B64A-546901FC5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9" y="2577640"/>
            <a:ext cx="4242602" cy="2326802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49DBE7-37CA-412F-995A-9F0E43414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25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091" y="1923350"/>
            <a:ext cx="10342340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 lab PC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Predesigned part files (download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directly from the manual)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picture containing building, tower, clock, bridge&#10;&#10;Description automatically generated">
            <a:extLst>
              <a:ext uri="{FF2B5EF4-FFF2-40B4-BE49-F238E27FC236}">
                <a16:creationId xmlns:a16="http://schemas.microsoft.com/office/drawing/2014/main" id="{1937DFDB-BBAC-48E1-9099-BAE694D91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0" y="1973608"/>
            <a:ext cx="4242038" cy="35755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1A65BC-EE55-4BC9-94E0-50B4E54051DE}"/>
              </a:ext>
            </a:extLst>
          </p:cNvPr>
          <p:cNvSpPr/>
          <p:nvPr/>
        </p:nvSpPr>
        <p:spPr>
          <a:xfrm>
            <a:off x="6169081" y="5486248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Truss Pyramid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798A6E-B9C7-443E-AFEE-AEF94C029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06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614</Words>
  <Application>Microsoft Office PowerPoint</Application>
  <PresentationFormat>Widescreen</PresentationFormat>
  <Paragraphs>106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Proxima Nova Lt</vt:lpstr>
      <vt:lpstr>Proxima Nova Rg</vt:lpstr>
      <vt:lpstr>Gotham Medium</vt:lpstr>
      <vt:lpstr>Calibri Light</vt:lpstr>
      <vt:lpstr>Office Theme</vt:lpstr>
      <vt:lpstr>COMPUTER-AIDED DESIGN (CAD) COMPETITION</vt:lpstr>
      <vt:lpstr>OVERVIEW</vt:lpstr>
      <vt:lpstr>OBJECTIVE</vt:lpstr>
      <vt:lpstr>BACKGROUND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PROCEDURE</vt:lpstr>
      <vt:lpstr>COMPETITION RULES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kakkarbharti2002@gmail.com</cp:lastModifiedBy>
  <cp:revision>79</cp:revision>
  <dcterms:created xsi:type="dcterms:W3CDTF">2019-06-25T23:10:16Z</dcterms:created>
  <dcterms:modified xsi:type="dcterms:W3CDTF">2021-08-06T20:41:36Z</dcterms:modified>
</cp:coreProperties>
</file>