
<file path=[Content_Types].xml><?xml version="1.0" encoding="utf-8"?>
<Types xmlns="http://schemas.openxmlformats.org/package/2006/content-types">
  <Default Extension="png" ContentType="image/png"/>
  <Default Extension="jfif" ContentType="image/jpe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9"/>
  </p:notesMasterIdLst>
  <p:sldIdLst>
    <p:sldId id="256" r:id="rId2"/>
    <p:sldId id="258" r:id="rId3"/>
    <p:sldId id="259" r:id="rId4"/>
    <p:sldId id="286" r:id="rId5"/>
    <p:sldId id="270" r:id="rId6"/>
    <p:sldId id="285" r:id="rId7"/>
    <p:sldId id="262" r:id="rId8"/>
    <p:sldId id="271" r:id="rId9"/>
    <p:sldId id="268" r:id="rId10"/>
    <p:sldId id="288" r:id="rId11"/>
    <p:sldId id="272" r:id="rId12"/>
    <p:sldId id="273" r:id="rId13"/>
    <p:sldId id="279" r:id="rId14"/>
    <p:sldId id="330" r:id="rId15"/>
    <p:sldId id="329" r:id="rId16"/>
    <p:sldId id="281" r:id="rId17"/>
    <p:sldId id="264" r:id="rId18"/>
  </p:sldIdLst>
  <p:sldSz cx="12192000" cy="6858000"/>
  <p:notesSz cx="6858000" cy="9144000"/>
  <p:embeddedFontLst>
    <p:embeddedFont>
      <p:font typeface="Gotham Medium" pitchFamily="50" charset="0"/>
      <p:regular r:id="rId20"/>
      <p:italic r:id="rId21"/>
    </p:embeddedFont>
    <p:embeddedFont>
      <p:font typeface="Calibri Light" panose="020F0302020204030204" pitchFamily="34" charset="0"/>
      <p:regular r:id="rId22"/>
      <p:italic r:id="rId23"/>
    </p:embeddedFont>
    <p:embeddedFont>
      <p:font typeface="Gotham Bold" pitchFamily="50" charset="0"/>
      <p:regular r:id="rId24"/>
      <p:italic r:id="rId25"/>
    </p:embeddedFont>
    <p:embeddedFont>
      <p:font typeface="Calibri" panose="020F0502020204030204" pitchFamily="34" charset="0"/>
      <p:regular r:id="rId26"/>
      <p:bold r:id="rId27"/>
      <p:italic r:id="rId28"/>
      <p:boldItalic r:id="rId29"/>
    </p:embeddedFont>
    <p:embeddedFont>
      <p:font typeface="Proxima Nova Lt" panose="02000506030000020004" charset="0"/>
      <p:regular r:id="rId30"/>
    </p:embeddedFont>
    <p:embeddedFont>
      <p:font typeface="Proxima Nova Rg" panose="02000506030000020004" pitchFamily="2"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544A"/>
    <a:srgbClr val="5706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7" autoAdjust="0"/>
    <p:restoredTop sz="94656"/>
  </p:normalViewPr>
  <p:slideViewPr>
    <p:cSldViewPr snapToGrid="0">
      <p:cViewPr varScale="1">
        <p:scale>
          <a:sx n="81" d="100"/>
          <a:sy n="81" d="100"/>
        </p:scale>
        <p:origin x="677"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A99D28-71C9-41B1-BE22-17DE92E7665C}" type="datetimeFigureOut">
              <a:rPr lang="en-US" smtClean="0"/>
              <a:t>9/5/2022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730D42-8FF6-4B0E-A5F0-3E1BB30B2EAF}" type="slidenum">
              <a:rPr lang="en-US" smtClean="0"/>
              <a:t>‹#›</a:t>
            </a:fld>
            <a:endParaRPr lang="en-US"/>
          </a:p>
        </p:txBody>
      </p:sp>
    </p:spTree>
    <p:extLst>
      <p:ext uri="{BB962C8B-B14F-4D97-AF65-F5344CB8AC3E}">
        <p14:creationId xmlns:p14="http://schemas.microsoft.com/office/powerpoint/2010/main" val="1881324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video has NO AUDIO, so make sure to walk through and narrate what is happening. The first thing they do here is a loft, and then a sweep. </a:t>
            </a:r>
          </a:p>
        </p:txBody>
      </p:sp>
      <p:sp>
        <p:nvSpPr>
          <p:cNvPr id="4" name="Slide Number Placeholder 3"/>
          <p:cNvSpPr>
            <a:spLocks noGrp="1"/>
          </p:cNvSpPr>
          <p:nvPr>
            <p:ph type="sldNum" sz="quarter" idx="5"/>
          </p:nvPr>
        </p:nvSpPr>
        <p:spPr/>
        <p:txBody>
          <a:bodyPr/>
          <a:lstStyle/>
          <a:p>
            <a:fld id="{16730D42-8FF6-4B0E-A5F0-3E1BB30B2EAF}" type="slidenum">
              <a:rPr lang="en-US" smtClean="0"/>
              <a:t>6</a:t>
            </a:fld>
            <a:endParaRPr lang="en-US"/>
          </a:p>
        </p:txBody>
      </p:sp>
    </p:spTree>
    <p:extLst>
      <p:ext uri="{BB962C8B-B14F-4D97-AF65-F5344CB8AC3E}">
        <p14:creationId xmlns:p14="http://schemas.microsoft.com/office/powerpoint/2010/main" val="1065613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paragraph needs to be added to the end of every conclusion. This does NOT apply to lab 3 lab reports. This applies to Lab 4 lab report and all the other lab reports after that. Ask them to refer to the Sample Lab Report page available on the manual under Writing Resources if they are confused. The paragraph is a part of the conclusion so it does not need a separate title.</a:t>
            </a:r>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14</a:t>
            </a:fld>
            <a:endParaRPr lang="en-US"/>
          </a:p>
        </p:txBody>
      </p:sp>
    </p:spTree>
    <p:extLst>
      <p:ext uri="{BB962C8B-B14F-4D97-AF65-F5344CB8AC3E}">
        <p14:creationId xmlns:p14="http://schemas.microsoft.com/office/powerpoint/2010/main" val="3246831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t>
            </a:r>
            <a:r>
              <a:rPr lang="en-US"/>
              <a:t>example is also</a:t>
            </a:r>
            <a:r>
              <a:rPr lang="en-US" baseline="0"/>
              <a:t> </a:t>
            </a:r>
            <a:r>
              <a:rPr lang="en-US" baseline="0" dirty="0"/>
              <a:t>in the sample lab report </a:t>
            </a:r>
            <a:r>
              <a:rPr lang="en-US" baseline="0"/>
              <a:t>manual page.</a:t>
            </a:r>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15</a:t>
            </a:fld>
            <a:endParaRPr lang="en-US"/>
          </a:p>
        </p:txBody>
      </p:sp>
    </p:spTree>
    <p:extLst>
      <p:ext uri="{BB962C8B-B14F-4D97-AF65-F5344CB8AC3E}">
        <p14:creationId xmlns:p14="http://schemas.microsoft.com/office/powerpoint/2010/main" val="655327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ADDDCB-D232-4F83-BAB3-08983185F7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F5EBA33-536B-4743-88B2-7F4A42A148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E9A0289-62B1-452B-B6B4-C7F4D7A8E914}"/>
              </a:ext>
            </a:extLst>
          </p:cNvPr>
          <p:cNvSpPr>
            <a:spLocks noGrp="1"/>
          </p:cNvSpPr>
          <p:nvPr>
            <p:ph type="dt" sz="half" idx="10"/>
          </p:nvPr>
        </p:nvSpPr>
        <p:spPr/>
        <p:txBody>
          <a:bodyPr/>
          <a:lstStyle/>
          <a:p>
            <a:fld id="{A8EC1CAE-C4A8-46E9-8AD6-D26A1A7737BA}" type="datetimeFigureOut">
              <a:rPr lang="en-US" smtClean="0"/>
              <a:t>9/5/2022</a:t>
            </a:fld>
            <a:endParaRPr lang="en-US"/>
          </a:p>
        </p:txBody>
      </p:sp>
      <p:sp>
        <p:nvSpPr>
          <p:cNvPr id="5" name="Footer Placeholder 4">
            <a:extLst>
              <a:ext uri="{FF2B5EF4-FFF2-40B4-BE49-F238E27FC236}">
                <a16:creationId xmlns:a16="http://schemas.microsoft.com/office/drawing/2014/main" xmlns="" id="{A9C0B67A-E348-4499-8F21-0B6E20E34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9D4D05-4031-4BCC-A37B-3632026CAB00}"/>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03999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BE9FEE-29A2-4AB8-AAAE-B9E3DC61C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685D904-FAA6-4629-A2F6-6972D51B8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CA137BF-5EA8-49BC-AC3F-87896B0005F7}"/>
              </a:ext>
            </a:extLst>
          </p:cNvPr>
          <p:cNvSpPr>
            <a:spLocks noGrp="1"/>
          </p:cNvSpPr>
          <p:nvPr>
            <p:ph type="dt" sz="half" idx="10"/>
          </p:nvPr>
        </p:nvSpPr>
        <p:spPr/>
        <p:txBody>
          <a:bodyPr/>
          <a:lstStyle/>
          <a:p>
            <a:fld id="{A8EC1CAE-C4A8-46E9-8AD6-D26A1A7737BA}" type="datetimeFigureOut">
              <a:rPr lang="en-US" smtClean="0"/>
              <a:t>9/5/2022</a:t>
            </a:fld>
            <a:endParaRPr lang="en-US"/>
          </a:p>
        </p:txBody>
      </p:sp>
      <p:sp>
        <p:nvSpPr>
          <p:cNvPr id="5" name="Footer Placeholder 4">
            <a:extLst>
              <a:ext uri="{FF2B5EF4-FFF2-40B4-BE49-F238E27FC236}">
                <a16:creationId xmlns:a16="http://schemas.microsoft.com/office/drawing/2014/main" xmlns="" id="{69DBB771-2664-4844-8B81-A231D2BBC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89B07D2-50E8-419E-B2BD-CE66FEEBF14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534870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8AD8DFD-763F-424D-8F8E-DEEDAC67ED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15362FD-6D19-4A30-ABCE-7C84BF4868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99E4538-5C45-4EF7-B87B-AA6826A6DECA}"/>
              </a:ext>
            </a:extLst>
          </p:cNvPr>
          <p:cNvSpPr>
            <a:spLocks noGrp="1"/>
          </p:cNvSpPr>
          <p:nvPr>
            <p:ph type="dt" sz="half" idx="10"/>
          </p:nvPr>
        </p:nvSpPr>
        <p:spPr/>
        <p:txBody>
          <a:bodyPr/>
          <a:lstStyle/>
          <a:p>
            <a:fld id="{A8EC1CAE-C4A8-46E9-8AD6-D26A1A7737BA}" type="datetimeFigureOut">
              <a:rPr lang="en-US" smtClean="0"/>
              <a:t>9/5/2022</a:t>
            </a:fld>
            <a:endParaRPr lang="en-US"/>
          </a:p>
        </p:txBody>
      </p:sp>
      <p:sp>
        <p:nvSpPr>
          <p:cNvPr id="5" name="Footer Placeholder 4">
            <a:extLst>
              <a:ext uri="{FF2B5EF4-FFF2-40B4-BE49-F238E27FC236}">
                <a16:creationId xmlns:a16="http://schemas.microsoft.com/office/drawing/2014/main" xmlns="" id="{20B2D492-EEBE-4E26-9CAB-8EAAF4E25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5237A7B-FED1-4DEF-9242-8BEC5BEDB7D1}"/>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118022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42BB19-D22C-46A5-A20E-C73A6E469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7AD6A59-B46F-493D-AC9F-212844C2A4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568BA7B-F87D-49B0-8A54-F57AF1A63BD1}"/>
              </a:ext>
            </a:extLst>
          </p:cNvPr>
          <p:cNvSpPr>
            <a:spLocks noGrp="1"/>
          </p:cNvSpPr>
          <p:nvPr>
            <p:ph type="dt" sz="half" idx="10"/>
          </p:nvPr>
        </p:nvSpPr>
        <p:spPr/>
        <p:txBody>
          <a:bodyPr/>
          <a:lstStyle/>
          <a:p>
            <a:fld id="{A8EC1CAE-C4A8-46E9-8AD6-D26A1A7737BA}" type="datetimeFigureOut">
              <a:rPr lang="en-US" smtClean="0"/>
              <a:t>9/5/2022</a:t>
            </a:fld>
            <a:endParaRPr lang="en-US"/>
          </a:p>
        </p:txBody>
      </p:sp>
      <p:sp>
        <p:nvSpPr>
          <p:cNvPr id="5" name="Footer Placeholder 4">
            <a:extLst>
              <a:ext uri="{FF2B5EF4-FFF2-40B4-BE49-F238E27FC236}">
                <a16:creationId xmlns:a16="http://schemas.microsoft.com/office/drawing/2014/main" xmlns="" id="{153D98F3-723F-4C1A-956E-39F9543B7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7A55C9-EBD0-479F-A00C-3BA4B55BAE3F}"/>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207986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A9D03E-7486-4823-A2D1-0A0C013FBA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04B77E7-2038-4D0E-B294-9CCC841642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B78ED6B-0C3A-47E2-AB88-B1CF85F393BE}"/>
              </a:ext>
            </a:extLst>
          </p:cNvPr>
          <p:cNvSpPr>
            <a:spLocks noGrp="1"/>
          </p:cNvSpPr>
          <p:nvPr>
            <p:ph type="dt" sz="half" idx="10"/>
          </p:nvPr>
        </p:nvSpPr>
        <p:spPr/>
        <p:txBody>
          <a:bodyPr/>
          <a:lstStyle/>
          <a:p>
            <a:fld id="{A8EC1CAE-C4A8-46E9-8AD6-D26A1A7737BA}" type="datetimeFigureOut">
              <a:rPr lang="en-US" smtClean="0"/>
              <a:t>9/5/2022</a:t>
            </a:fld>
            <a:endParaRPr lang="en-US"/>
          </a:p>
        </p:txBody>
      </p:sp>
      <p:sp>
        <p:nvSpPr>
          <p:cNvPr id="5" name="Footer Placeholder 4">
            <a:extLst>
              <a:ext uri="{FF2B5EF4-FFF2-40B4-BE49-F238E27FC236}">
                <a16:creationId xmlns:a16="http://schemas.microsoft.com/office/drawing/2014/main" xmlns="" id="{6B985856-500F-4E64-B56C-375990E2E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3A43DC7-CE4B-4A17-9601-5E1960BB03B4}"/>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2486918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463917-B6CE-4B6C-91B6-741BF6EE60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B5DA8E0-FBEF-4F39-A737-39BE7D1F60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4A324A8-0E98-423E-8B77-484F47103D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E5D0482-2E35-4C09-9E1E-46651F4F7006}"/>
              </a:ext>
            </a:extLst>
          </p:cNvPr>
          <p:cNvSpPr>
            <a:spLocks noGrp="1"/>
          </p:cNvSpPr>
          <p:nvPr>
            <p:ph type="dt" sz="half" idx="10"/>
          </p:nvPr>
        </p:nvSpPr>
        <p:spPr/>
        <p:txBody>
          <a:bodyPr/>
          <a:lstStyle/>
          <a:p>
            <a:fld id="{A8EC1CAE-C4A8-46E9-8AD6-D26A1A7737BA}" type="datetimeFigureOut">
              <a:rPr lang="en-US" smtClean="0"/>
              <a:t>9/5/2022</a:t>
            </a:fld>
            <a:endParaRPr lang="en-US"/>
          </a:p>
        </p:txBody>
      </p:sp>
      <p:sp>
        <p:nvSpPr>
          <p:cNvPr id="6" name="Footer Placeholder 5">
            <a:extLst>
              <a:ext uri="{FF2B5EF4-FFF2-40B4-BE49-F238E27FC236}">
                <a16:creationId xmlns:a16="http://schemas.microsoft.com/office/drawing/2014/main" xmlns="" id="{3E2EED08-4716-4F59-A128-F0267AD97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EFB3926-66F9-4287-9D4D-A9E0DB0BF526}"/>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55268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5B0BBD-1178-4D6D-9400-132CD729B1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664B506-67E6-4792-A8EA-9790EBF40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FC0CE71-54CD-40E2-B614-DF8F33B035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5D631BA-2BFD-42E7-9257-A18080235D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E4B3A7E-C30C-493C-A820-8C6C51897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80DB4C6-166A-4F12-9174-9E5DBF242F38}"/>
              </a:ext>
            </a:extLst>
          </p:cNvPr>
          <p:cNvSpPr>
            <a:spLocks noGrp="1"/>
          </p:cNvSpPr>
          <p:nvPr>
            <p:ph type="dt" sz="half" idx="10"/>
          </p:nvPr>
        </p:nvSpPr>
        <p:spPr/>
        <p:txBody>
          <a:bodyPr/>
          <a:lstStyle/>
          <a:p>
            <a:fld id="{A8EC1CAE-C4A8-46E9-8AD6-D26A1A7737BA}" type="datetimeFigureOut">
              <a:rPr lang="en-US" smtClean="0"/>
              <a:t>9/5/2022</a:t>
            </a:fld>
            <a:endParaRPr lang="en-US"/>
          </a:p>
        </p:txBody>
      </p:sp>
      <p:sp>
        <p:nvSpPr>
          <p:cNvPr id="8" name="Footer Placeholder 7">
            <a:extLst>
              <a:ext uri="{FF2B5EF4-FFF2-40B4-BE49-F238E27FC236}">
                <a16:creationId xmlns:a16="http://schemas.microsoft.com/office/drawing/2014/main" xmlns="" id="{05F0EDAF-0F1A-4F8E-989E-C2FF68918D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C12389A-ECD3-4204-9A96-F98B4E33048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03863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F6BBA1-F74F-4608-952F-CD4E805710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EB98E42-7412-4380-A1E4-A971AF84F21B}"/>
              </a:ext>
            </a:extLst>
          </p:cNvPr>
          <p:cNvSpPr>
            <a:spLocks noGrp="1"/>
          </p:cNvSpPr>
          <p:nvPr>
            <p:ph type="dt" sz="half" idx="10"/>
          </p:nvPr>
        </p:nvSpPr>
        <p:spPr/>
        <p:txBody>
          <a:bodyPr/>
          <a:lstStyle/>
          <a:p>
            <a:fld id="{A8EC1CAE-C4A8-46E9-8AD6-D26A1A7737BA}" type="datetimeFigureOut">
              <a:rPr lang="en-US" smtClean="0"/>
              <a:t>9/5/2022</a:t>
            </a:fld>
            <a:endParaRPr lang="en-US"/>
          </a:p>
        </p:txBody>
      </p:sp>
      <p:sp>
        <p:nvSpPr>
          <p:cNvPr id="4" name="Footer Placeholder 3">
            <a:extLst>
              <a:ext uri="{FF2B5EF4-FFF2-40B4-BE49-F238E27FC236}">
                <a16:creationId xmlns:a16="http://schemas.microsoft.com/office/drawing/2014/main" xmlns="" id="{61FF28FC-BF1D-487A-8244-67FF3FE701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560DAE3-8C09-47A1-9B7F-7669CF0F989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41530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656ACAA-DC8F-46F9-AB22-B89F6840CBE2}"/>
              </a:ext>
            </a:extLst>
          </p:cNvPr>
          <p:cNvSpPr>
            <a:spLocks noGrp="1"/>
          </p:cNvSpPr>
          <p:nvPr>
            <p:ph type="dt" sz="half" idx="10"/>
          </p:nvPr>
        </p:nvSpPr>
        <p:spPr/>
        <p:txBody>
          <a:bodyPr/>
          <a:lstStyle/>
          <a:p>
            <a:fld id="{A8EC1CAE-C4A8-46E9-8AD6-D26A1A7737BA}" type="datetimeFigureOut">
              <a:rPr lang="en-US" smtClean="0"/>
              <a:t>9/5/2022</a:t>
            </a:fld>
            <a:endParaRPr lang="en-US"/>
          </a:p>
        </p:txBody>
      </p:sp>
      <p:sp>
        <p:nvSpPr>
          <p:cNvPr id="3" name="Footer Placeholder 2">
            <a:extLst>
              <a:ext uri="{FF2B5EF4-FFF2-40B4-BE49-F238E27FC236}">
                <a16:creationId xmlns:a16="http://schemas.microsoft.com/office/drawing/2014/main" xmlns="" id="{E60AB0D9-AE6C-4523-AB7B-AE84639C2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51DC9C9-55DA-4AD8-B70E-0E3A98011F89}"/>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514440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581E5E-98E3-4DE3-9604-DD442DF63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A80224D-9CC3-46A6-A05B-DF33598D05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44F9B30-568C-45D8-9F28-1FE65F92D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490D6C4-4C51-4D40-9226-8974EFDEC17F}"/>
              </a:ext>
            </a:extLst>
          </p:cNvPr>
          <p:cNvSpPr>
            <a:spLocks noGrp="1"/>
          </p:cNvSpPr>
          <p:nvPr>
            <p:ph type="dt" sz="half" idx="10"/>
          </p:nvPr>
        </p:nvSpPr>
        <p:spPr/>
        <p:txBody>
          <a:bodyPr/>
          <a:lstStyle/>
          <a:p>
            <a:fld id="{A8EC1CAE-C4A8-46E9-8AD6-D26A1A7737BA}" type="datetimeFigureOut">
              <a:rPr lang="en-US" smtClean="0"/>
              <a:t>9/5/2022</a:t>
            </a:fld>
            <a:endParaRPr lang="en-US"/>
          </a:p>
        </p:txBody>
      </p:sp>
      <p:sp>
        <p:nvSpPr>
          <p:cNvPr id="6" name="Footer Placeholder 5">
            <a:extLst>
              <a:ext uri="{FF2B5EF4-FFF2-40B4-BE49-F238E27FC236}">
                <a16:creationId xmlns:a16="http://schemas.microsoft.com/office/drawing/2014/main" xmlns="" id="{DBF137B0-99C5-4906-993F-BA9087695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B49A788-2213-4170-B8DC-1A7D6055A54C}"/>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80609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9094D5-69B4-4055-ABBD-3836DC0F3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9091B0C-149C-4A29-99C9-67F1C0DF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C4DF8D7-4930-42F2-9ABF-5E6BC9086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9B8BBEA-8EBC-44C9-A016-A662E1CCDECD}"/>
              </a:ext>
            </a:extLst>
          </p:cNvPr>
          <p:cNvSpPr>
            <a:spLocks noGrp="1"/>
          </p:cNvSpPr>
          <p:nvPr>
            <p:ph type="dt" sz="half" idx="10"/>
          </p:nvPr>
        </p:nvSpPr>
        <p:spPr/>
        <p:txBody>
          <a:bodyPr/>
          <a:lstStyle/>
          <a:p>
            <a:fld id="{A8EC1CAE-C4A8-46E9-8AD6-D26A1A7737BA}" type="datetimeFigureOut">
              <a:rPr lang="en-US" smtClean="0"/>
              <a:t>9/5/2022</a:t>
            </a:fld>
            <a:endParaRPr lang="en-US"/>
          </a:p>
        </p:txBody>
      </p:sp>
      <p:sp>
        <p:nvSpPr>
          <p:cNvPr id="6" name="Footer Placeholder 5">
            <a:extLst>
              <a:ext uri="{FF2B5EF4-FFF2-40B4-BE49-F238E27FC236}">
                <a16:creationId xmlns:a16="http://schemas.microsoft.com/office/drawing/2014/main" xmlns="" id="{18B71032-29CA-415F-BF45-8BF18D419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B795705-83B3-4051-90E2-8DACAED34B1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2528668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31923A5-51A8-4DE5-8396-146BDFA96E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A12EA93-A0E8-4931-B163-506EB6807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D30351-95B8-4867-BB8A-4F8F9E161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EC1CAE-C4A8-46E9-8AD6-D26A1A7737BA}" type="datetimeFigureOut">
              <a:rPr lang="en-US" smtClean="0"/>
              <a:t>9/5/2022</a:t>
            </a:fld>
            <a:endParaRPr lang="en-US"/>
          </a:p>
        </p:txBody>
      </p:sp>
      <p:sp>
        <p:nvSpPr>
          <p:cNvPr id="5" name="Footer Placeholder 4">
            <a:extLst>
              <a:ext uri="{FF2B5EF4-FFF2-40B4-BE49-F238E27FC236}">
                <a16:creationId xmlns:a16="http://schemas.microsoft.com/office/drawing/2014/main" xmlns="" id="{A2B919AD-A1B6-4754-A503-26DC74DFDF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09D43DB-5E80-49B7-A6DA-228CDC0722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A1212D-38B2-4DEE-B25F-5C96C2761F56}" type="slidenum">
              <a:rPr lang="en-US" smtClean="0"/>
              <a:t>‹#›</a:t>
            </a:fld>
            <a:endParaRPr lang="en-US"/>
          </a:p>
        </p:txBody>
      </p:sp>
    </p:spTree>
    <p:extLst>
      <p:ext uri="{BB962C8B-B14F-4D97-AF65-F5344CB8AC3E}">
        <p14:creationId xmlns:p14="http://schemas.microsoft.com/office/powerpoint/2010/main" val="3687103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fi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92629" y="1357497"/>
            <a:ext cx="10406742" cy="2387600"/>
          </a:xfrm>
        </p:spPr>
        <p:txBody>
          <a:bodyPr>
            <a:normAutofit/>
          </a:bodyPr>
          <a:lstStyle/>
          <a:p>
            <a:r>
              <a:rPr lang="en-US" sz="5400" dirty="0">
                <a:latin typeface="Gotham Medium" panose="02000603030000020004" pitchFamily="2" charset="0"/>
              </a:rPr>
              <a:t>COMPUTER-AIDED DESIGN (CAD) COMPETITION</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1524000" y="4255187"/>
            <a:ext cx="9144000" cy="473561"/>
          </a:xfrm>
        </p:spPr>
        <p:txBody>
          <a:bodyPr/>
          <a:lstStyle/>
          <a:p>
            <a:r>
              <a:rPr lang="en-US" dirty="0">
                <a:latin typeface="Proxima Nova Rg" panose="02000506030000020004" pitchFamily="2" charset="0"/>
              </a:rPr>
              <a:t>EG1004  |  LAB 2</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xmlns="" id="{D18B2C06-A1CE-4A79-997E-C8BB7669AF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136723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PROCEDURE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29422" y="1923350"/>
            <a:ext cx="6738184" cy="4125543"/>
          </a:xfrm>
        </p:spPr>
        <p:txBody>
          <a:bodyPr anchor="ctr">
            <a:noAutofit/>
          </a:bodyPr>
          <a:lstStyle/>
          <a:p>
            <a:pPr marL="342900" indent="-342900" algn="l">
              <a:buFont typeface="Arial" panose="020B0604020202020204" pitchFamily="34" charset="0"/>
              <a:buChar char="•"/>
            </a:pPr>
            <a:r>
              <a:rPr lang="en-US" dirty="0">
                <a:latin typeface="Proxima Nova Lt" panose="02000506030000020004" pitchFamily="50" charset="0"/>
              </a:rPr>
              <a:t>Part 1: Set up the File</a:t>
            </a:r>
          </a:p>
          <a:p>
            <a:pPr marL="342900" indent="-342900" algn="l">
              <a:buFont typeface="Arial" panose="020B0604020202020204" pitchFamily="34" charset="0"/>
              <a:buChar char="•"/>
            </a:pPr>
            <a:r>
              <a:rPr lang="en-US" dirty="0">
                <a:latin typeface="Proxima Nova Lt" panose="02000506030000020004" pitchFamily="50" charset="0"/>
              </a:rPr>
              <a:t>Part 2: Design a Keychain</a:t>
            </a:r>
          </a:p>
          <a:p>
            <a:pPr marL="800100" lvl="1" indent="-342900" algn="l">
              <a:buFont typeface="Arial" panose="020B0604020202020204" pitchFamily="34" charset="0"/>
              <a:buChar char="•"/>
            </a:pPr>
            <a:r>
              <a:rPr lang="en-US" sz="2400" dirty="0">
                <a:latin typeface="Proxima Nova Rg" panose="02000506030000020004" pitchFamily="2" charset="0"/>
              </a:rPr>
              <a:t>Use the manual tutorial to create an NYU keychain</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3" name="TextBox 12">
            <a:extLst>
              <a:ext uri="{FF2B5EF4-FFF2-40B4-BE49-F238E27FC236}">
                <a16:creationId xmlns:a16="http://schemas.microsoft.com/office/drawing/2014/main" xmlns="" id="{35B0FC37-D800-49B5-81BB-02B9E89FC7FC}"/>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9</a:t>
            </a:r>
          </a:p>
        </p:txBody>
      </p:sp>
      <p:sp>
        <p:nvSpPr>
          <p:cNvPr id="14" name="Rectangle 13">
            <a:extLst>
              <a:ext uri="{FF2B5EF4-FFF2-40B4-BE49-F238E27FC236}">
                <a16:creationId xmlns:a16="http://schemas.microsoft.com/office/drawing/2014/main" xmlns="" id="{66F083A7-7834-4450-9B5A-5D3AE0EC6FB5}"/>
              </a:ext>
            </a:extLst>
          </p:cNvPr>
          <p:cNvSpPr/>
          <p:nvPr/>
        </p:nvSpPr>
        <p:spPr>
          <a:xfrm>
            <a:off x="7219476" y="4723519"/>
            <a:ext cx="4815841" cy="338554"/>
          </a:xfrm>
          <a:prstGeom prst="rect">
            <a:avLst/>
          </a:prstGeom>
        </p:spPr>
        <p:txBody>
          <a:bodyPr wrap="square">
            <a:spAutoFit/>
          </a:bodyPr>
          <a:lstStyle/>
          <a:p>
            <a:pPr algn="ctr"/>
            <a:r>
              <a:rPr lang="en-US" sz="1600" dirty="0">
                <a:latin typeface="Proxima Nova Rg" panose="02000506030000020004" pitchFamily="2" charset="0"/>
              </a:rPr>
              <a:t>Figure 7: NYU Keychain to Design</a:t>
            </a:r>
          </a:p>
        </p:txBody>
      </p:sp>
      <p:pic>
        <p:nvPicPr>
          <p:cNvPr id="15" name="Picture 14">
            <a:extLst>
              <a:ext uri="{FF2B5EF4-FFF2-40B4-BE49-F238E27FC236}">
                <a16:creationId xmlns:a16="http://schemas.microsoft.com/office/drawing/2014/main" xmlns="" id="{F7E35C3D-4089-4040-83A0-106BAD6887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67" t="8815" r="97" b="6725"/>
          <a:stretch/>
        </p:blipFill>
        <p:spPr>
          <a:xfrm>
            <a:off x="7692216" y="2932960"/>
            <a:ext cx="3870362" cy="1790559"/>
          </a:xfrm>
          <a:prstGeom prst="rect">
            <a:avLst/>
          </a:prstGeom>
          <a:ln>
            <a:noFill/>
          </a:ln>
        </p:spPr>
      </p:pic>
      <p:pic>
        <p:nvPicPr>
          <p:cNvPr id="11" name="Picture 10" descr="A picture containing drawing&#10;&#10;Description automatically generated">
            <a:extLst>
              <a:ext uri="{FF2B5EF4-FFF2-40B4-BE49-F238E27FC236}">
                <a16:creationId xmlns:a16="http://schemas.microsoft.com/office/drawing/2014/main" xmlns="" id="{ED98C336-1F8E-4541-B77A-507C5AB8B6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4300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PROCEDURE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560014" y="1884160"/>
            <a:ext cx="6493929" cy="4125543"/>
          </a:xfrm>
        </p:spPr>
        <p:txBody>
          <a:bodyPr anchor="ctr">
            <a:normAutofit/>
          </a:bodyPr>
          <a:lstStyle/>
          <a:p>
            <a:pPr marL="342900" indent="-342900" algn="l">
              <a:buFont typeface="Arial" panose="020B0604020202020204" pitchFamily="34" charset="0"/>
              <a:buChar char="•"/>
            </a:pPr>
            <a:r>
              <a:rPr lang="en-US" dirty="0">
                <a:latin typeface="Proxima Nova Lt" panose="02000506030000020004" pitchFamily="50" charset="0"/>
              </a:rPr>
              <a:t>Part 3: CAD Competition</a:t>
            </a:r>
          </a:p>
          <a:p>
            <a:pPr marL="800100" lvl="1" indent="-342900" algn="l">
              <a:buFont typeface="Arial" panose="020B0604020202020204" pitchFamily="34" charset="0"/>
              <a:buChar char="•"/>
            </a:pPr>
            <a:r>
              <a:rPr lang="en-US" sz="2400" dirty="0">
                <a:latin typeface="Proxima Nova Rg" panose="02000506030000020004" pitchFamily="2" charset="0"/>
              </a:rPr>
              <a:t>Find the load, material, and </a:t>
            </a:r>
            <a:br>
              <a:rPr lang="en-US" sz="2400" dirty="0">
                <a:latin typeface="Proxima Nova Rg" panose="02000506030000020004" pitchFamily="2" charset="0"/>
              </a:rPr>
            </a:br>
            <a:r>
              <a:rPr lang="en-US" sz="2400" dirty="0">
                <a:latin typeface="Proxima Nova Rg" panose="02000506030000020004" pitchFamily="2" charset="0"/>
              </a:rPr>
              <a:t>constraints on the model</a:t>
            </a:r>
          </a:p>
          <a:p>
            <a:pPr marL="800100" lvl="1" indent="-342900" algn="l">
              <a:buFont typeface="Arial" panose="020B0604020202020204" pitchFamily="34" charset="0"/>
              <a:buChar char="•"/>
            </a:pPr>
            <a:r>
              <a:rPr lang="en-US" sz="2400" dirty="0">
                <a:latin typeface="Proxima Nova Rg" panose="02000506030000020004" pitchFamily="2" charset="0"/>
              </a:rPr>
              <a:t>Run a static stress simulation</a:t>
            </a:r>
          </a:p>
          <a:p>
            <a:pPr marL="800100" lvl="1" indent="-342900" algn="l">
              <a:buFont typeface="Arial" panose="020B0604020202020204" pitchFamily="34" charset="0"/>
              <a:buChar char="•"/>
            </a:pPr>
            <a:r>
              <a:rPr lang="en-US" sz="2400" dirty="0">
                <a:latin typeface="Proxima Nova Rg" panose="02000506030000020004" pitchFamily="2" charset="0"/>
              </a:rPr>
              <a:t>Review the initial factor of safety</a:t>
            </a:r>
          </a:p>
          <a:p>
            <a:pPr marL="800100" lvl="1" indent="-342900" algn="l">
              <a:buFont typeface="Arial" panose="020B0604020202020204" pitchFamily="34" charset="0"/>
              <a:buChar char="•"/>
            </a:pPr>
            <a:r>
              <a:rPr lang="en-US" sz="2400" dirty="0">
                <a:latin typeface="Proxima Nova Rg" panose="02000506030000020004" pitchFamily="2" charset="0"/>
              </a:rPr>
              <a:t>Modify the model in the Design workspace within the limits of the competition rules</a:t>
            </a:r>
          </a:p>
          <a:p>
            <a:pPr marL="800100" lvl="1" indent="-342900" algn="l">
              <a:buFont typeface="Arial" panose="020B0604020202020204" pitchFamily="34" charset="0"/>
              <a:buChar char="•"/>
            </a:pPr>
            <a:r>
              <a:rPr lang="en-US" sz="2400" dirty="0">
                <a:latin typeface="Proxima Nova Rg" panose="02000506030000020004" pitchFamily="2" charset="0"/>
              </a:rPr>
              <a:t>Rerun simulations and remodify until </a:t>
            </a:r>
            <a:br>
              <a:rPr lang="en-US" sz="2400" dirty="0">
                <a:latin typeface="Proxima Nova Rg" panose="02000506030000020004" pitchFamily="2" charset="0"/>
              </a:rPr>
            </a:br>
            <a:r>
              <a:rPr lang="en-US" sz="2400" dirty="0">
                <a:latin typeface="Proxima Nova Rg" panose="02000506030000020004" pitchFamily="2" charset="0"/>
              </a:rPr>
              <a:t>the part has safety factor of </a:t>
            </a:r>
            <a:r>
              <a:rPr lang="en-US" sz="2400" dirty="0">
                <a:latin typeface="Proxima Nova Lt" panose="02000506030000020004" pitchFamily="50" charset="0"/>
              </a:rPr>
              <a:t>at least 3</a:t>
            </a:r>
          </a:p>
          <a:p>
            <a:pPr marL="800100" lvl="1" indent="-342900" algn="l">
              <a:buFont typeface="Arial" panose="020B0604020202020204" pitchFamily="34" charset="0"/>
              <a:buChar char="•"/>
            </a:pPr>
            <a:r>
              <a:rPr lang="en-US" sz="2400" dirty="0">
                <a:latin typeface="Proxima Nova Lt" panose="02000506030000020004" pitchFamily="50" charset="0"/>
              </a:rPr>
              <a:t>Save and store the F3D file for later use</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3" name="TextBox 12">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10</a:t>
            </a:r>
          </a:p>
        </p:txBody>
      </p:sp>
      <p:pic>
        <p:nvPicPr>
          <p:cNvPr id="5" name="Picture 4" descr="A screenshot of a computer&#10;&#10;Description automatically generated">
            <a:extLst>
              <a:ext uri="{FF2B5EF4-FFF2-40B4-BE49-F238E27FC236}">
                <a16:creationId xmlns:a16="http://schemas.microsoft.com/office/drawing/2014/main" xmlns="" id="{55862EBC-3562-4080-B164-62B8D63E09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4941" y="2666727"/>
            <a:ext cx="3964652" cy="2237149"/>
          </a:xfrm>
          <a:prstGeom prst="rect">
            <a:avLst/>
          </a:prstGeom>
        </p:spPr>
      </p:pic>
      <p:sp>
        <p:nvSpPr>
          <p:cNvPr id="11" name="Rectangle 10">
            <a:extLst>
              <a:ext uri="{FF2B5EF4-FFF2-40B4-BE49-F238E27FC236}">
                <a16:creationId xmlns:a16="http://schemas.microsoft.com/office/drawing/2014/main" xmlns="" id="{FF686DCB-CC60-4DCC-AD9F-012391D8FBF0}"/>
              </a:ext>
            </a:extLst>
          </p:cNvPr>
          <p:cNvSpPr/>
          <p:nvPr/>
        </p:nvSpPr>
        <p:spPr>
          <a:xfrm>
            <a:off x="6925719" y="4903876"/>
            <a:ext cx="4783096" cy="338554"/>
          </a:xfrm>
          <a:prstGeom prst="rect">
            <a:avLst/>
          </a:prstGeom>
        </p:spPr>
        <p:txBody>
          <a:bodyPr wrap="square">
            <a:spAutoFit/>
          </a:bodyPr>
          <a:lstStyle/>
          <a:p>
            <a:pPr algn="ctr"/>
            <a:r>
              <a:rPr lang="en-US" sz="1600" dirty="0">
                <a:latin typeface="Proxima Nova Rg" panose="02000506030000020004" pitchFamily="2" charset="0"/>
              </a:rPr>
              <a:t>Figure 8: Screwed bracket static stress simulation</a:t>
            </a:r>
          </a:p>
        </p:txBody>
      </p:sp>
      <p:pic>
        <p:nvPicPr>
          <p:cNvPr id="14" name="Picture 13" descr="A picture containing drawing&#10;&#10;Description automatically generated">
            <a:extLst>
              <a:ext uri="{FF2B5EF4-FFF2-40B4-BE49-F238E27FC236}">
                <a16:creationId xmlns:a16="http://schemas.microsoft.com/office/drawing/2014/main" xmlns="" id="{EF944773-D18F-49F1-A4E1-B17D911ACA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57857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COMPETITION RULES</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818867" y="1923350"/>
            <a:ext cx="10581564" cy="3917892"/>
          </a:xfrm>
        </p:spPr>
        <p:txBody>
          <a:bodyPr anchor="ctr"/>
          <a:lstStyle/>
          <a:p>
            <a:r>
              <a:rPr lang="en-US" dirty="0">
                <a:latin typeface="Proxima Nova Rg" panose="02000506030000020004" pitchFamily="2" charset="0"/>
              </a:rPr>
              <a:t> </a:t>
            </a:r>
          </a:p>
          <a:p>
            <a:endParaRPr lang="en-US" dirty="0">
              <a:latin typeface="Proxima Nova Rg" panose="02000506030000020004" pitchFamily="2" charset="0"/>
            </a:endParaRPr>
          </a:p>
          <a:p>
            <a:pPr marL="342900" indent="-342900" algn="l">
              <a:buFont typeface="Arial" panose="020B0604020202020204" pitchFamily="34" charset="0"/>
              <a:buChar char="•"/>
            </a:pPr>
            <a:r>
              <a:rPr lang="en-US" dirty="0">
                <a:latin typeface="Proxima Nova Rg" panose="02000506030000020004" pitchFamily="2" charset="0"/>
              </a:rPr>
              <a:t>Redesigned part must be </a:t>
            </a:r>
            <a:r>
              <a:rPr lang="en-US" dirty="0">
                <a:latin typeface="Proxima Nova Lt" panose="02000506030000020004" pitchFamily="50" charset="0"/>
              </a:rPr>
              <a:t>less than double</a:t>
            </a:r>
            <a:r>
              <a:rPr lang="en-US" dirty="0">
                <a:latin typeface="Proxima Nova Rg" panose="02000506030000020004" pitchFamily="2" charset="0"/>
              </a:rPr>
              <a:t> the initial volume</a:t>
            </a:r>
          </a:p>
          <a:p>
            <a:pPr marL="342900" indent="-342900" algn="l">
              <a:buFont typeface="Arial" panose="020B0604020202020204" pitchFamily="34" charset="0"/>
              <a:buChar char="•"/>
            </a:pPr>
            <a:r>
              <a:rPr lang="en-US" dirty="0">
                <a:latin typeface="Proxima Nova Rg" panose="02000506030000020004" pitchFamily="2" charset="0"/>
              </a:rPr>
              <a:t>Redesigned part must have a safety factor of </a:t>
            </a:r>
            <a:r>
              <a:rPr lang="en-US" dirty="0">
                <a:latin typeface="Proxima Nova Lt" panose="02000506030000020004" pitchFamily="50" charset="0"/>
              </a:rPr>
              <a:t>at least 3</a:t>
            </a:r>
          </a:p>
          <a:p>
            <a:pPr marL="342900" indent="-342900" algn="l">
              <a:buFont typeface="Arial" panose="020B0604020202020204" pitchFamily="34" charset="0"/>
              <a:buChar char="•"/>
            </a:pPr>
            <a:r>
              <a:rPr lang="en-US" dirty="0">
                <a:latin typeface="Proxima Nova Lt" panose="02000506030000020004" pitchFamily="50" charset="0"/>
              </a:rPr>
              <a:t>Cannot alter the applied loads or constraints</a:t>
            </a:r>
          </a:p>
          <a:p>
            <a:pPr marL="342900" indent="-342900" algn="l">
              <a:buFont typeface="Arial" panose="020B0604020202020204" pitchFamily="34" charset="0"/>
              <a:buChar char="•"/>
            </a:pPr>
            <a:r>
              <a:rPr lang="en-US" dirty="0">
                <a:latin typeface="Proxima Nova Rg" panose="02000506030000020004" pitchFamily="2" charset="0"/>
              </a:rPr>
              <a:t>Cannot alter the areas highlighted in </a:t>
            </a:r>
            <a:r>
              <a:rPr lang="en-US" dirty="0">
                <a:solidFill>
                  <a:srgbClr val="B8544A"/>
                </a:solidFill>
                <a:latin typeface="Proxima Nova Lt" panose="02000506030000020004" pitchFamily="50" charset="0"/>
              </a:rPr>
              <a:t>red</a:t>
            </a:r>
            <a:r>
              <a:rPr lang="en-US" dirty="0">
                <a:latin typeface="Proxima Nova Rg" panose="02000506030000020004" pitchFamily="2" charset="0"/>
              </a:rPr>
              <a:t> on the model</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3" name="TextBox 12">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11</a:t>
            </a:r>
          </a:p>
        </p:txBody>
      </p:sp>
      <p:pic>
        <p:nvPicPr>
          <p:cNvPr id="5" name="Picture 4" descr="A picture containing building, window&#10;&#10;Description automatically generated">
            <a:extLst>
              <a:ext uri="{FF2B5EF4-FFF2-40B4-BE49-F238E27FC236}">
                <a16:creationId xmlns:a16="http://schemas.microsoft.com/office/drawing/2014/main" xmlns="" id="{E1067460-DDB6-42FD-BE5A-7015EBF2CD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5039" y="3439454"/>
            <a:ext cx="1976519" cy="1665994"/>
          </a:xfrm>
          <a:prstGeom prst="rect">
            <a:avLst/>
          </a:prstGeom>
        </p:spPr>
      </p:pic>
      <p:sp>
        <p:nvSpPr>
          <p:cNvPr id="11" name="Rectangle 10">
            <a:extLst>
              <a:ext uri="{FF2B5EF4-FFF2-40B4-BE49-F238E27FC236}">
                <a16:creationId xmlns:a16="http://schemas.microsoft.com/office/drawing/2014/main" xmlns="" id="{84D95B05-17DF-433A-B331-5231F66F5331}"/>
              </a:ext>
            </a:extLst>
          </p:cNvPr>
          <p:cNvSpPr/>
          <p:nvPr/>
        </p:nvSpPr>
        <p:spPr>
          <a:xfrm>
            <a:off x="8061750" y="5040192"/>
            <a:ext cx="4783096" cy="584775"/>
          </a:xfrm>
          <a:prstGeom prst="rect">
            <a:avLst/>
          </a:prstGeom>
        </p:spPr>
        <p:txBody>
          <a:bodyPr wrap="square">
            <a:spAutoFit/>
          </a:bodyPr>
          <a:lstStyle/>
          <a:p>
            <a:pPr algn="ctr"/>
            <a:r>
              <a:rPr lang="en-US" sz="1600" dirty="0">
                <a:latin typeface="Proxima Nova Rg" panose="02000506030000020004" pitchFamily="2" charset="0"/>
              </a:rPr>
              <a:t>Figure 9: Wire </a:t>
            </a:r>
            <a:br>
              <a:rPr lang="en-US" sz="1600" dirty="0">
                <a:latin typeface="Proxima Nova Rg" panose="02000506030000020004" pitchFamily="2" charset="0"/>
              </a:rPr>
            </a:br>
            <a:r>
              <a:rPr lang="en-US" sz="1600" dirty="0">
                <a:latin typeface="Proxima Nova Rg" panose="02000506030000020004" pitchFamily="2" charset="0"/>
              </a:rPr>
              <a:t>Supported Shelf</a:t>
            </a:r>
          </a:p>
        </p:txBody>
      </p:sp>
      <p:pic>
        <p:nvPicPr>
          <p:cNvPr id="14" name="Picture 13" descr="A picture containing drawing&#10;&#10;Description automatically generated">
            <a:extLst>
              <a:ext uri="{FF2B5EF4-FFF2-40B4-BE49-F238E27FC236}">
                <a16:creationId xmlns:a16="http://schemas.microsoft.com/office/drawing/2014/main" xmlns="" id="{5FD3DCC4-9DFB-46B9-B646-2FA735B450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pic>
        <p:nvPicPr>
          <p:cNvPr id="2050" name="Picture 2" descr="{\displaystyle Competition\ Ratio=[{\frac {Final\ Safety\ Factor}{Final\ Volume}}-\ {\frac {Initial\ Safety\ Factor}{Initial\ Volume}}]\times 10^{4}\,}">
            <a:extLst>
              <a:ext uri="{FF2B5EF4-FFF2-40B4-BE49-F238E27FC236}">
                <a16:creationId xmlns:a16="http://schemas.microsoft.com/office/drawing/2014/main" xmlns="" id="{252A5DEB-4CF6-4335-9FA4-A7962A934F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2396998"/>
            <a:ext cx="8991600" cy="62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171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ASSIGNMENT</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805218" y="1857604"/>
            <a:ext cx="10581564" cy="4125543"/>
          </a:xfrm>
        </p:spPr>
        <p:txBody>
          <a:bodyPr anchor="ctr">
            <a:normAutofit lnSpcReduction="10000"/>
          </a:bodyPr>
          <a:lstStyle/>
          <a:p>
            <a:pPr marL="342900" indent="-342900" algn="l">
              <a:buFont typeface="Arial" panose="020B0604020202020204" pitchFamily="34" charset="0"/>
              <a:buChar char="•"/>
            </a:pPr>
            <a:r>
              <a:rPr lang="en-US" dirty="0">
                <a:latin typeface="Proxima Nova Lt" panose="02000506030000020004" pitchFamily="50" charset="0"/>
              </a:rPr>
              <a:t>Individual lab report:</a:t>
            </a:r>
          </a:p>
          <a:p>
            <a:pPr marL="800100" lvl="1" indent="-342900" algn="l">
              <a:buFont typeface="Arial" panose="020B0604020202020204" pitchFamily="34" charset="0"/>
              <a:buChar char="•"/>
            </a:pPr>
            <a:r>
              <a:rPr lang="en-US" sz="2400" dirty="0">
                <a:latin typeface="Proxima Nova Rg" panose="02000506030000020004" pitchFamily="2" charset="0"/>
              </a:rPr>
              <a:t>Answer discussion questions in manual</a:t>
            </a:r>
          </a:p>
          <a:p>
            <a:pPr marL="800100" lvl="1" indent="-342900" algn="l">
              <a:buFont typeface="Arial" panose="020B0604020202020204" pitchFamily="34" charset="0"/>
              <a:buChar char="•"/>
            </a:pPr>
            <a:r>
              <a:rPr lang="en-US" sz="2400" dirty="0">
                <a:latin typeface="Proxima Nova Rg" panose="02000506030000020004" pitchFamily="2" charset="0"/>
              </a:rPr>
              <a:t>Keychain section need not be discussed</a:t>
            </a:r>
          </a:p>
          <a:p>
            <a:pPr marL="800100" lvl="1" indent="-342900" algn="l">
              <a:buFont typeface="Arial" panose="020B0604020202020204" pitchFamily="34" charset="0"/>
              <a:buChar char="•"/>
            </a:pPr>
            <a:r>
              <a:rPr lang="en-US" sz="2400" dirty="0">
                <a:latin typeface="Proxima Nova Rg" panose="02000506030000020004" pitchFamily="2" charset="0"/>
              </a:rPr>
              <a:t>Include screenshots of at least two simulations</a:t>
            </a:r>
          </a:p>
          <a:p>
            <a:pPr marL="800100" lvl="1" indent="-342900" algn="l">
              <a:buFont typeface="Arial" panose="020B0604020202020204" pitchFamily="34" charset="0"/>
              <a:buChar char="•"/>
            </a:pPr>
            <a:r>
              <a:rPr lang="en-US" sz="2400" dirty="0">
                <a:latin typeface="Proxima Nova Rg" panose="02000506030000020004" pitchFamily="2" charset="0"/>
              </a:rPr>
              <a:t>Due at 11:59 PM the night before Lab 3</a:t>
            </a:r>
          </a:p>
          <a:p>
            <a:pPr marL="342900" indent="-342900" algn="l">
              <a:buFont typeface="Arial" panose="020B0604020202020204" pitchFamily="34" charset="0"/>
              <a:buChar char="•"/>
            </a:pPr>
            <a:r>
              <a:rPr lang="en-US" dirty="0">
                <a:latin typeface="Proxima Nova Lt" panose="02000506030000020004" pitchFamily="50" charset="0"/>
              </a:rPr>
              <a:t>Team presentation:</a:t>
            </a:r>
          </a:p>
          <a:p>
            <a:pPr marL="800100" lvl="1" indent="-342900" algn="l">
              <a:buFont typeface="Arial" panose="020B0604020202020204" pitchFamily="34" charset="0"/>
              <a:buChar char="•"/>
            </a:pPr>
            <a:r>
              <a:rPr lang="en-US" sz="2400" dirty="0">
                <a:latin typeface="Proxima Nova Rg" panose="02000506030000020004" pitchFamily="2" charset="0"/>
              </a:rPr>
              <a:t>Address discussion points in manual</a:t>
            </a:r>
          </a:p>
          <a:p>
            <a:pPr marL="800100" lvl="1" indent="-342900" algn="l">
              <a:buFont typeface="Arial" panose="020B0604020202020204" pitchFamily="34" charset="0"/>
              <a:buChar char="•"/>
            </a:pPr>
            <a:r>
              <a:rPr lang="en-US" sz="2400" dirty="0">
                <a:latin typeface="Proxima Nova Rg" panose="02000506030000020004" pitchFamily="2" charset="0"/>
              </a:rPr>
              <a:t>Keychain section need not be discussed</a:t>
            </a:r>
          </a:p>
          <a:p>
            <a:pPr marL="800100" lvl="1" indent="-342900" algn="l">
              <a:buFont typeface="Arial" panose="020B0604020202020204" pitchFamily="34" charset="0"/>
              <a:buChar char="•"/>
            </a:pPr>
            <a:r>
              <a:rPr lang="en-US" sz="2400" dirty="0">
                <a:latin typeface="Proxima Nova Rg" panose="02000506030000020004" pitchFamily="2" charset="0"/>
              </a:rPr>
              <a:t>Include drawings (top, front, most detailed side, isometric) of </a:t>
            </a:r>
            <a:br>
              <a:rPr lang="en-US" sz="2400" dirty="0">
                <a:latin typeface="Proxima Nova Rg" panose="02000506030000020004" pitchFamily="2" charset="0"/>
              </a:rPr>
            </a:br>
            <a:r>
              <a:rPr lang="en-US" sz="2400" dirty="0">
                <a:latin typeface="Proxima Nova Rg" panose="02000506030000020004" pitchFamily="2" charset="0"/>
              </a:rPr>
              <a:t>unmodified and modified part</a:t>
            </a:r>
          </a:p>
          <a:p>
            <a:pPr marL="800100" lvl="1" indent="-342900" algn="l">
              <a:buFont typeface="Arial" panose="020B0604020202020204" pitchFamily="34" charset="0"/>
              <a:buChar char="•"/>
            </a:pPr>
            <a:r>
              <a:rPr lang="en-US" sz="2400" dirty="0">
                <a:latin typeface="Proxima Nova Rg" panose="02000506030000020004" pitchFamily="2" charset="0"/>
              </a:rPr>
              <a:t>Due at 11:59 PM the night before Recitation 3</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3" name="TextBox 12">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12</a:t>
            </a:r>
          </a:p>
        </p:txBody>
      </p:sp>
      <p:pic>
        <p:nvPicPr>
          <p:cNvPr id="10" name="Picture 9" descr="A picture containing drawing&#10;&#10;Description automatically generated">
            <a:extLst>
              <a:ext uri="{FF2B5EF4-FFF2-40B4-BE49-F238E27FC236}">
                <a16:creationId xmlns:a16="http://schemas.microsoft.com/office/drawing/2014/main" xmlns="" id="{DB232C76-D445-4977-B36D-26463AE68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239007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5" name="Title 1">
            <a:extLst>
              <a:ext uri="{FF2B5EF4-FFF2-40B4-BE49-F238E27FC236}">
                <a16:creationId xmlns:a16="http://schemas.microsoft.com/office/drawing/2014/main" xmlns="" id="{B3D24E8D-FD5C-460C-99AC-B8CB709D7CE0}"/>
              </a:ext>
            </a:extLst>
          </p:cNvPr>
          <p:cNvSpPr txBox="1">
            <a:spLocks/>
          </p:cNvSpPr>
          <p:nvPr/>
        </p:nvSpPr>
        <p:spPr>
          <a:xfrm>
            <a:off x="171450" y="678204"/>
            <a:ext cx="1184910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4030000020004" pitchFamily="50" charset="0"/>
              </a:rPr>
              <a:t>LAB REPORT REMINDER</a:t>
            </a:r>
          </a:p>
        </p:txBody>
      </p:sp>
      <p:pic>
        <p:nvPicPr>
          <p:cNvPr id="10" name="Picture 9"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13</a:t>
            </a:r>
          </a:p>
        </p:txBody>
      </p:sp>
      <p:sp>
        <p:nvSpPr>
          <p:cNvPr id="2" name="TextBox 1"/>
          <p:cNvSpPr txBox="1"/>
          <p:nvPr/>
        </p:nvSpPr>
        <p:spPr>
          <a:xfrm>
            <a:off x="848557" y="2157247"/>
            <a:ext cx="10142333" cy="3539430"/>
          </a:xfrm>
          <a:prstGeom prst="rect">
            <a:avLst/>
          </a:prstGeom>
          <a:noFill/>
        </p:spPr>
        <p:txBody>
          <a:bodyPr wrap="square" rtlCol="0">
            <a:spAutoFit/>
          </a:bodyPr>
          <a:lstStyle/>
          <a:p>
            <a:r>
              <a:rPr lang="en-US" sz="2800" b="1" dirty="0" smtClean="0">
                <a:solidFill>
                  <a:srgbClr val="57068C"/>
                </a:solidFill>
                <a:latin typeface="Proxima Nova Lt" panose="02000506030000020004" pitchFamily="50" charset="0"/>
              </a:rPr>
              <a:t>CONTRIBUTION STATEMENTS</a:t>
            </a:r>
            <a:r>
              <a:rPr lang="en-US" sz="2800" b="1" dirty="0">
                <a:solidFill>
                  <a:srgbClr val="57068C"/>
                </a:solidFill>
                <a:latin typeface="Proxima Nova Lt" panose="02000506030000020004" pitchFamily="50" charset="0"/>
              </a:rPr>
              <a:t/>
            </a:r>
            <a:br>
              <a:rPr lang="en-US" sz="2800" b="1" dirty="0">
                <a:solidFill>
                  <a:srgbClr val="57068C"/>
                </a:solidFill>
                <a:latin typeface="Proxima Nova Lt" panose="02000506030000020004" pitchFamily="50" charset="0"/>
              </a:rPr>
            </a:br>
            <a:endParaRPr lang="en-US" sz="2800" b="1" dirty="0">
              <a:solidFill>
                <a:srgbClr val="57068C"/>
              </a:solidFill>
              <a:latin typeface="Proxima Nova Lt" panose="02000506030000020004" pitchFamily="50" charset="0"/>
            </a:endParaRPr>
          </a:p>
          <a:p>
            <a:pPr marL="457200" indent="-457200">
              <a:lnSpc>
                <a:spcPct val="150000"/>
              </a:lnSpc>
              <a:buFont typeface="Arial" panose="020B0604020202020204" pitchFamily="34" charset="0"/>
              <a:buChar char="•"/>
            </a:pPr>
            <a:r>
              <a:rPr lang="en-US" sz="2400" dirty="0">
                <a:latin typeface="Proxima Nova Rg" panose="02000506030000020004" charset="0"/>
              </a:rPr>
              <a:t>Paragraph at the end of Conclusion </a:t>
            </a:r>
          </a:p>
          <a:p>
            <a:pPr marL="457200" indent="-457200">
              <a:lnSpc>
                <a:spcPct val="150000"/>
              </a:lnSpc>
              <a:buFont typeface="Arial" panose="020B0604020202020204" pitchFamily="34" charset="0"/>
              <a:buChar char="•"/>
            </a:pPr>
            <a:r>
              <a:rPr lang="en-US" sz="2400" dirty="0">
                <a:latin typeface="Proxima Nova Rg" panose="02000506030000020004" charset="0"/>
              </a:rPr>
              <a:t>Discuss the parts of the lab that you completed</a:t>
            </a:r>
          </a:p>
          <a:p>
            <a:pPr marL="457200" indent="-457200">
              <a:lnSpc>
                <a:spcPct val="150000"/>
              </a:lnSpc>
              <a:buFont typeface="Arial" panose="020B0604020202020204" pitchFamily="34" charset="0"/>
              <a:buChar char="•"/>
            </a:pPr>
            <a:r>
              <a:rPr lang="en-US" sz="2400" b="1" dirty="0">
                <a:latin typeface="Proxima Nova Rg" panose="02000506030000020004" charset="0"/>
              </a:rPr>
              <a:t>State the importance of these parts to the overall experiment</a:t>
            </a:r>
          </a:p>
          <a:p>
            <a:pPr marL="457200" indent="-457200">
              <a:lnSpc>
                <a:spcPct val="150000"/>
              </a:lnSpc>
              <a:buFont typeface="Arial" panose="020B0604020202020204" pitchFamily="34" charset="0"/>
              <a:buChar char="•"/>
            </a:pPr>
            <a:r>
              <a:rPr lang="en-US" sz="2400" dirty="0">
                <a:latin typeface="Proxima Nova Rg" panose="02000506030000020004" charset="0"/>
              </a:rPr>
              <a:t>Refer to the </a:t>
            </a:r>
            <a:r>
              <a:rPr lang="en-US" sz="2400" dirty="0">
                <a:solidFill>
                  <a:srgbClr val="57068C"/>
                </a:solidFill>
                <a:latin typeface="Proxima Nova Rg" panose="02000506030000020004" charset="0"/>
              </a:rPr>
              <a:t>Sample Lab Report</a:t>
            </a:r>
            <a:r>
              <a:rPr lang="en-US" sz="2400" dirty="0">
                <a:latin typeface="Proxima Nova Rg" panose="02000506030000020004" charset="0"/>
              </a:rPr>
              <a:t> manual page under </a:t>
            </a:r>
            <a:r>
              <a:rPr lang="en-US" sz="2400" dirty="0">
                <a:solidFill>
                  <a:srgbClr val="57068C"/>
                </a:solidFill>
                <a:latin typeface="Proxima Nova Rg" panose="02000506030000020004" charset="0"/>
              </a:rPr>
              <a:t>Writing Resources</a:t>
            </a:r>
          </a:p>
          <a:p>
            <a:endParaRPr lang="en-US" sz="2400" dirty="0">
              <a:latin typeface="Proxima Nova Rg" panose="02000506030000020004" charset="0"/>
            </a:endParaRPr>
          </a:p>
        </p:txBody>
      </p:sp>
    </p:spTree>
    <p:extLst>
      <p:ext uri="{BB962C8B-B14F-4D97-AF65-F5344CB8AC3E}">
        <p14:creationId xmlns:p14="http://schemas.microsoft.com/office/powerpoint/2010/main" val="4286396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5" name="Title 1">
            <a:extLst>
              <a:ext uri="{FF2B5EF4-FFF2-40B4-BE49-F238E27FC236}">
                <a16:creationId xmlns:a16="http://schemas.microsoft.com/office/drawing/2014/main" xmlns="" id="{B3D24E8D-FD5C-460C-99AC-B8CB709D7CE0}"/>
              </a:ext>
            </a:extLst>
          </p:cNvPr>
          <p:cNvSpPr txBox="1">
            <a:spLocks/>
          </p:cNvSpPr>
          <p:nvPr/>
        </p:nvSpPr>
        <p:spPr>
          <a:xfrm>
            <a:off x="171450" y="678204"/>
            <a:ext cx="1184910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4030000020004" pitchFamily="50" charset="0"/>
              </a:rPr>
              <a:t>LAB REPORT REMINDER</a:t>
            </a:r>
          </a:p>
        </p:txBody>
      </p:sp>
      <p:pic>
        <p:nvPicPr>
          <p:cNvPr id="10" name="Picture 9"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14</a:t>
            </a:r>
          </a:p>
        </p:txBody>
      </p:sp>
      <p:sp>
        <p:nvSpPr>
          <p:cNvPr id="2" name="TextBox 1"/>
          <p:cNvSpPr txBox="1"/>
          <p:nvPr/>
        </p:nvSpPr>
        <p:spPr>
          <a:xfrm>
            <a:off x="1397390" y="1726701"/>
            <a:ext cx="9397218" cy="630942"/>
          </a:xfrm>
          <a:prstGeom prst="rect">
            <a:avLst/>
          </a:prstGeom>
          <a:noFill/>
        </p:spPr>
        <p:txBody>
          <a:bodyPr wrap="square" rtlCol="0">
            <a:spAutoFit/>
          </a:bodyPr>
          <a:lstStyle/>
          <a:p>
            <a:pPr algn="ctr"/>
            <a:r>
              <a:rPr lang="en-US" sz="3500" dirty="0">
                <a:solidFill>
                  <a:srgbClr val="57068C"/>
                </a:solidFill>
                <a:latin typeface="Gotham Bold" pitchFamily="50" charset="0"/>
              </a:rPr>
              <a:t>EXAMPLE</a:t>
            </a:r>
          </a:p>
        </p:txBody>
      </p:sp>
      <p:pic>
        <p:nvPicPr>
          <p:cNvPr id="3" name="Picture 2"/>
          <p:cNvPicPr>
            <a:picLocks noChangeAspect="1"/>
          </p:cNvPicPr>
          <p:nvPr/>
        </p:nvPicPr>
        <p:blipFill>
          <a:blip r:embed="rId5"/>
          <a:stretch>
            <a:fillRect/>
          </a:stretch>
        </p:blipFill>
        <p:spPr>
          <a:xfrm>
            <a:off x="1838422" y="2379806"/>
            <a:ext cx="8515153" cy="3530304"/>
          </a:xfrm>
          <a:prstGeom prst="rect">
            <a:avLst/>
          </a:prstGeom>
        </p:spPr>
      </p:pic>
    </p:spTree>
    <p:extLst>
      <p:ext uri="{BB962C8B-B14F-4D97-AF65-F5344CB8AC3E}">
        <p14:creationId xmlns:p14="http://schemas.microsoft.com/office/powerpoint/2010/main" val="595557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CLOSING</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805218" y="1884976"/>
            <a:ext cx="10581564" cy="4125543"/>
          </a:xfrm>
        </p:spPr>
        <p:txBody>
          <a:bodyPr anchor="ctr">
            <a:normAutofit/>
          </a:bodyPr>
          <a:lstStyle/>
          <a:p>
            <a:pPr marL="342900" indent="-342900" algn="l">
              <a:buFont typeface="Arial" panose="020B0604020202020204" pitchFamily="34" charset="0"/>
              <a:buChar char="•"/>
            </a:pPr>
            <a:r>
              <a:rPr lang="en-US" dirty="0">
                <a:latin typeface="Proxima Nova Rg" panose="02000506030000020004" pitchFamily="2" charset="0"/>
              </a:rPr>
              <a:t>Have all original data signed by a TA</a:t>
            </a:r>
          </a:p>
          <a:p>
            <a:pPr marL="342900" indent="-342900" algn="l">
              <a:buFont typeface="Arial" panose="020B0604020202020204" pitchFamily="34" charset="0"/>
              <a:buChar char="•"/>
            </a:pPr>
            <a:r>
              <a:rPr lang="en-US" dirty="0">
                <a:latin typeface="Proxima Nova Rg" panose="02000506030000020004" pitchFamily="2" charset="0"/>
              </a:rPr>
              <a:t>Submit all work electronically</a:t>
            </a:r>
          </a:p>
          <a:p>
            <a:pPr marL="342900" indent="-342900" algn="l">
              <a:buFont typeface="Arial" panose="020B0604020202020204" pitchFamily="34" charset="0"/>
              <a:buChar char="•"/>
            </a:pPr>
            <a:r>
              <a:rPr lang="en-US" dirty="0">
                <a:latin typeface="Proxima Nova Rg" panose="02000506030000020004" pitchFamily="2" charset="0"/>
              </a:rPr>
              <a:t>Take screenshots of mechanical part before and after modification</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3" name="TextBox 12">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15</a:t>
            </a:r>
          </a:p>
        </p:txBody>
      </p:sp>
      <p:pic>
        <p:nvPicPr>
          <p:cNvPr id="10" name="Picture 9" descr="A picture containing drawing&#10;&#10;Description automatically generated">
            <a:extLst>
              <a:ext uri="{FF2B5EF4-FFF2-40B4-BE49-F238E27FC236}">
                <a16:creationId xmlns:a16="http://schemas.microsoft.com/office/drawing/2014/main" xmlns="" id="{DD9B2D84-E2D3-481C-B448-3AAC56A15D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158293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92629" y="2834643"/>
            <a:ext cx="10406742" cy="923519"/>
          </a:xfrm>
        </p:spPr>
        <p:txBody>
          <a:bodyPr>
            <a:normAutofit/>
          </a:bodyPr>
          <a:lstStyle/>
          <a:p>
            <a:r>
              <a:rPr lang="en-US" dirty="0">
                <a:latin typeface="Gotham Medium" panose="02000603030000020004" pitchFamily="2" charset="0"/>
              </a:rPr>
              <a:t>QUESTIONS?</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xmlns="" id="{B74B6C16-92A9-4766-83FD-280F8CBB81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433926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637731" y="1109303"/>
            <a:ext cx="8889242" cy="965147"/>
          </a:xfrm>
        </p:spPr>
        <p:txBody>
          <a:bodyPr>
            <a:normAutofit/>
          </a:bodyPr>
          <a:lstStyle/>
          <a:p>
            <a:pPr algn="l"/>
            <a:r>
              <a:rPr lang="en-US" sz="5400" dirty="0">
                <a:latin typeface="Gotham Medium" panose="02000603030000020004" pitchFamily="2" charset="0"/>
              </a:rPr>
              <a:t>OVERVIEW</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1392073" y="2192373"/>
            <a:ext cx="9435151" cy="3556324"/>
          </a:xfrm>
        </p:spPr>
        <p:txBody>
          <a:bodyPr anchor="ctr"/>
          <a:lstStyle/>
          <a:p>
            <a:pPr marL="342900" indent="-342900" algn="l">
              <a:buFont typeface="Arial" panose="020B0604020202020204" pitchFamily="34" charset="0"/>
              <a:buChar char="•"/>
            </a:pPr>
            <a:r>
              <a:rPr lang="en-US" dirty="0">
                <a:latin typeface="Proxima Nova Rg" panose="02000506030000020004" pitchFamily="2" charset="0"/>
              </a:rPr>
              <a:t>Objective</a:t>
            </a:r>
          </a:p>
          <a:p>
            <a:pPr marL="342900" indent="-342900" algn="l">
              <a:buFont typeface="Arial" panose="020B0604020202020204" pitchFamily="34" charset="0"/>
              <a:buChar char="•"/>
            </a:pPr>
            <a:r>
              <a:rPr lang="en-US" dirty="0">
                <a:latin typeface="Proxima Nova Rg" panose="02000506030000020004" pitchFamily="2" charset="0"/>
              </a:rPr>
              <a:t>Background Information</a:t>
            </a:r>
          </a:p>
          <a:p>
            <a:pPr marL="342900" indent="-342900" algn="l">
              <a:buFont typeface="Arial" panose="020B0604020202020204" pitchFamily="34" charset="0"/>
              <a:buChar char="•"/>
            </a:pPr>
            <a:r>
              <a:rPr lang="en-US" dirty="0">
                <a:latin typeface="Proxima Nova Rg" panose="02000506030000020004" pitchFamily="2" charset="0"/>
              </a:rPr>
              <a:t>Materials</a:t>
            </a:r>
          </a:p>
          <a:p>
            <a:pPr marL="342900" indent="-342900" algn="l">
              <a:buFont typeface="Arial" panose="020B0604020202020204" pitchFamily="34" charset="0"/>
              <a:buChar char="•"/>
            </a:pPr>
            <a:r>
              <a:rPr lang="en-US" dirty="0">
                <a:latin typeface="Proxima Nova Rg" panose="02000506030000020004" pitchFamily="2" charset="0"/>
              </a:rPr>
              <a:t>Procedure</a:t>
            </a:r>
          </a:p>
          <a:p>
            <a:pPr marL="342900" indent="-342900" algn="l">
              <a:buFont typeface="Arial" panose="020B0604020202020204" pitchFamily="34" charset="0"/>
              <a:buChar char="•"/>
            </a:pPr>
            <a:r>
              <a:rPr lang="en-US" dirty="0">
                <a:latin typeface="Proxima Nova Rg" panose="02000506030000020004" pitchFamily="2" charset="0"/>
              </a:rPr>
              <a:t>Competition Rules</a:t>
            </a:r>
          </a:p>
          <a:p>
            <a:pPr marL="342900" indent="-342900" algn="l">
              <a:buFont typeface="Arial" panose="020B0604020202020204" pitchFamily="34" charset="0"/>
              <a:buChar char="•"/>
            </a:pPr>
            <a:r>
              <a:rPr lang="en-US" dirty="0">
                <a:latin typeface="Proxima Nova Rg" panose="02000506030000020004" pitchFamily="2" charset="0"/>
              </a:rPr>
              <a:t>Assignment</a:t>
            </a:r>
          </a:p>
          <a:p>
            <a:pPr marL="342900" indent="-342900" algn="l">
              <a:buFont typeface="Arial" panose="020B0604020202020204" pitchFamily="34" charset="0"/>
              <a:buChar char="•"/>
            </a:pPr>
            <a:r>
              <a:rPr lang="en-US" dirty="0">
                <a:latin typeface="Proxima Nova Rg" panose="02000506030000020004" pitchFamily="2" charset="0"/>
              </a:rPr>
              <a:t>Closing</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931362" y="2599509"/>
            <a:ext cx="0" cy="2757045"/>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0" name="TextBox 9">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a:t>
            </a:r>
          </a:p>
        </p:txBody>
      </p:sp>
      <p:pic>
        <p:nvPicPr>
          <p:cNvPr id="14" name="Picture 13" descr="A close up of a logo&#10;&#10;Description automatically generated">
            <a:extLst>
              <a:ext uri="{FF2B5EF4-FFF2-40B4-BE49-F238E27FC236}">
                <a16:creationId xmlns:a16="http://schemas.microsoft.com/office/drawing/2014/main" xmlns="" id="{EFCAA88A-C03E-476A-BC66-738CFA7A31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3513" y="2438239"/>
            <a:ext cx="1809648" cy="1809648"/>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xmlns="" id="{06205441-04CB-4DD2-8345-06C6859EB3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pic>
        <p:nvPicPr>
          <p:cNvPr id="16" name="Picture 15" descr="A close up of a sign&#10;&#10;Description automatically generated">
            <a:extLst>
              <a:ext uri="{FF2B5EF4-FFF2-40B4-BE49-F238E27FC236}">
                <a16:creationId xmlns:a16="http://schemas.microsoft.com/office/drawing/2014/main" xmlns="" id="{324E7EEB-423B-4053-BD04-E838DB815937}"/>
              </a:ext>
            </a:extLst>
          </p:cNvPr>
          <p:cNvPicPr>
            <a:picLocks noChangeAspect="1"/>
          </p:cNvPicPr>
          <p:nvPr/>
        </p:nvPicPr>
        <p:blipFill rotWithShape="1">
          <a:blip r:embed="rId5">
            <a:extLst>
              <a:ext uri="{28A0092B-C50C-407E-A947-70E740481C1C}">
                <a14:useLocalDpi xmlns:a14="http://schemas.microsoft.com/office/drawing/2010/main" val="0"/>
              </a:ext>
            </a:extLst>
          </a:blip>
          <a:srcRect t="12066" b="11663"/>
          <a:stretch/>
        </p:blipFill>
        <p:spPr>
          <a:xfrm>
            <a:off x="8533161" y="3623555"/>
            <a:ext cx="1997019" cy="1487611"/>
          </a:xfrm>
          <a:prstGeom prst="rect">
            <a:avLst/>
          </a:prstGeom>
        </p:spPr>
      </p:pic>
      <p:sp>
        <p:nvSpPr>
          <p:cNvPr id="17" name="Rectangle 16">
            <a:extLst>
              <a:ext uri="{FF2B5EF4-FFF2-40B4-BE49-F238E27FC236}">
                <a16:creationId xmlns:a16="http://schemas.microsoft.com/office/drawing/2014/main" xmlns="" id="{6D18C876-818A-4459-AD12-8BBF63A4F27E}"/>
              </a:ext>
            </a:extLst>
          </p:cNvPr>
          <p:cNvSpPr/>
          <p:nvPr/>
        </p:nvSpPr>
        <p:spPr>
          <a:xfrm>
            <a:off x="6390288" y="5176109"/>
            <a:ext cx="4436936" cy="584775"/>
          </a:xfrm>
          <a:prstGeom prst="rect">
            <a:avLst/>
          </a:prstGeom>
        </p:spPr>
        <p:txBody>
          <a:bodyPr wrap="square">
            <a:spAutoFit/>
          </a:bodyPr>
          <a:lstStyle/>
          <a:p>
            <a:pPr algn="ctr"/>
            <a:r>
              <a:rPr lang="en-US" sz="1600" dirty="0">
                <a:latin typeface="Proxima Nova Rg" panose="02000506030000020004" pitchFamily="2" charset="0"/>
              </a:rPr>
              <a:t>Figure 1: Fusion 360 (Left) and Cura (Right) Courtesy of AppRecs and Wikipedia</a:t>
            </a:r>
          </a:p>
        </p:txBody>
      </p:sp>
    </p:spTree>
    <p:extLst>
      <p:ext uri="{BB962C8B-B14F-4D97-AF65-F5344CB8AC3E}">
        <p14:creationId xmlns:p14="http://schemas.microsoft.com/office/powerpoint/2010/main" val="1034745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OBJECTIVE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818867" y="1923350"/>
            <a:ext cx="10581564" cy="3917892"/>
          </a:xfrm>
        </p:spPr>
        <p:txBody>
          <a:bodyPr anchor="ctr"/>
          <a:lstStyle/>
          <a:p>
            <a:pPr marL="342900" indent="-342900" algn="l">
              <a:buFont typeface="Arial" panose="020B0604020202020204" pitchFamily="34" charset="0"/>
              <a:buChar char="•"/>
            </a:pPr>
            <a:r>
              <a:rPr lang="en-US" dirty="0">
                <a:latin typeface="Proxima Nova Rg" panose="02000506030000020004" pitchFamily="2" charset="0"/>
              </a:rPr>
              <a:t>Use CAD software, Fusion 360, to design a keychain</a:t>
            </a:r>
          </a:p>
          <a:p>
            <a:pPr marL="342900" indent="-342900" algn="l">
              <a:buFont typeface="Arial" panose="020B0604020202020204" pitchFamily="34" charset="0"/>
              <a:buChar char="•"/>
            </a:pPr>
            <a:r>
              <a:rPr lang="en-US" dirty="0">
                <a:latin typeface="Proxima Nova Rg" panose="02000506030000020004" pitchFamily="2" charset="0"/>
              </a:rPr>
              <a:t>Analyze and modify a poorly-designed part in Fusion 360</a:t>
            </a:r>
          </a:p>
          <a:p>
            <a:pPr marL="342900" indent="-342900" algn="l">
              <a:buFont typeface="Arial" panose="020B0604020202020204" pitchFamily="34" charset="0"/>
              <a:buChar char="•"/>
            </a:pPr>
            <a:r>
              <a:rPr lang="en-US" dirty="0">
                <a:latin typeface="Proxima Nova Rg" panose="02000506030000020004" pitchFamily="2" charset="0"/>
              </a:rPr>
              <a:t>Enter the modified part in a competition against other redesigns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3" name="TextBox 12">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a:t>
            </a:r>
          </a:p>
        </p:txBody>
      </p:sp>
      <p:pic>
        <p:nvPicPr>
          <p:cNvPr id="10" name="Picture 9" descr="A picture containing drawing&#10;&#10;Description automatically generated">
            <a:extLst>
              <a:ext uri="{FF2B5EF4-FFF2-40B4-BE49-F238E27FC236}">
                <a16:creationId xmlns:a16="http://schemas.microsoft.com/office/drawing/2014/main" xmlns="" id="{90606C83-9E40-45DF-A669-D015A6176D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156311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BACKGROUND</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818868" y="1923350"/>
            <a:ext cx="7207532" cy="3917892"/>
          </a:xfrm>
        </p:spPr>
        <p:txBody>
          <a:bodyPr anchor="ctr">
            <a:normAutofit/>
          </a:bodyPr>
          <a:lstStyle/>
          <a:p>
            <a:pPr marL="342900" indent="-342900" algn="l">
              <a:buFont typeface="Arial" panose="020B0604020202020204" pitchFamily="34" charset="0"/>
              <a:buChar char="•"/>
            </a:pPr>
            <a:r>
              <a:rPr lang="en-US" sz="2400" dirty="0">
                <a:latin typeface="Proxima Nova Lt" panose="02000506030000020004" pitchFamily="50" charset="0"/>
              </a:rPr>
              <a:t>Fusion 3</a:t>
            </a:r>
            <a:r>
              <a:rPr lang="en-US" dirty="0">
                <a:latin typeface="Proxima Nova Lt" panose="02000506030000020004" pitchFamily="50" charset="0"/>
              </a:rPr>
              <a:t>60</a:t>
            </a:r>
          </a:p>
          <a:p>
            <a:pPr marL="800100" lvl="1" indent="-342900" algn="l">
              <a:buFont typeface="Arial" panose="020B0604020202020204" pitchFamily="34" charset="0"/>
              <a:buChar char="•"/>
            </a:pPr>
            <a:r>
              <a:rPr lang="en-US" sz="2400" dirty="0">
                <a:latin typeface="Proxima Nova Rg" panose="02000506030000020004" pitchFamily="2" charset="0"/>
              </a:rPr>
              <a:t>Computer-Aided Design (CAD) software</a:t>
            </a:r>
          </a:p>
          <a:p>
            <a:pPr marL="800100" lvl="1" indent="-342900" algn="l">
              <a:buFont typeface="Arial" panose="020B0604020202020204" pitchFamily="34" charset="0"/>
              <a:buChar char="•"/>
            </a:pPr>
            <a:r>
              <a:rPr lang="en-US" sz="2400" dirty="0">
                <a:latin typeface="Proxima Nova Rg" panose="02000506030000020004" pitchFamily="2" charset="0"/>
              </a:rPr>
              <a:t>Creates 3D drawings of engineering designs</a:t>
            </a:r>
          </a:p>
          <a:p>
            <a:pPr marL="800100" lvl="1" indent="-342900" algn="l">
              <a:buFont typeface="Arial" panose="020B0604020202020204" pitchFamily="34" charset="0"/>
              <a:buChar char="•"/>
            </a:pPr>
            <a:r>
              <a:rPr lang="en-US" sz="2400" dirty="0">
                <a:latin typeface="Proxima Nova Rg" panose="02000506030000020004" pitchFamily="2" charset="0"/>
              </a:rPr>
              <a:t>Also used for CAM, rendering, simulation, etc.</a:t>
            </a:r>
          </a:p>
          <a:p>
            <a:pPr marL="342900" indent="-342900" algn="l">
              <a:buFont typeface="Arial" panose="020B0604020202020204" pitchFamily="34" charset="0"/>
              <a:buChar char="•"/>
            </a:pPr>
            <a:r>
              <a:rPr lang="en-US" dirty="0">
                <a:latin typeface="Proxima Nova Lt" panose="02000506030000020004" pitchFamily="50" charset="0"/>
              </a:rPr>
              <a:t>3D printing </a:t>
            </a:r>
            <a:r>
              <a:rPr lang="en-US" dirty="0">
                <a:latin typeface="Proxima Nova Rg" panose="02000506030000020004" pitchFamily="2" charset="0"/>
              </a:rPr>
              <a:t>– allows for rapid prototyping and onsite manufacturing</a:t>
            </a:r>
          </a:p>
          <a:p>
            <a:pPr marL="342900" indent="-342900" algn="l">
              <a:buFont typeface="Arial" panose="020B0604020202020204" pitchFamily="34" charset="0"/>
              <a:buChar char="•"/>
            </a:pPr>
            <a:r>
              <a:rPr lang="en-US" dirty="0">
                <a:latin typeface="Proxima Nova Lt" panose="02000506030000020004" pitchFamily="50" charset="0"/>
              </a:rPr>
              <a:t>Cura</a:t>
            </a:r>
          </a:p>
          <a:p>
            <a:pPr marL="800100" lvl="1" indent="-342900" algn="l">
              <a:buFont typeface="Arial" panose="020B0604020202020204" pitchFamily="34" charset="0"/>
              <a:buChar char="•"/>
            </a:pPr>
            <a:r>
              <a:rPr lang="en-US" sz="2400" dirty="0">
                <a:latin typeface="Proxima Nova Rg" panose="02000506030000020004" pitchFamily="2" charset="0"/>
              </a:rPr>
              <a:t>3D printing preparation application</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3" name="TextBox 12">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a:t>
            </a:r>
          </a:p>
        </p:txBody>
      </p:sp>
      <p:pic>
        <p:nvPicPr>
          <p:cNvPr id="16" name="Picture 15" descr="A picture containing drawing&#10;&#10;Description automatically generated">
            <a:extLst>
              <a:ext uri="{FF2B5EF4-FFF2-40B4-BE49-F238E27FC236}">
                <a16:creationId xmlns:a16="http://schemas.microsoft.com/office/drawing/2014/main" xmlns="" id="{3A6FCEC3-70EF-403C-817D-656AB3AA89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2" name="Rectangle 11">
            <a:extLst>
              <a:ext uri="{FF2B5EF4-FFF2-40B4-BE49-F238E27FC236}">
                <a16:creationId xmlns:a16="http://schemas.microsoft.com/office/drawing/2014/main" xmlns="" id="{0669B062-2C0C-41F0-AC1B-34D6818621AF}"/>
              </a:ext>
            </a:extLst>
          </p:cNvPr>
          <p:cNvSpPr/>
          <p:nvPr/>
        </p:nvSpPr>
        <p:spPr>
          <a:xfrm>
            <a:off x="7948464" y="5022247"/>
            <a:ext cx="3424668" cy="584775"/>
          </a:xfrm>
          <a:prstGeom prst="rect">
            <a:avLst/>
          </a:prstGeom>
        </p:spPr>
        <p:txBody>
          <a:bodyPr wrap="square">
            <a:spAutoFit/>
          </a:bodyPr>
          <a:lstStyle/>
          <a:p>
            <a:pPr algn="ctr"/>
            <a:r>
              <a:rPr lang="en-US" sz="1600" dirty="0">
                <a:latin typeface="Proxima Nova Rg" panose="02000506030000020004" pitchFamily="2" charset="0"/>
              </a:rPr>
              <a:t>Figure 2: Fusion 360 in use courtesy of Autodesk</a:t>
            </a:r>
          </a:p>
        </p:txBody>
      </p:sp>
      <p:pic>
        <p:nvPicPr>
          <p:cNvPr id="17" name="Picture 16" descr="A screenshot of a computer&#10;&#10;Description automatically generated">
            <a:extLst>
              <a:ext uri="{FF2B5EF4-FFF2-40B4-BE49-F238E27FC236}">
                <a16:creationId xmlns:a16="http://schemas.microsoft.com/office/drawing/2014/main" xmlns="" id="{D166D372-9E5A-41A6-B920-582A8D85B9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634" r="7055"/>
          <a:stretch/>
        </p:blipFill>
        <p:spPr>
          <a:xfrm>
            <a:off x="8151706" y="2547006"/>
            <a:ext cx="3108960" cy="2307340"/>
          </a:xfrm>
          <a:prstGeom prst="rect">
            <a:avLst/>
          </a:prstGeom>
        </p:spPr>
      </p:pic>
    </p:spTree>
    <p:extLst>
      <p:ext uri="{BB962C8B-B14F-4D97-AF65-F5344CB8AC3E}">
        <p14:creationId xmlns:p14="http://schemas.microsoft.com/office/powerpoint/2010/main" val="1628678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BACKGROUND INFORMATION</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09860" y="1923350"/>
            <a:ext cx="5000827" cy="3917892"/>
          </a:xfrm>
        </p:spPr>
        <p:txBody>
          <a:bodyPr anchor="ctr"/>
          <a:lstStyle/>
          <a:p>
            <a:pPr marL="342900" indent="-342900" algn="l">
              <a:buFont typeface="Arial" panose="020B0604020202020204" pitchFamily="34" charset="0"/>
              <a:buChar char="•"/>
            </a:pPr>
            <a:r>
              <a:rPr lang="en-US" dirty="0">
                <a:latin typeface="Proxima Nova Lt" panose="02000506030000020004" pitchFamily="50" charset="0"/>
              </a:rPr>
              <a:t>Design</a:t>
            </a:r>
            <a:r>
              <a:rPr lang="en-US" dirty="0">
                <a:latin typeface="Proxima Nova Rg" panose="02000506030000020004" pitchFamily="2" charset="0"/>
              </a:rPr>
              <a:t> workspace</a:t>
            </a:r>
          </a:p>
          <a:p>
            <a:pPr marL="800100" lvl="1" indent="-342900" algn="l">
              <a:buFont typeface="Arial" panose="020B0604020202020204" pitchFamily="34" charset="0"/>
              <a:buChar char="•"/>
            </a:pPr>
            <a:r>
              <a:rPr lang="en-US" sz="2400" dirty="0">
                <a:latin typeface="Proxima Nova Rg" panose="02000506030000020004" pitchFamily="2" charset="0"/>
              </a:rPr>
              <a:t>Used to make precisely-scaled drawings of engineering designs</a:t>
            </a:r>
          </a:p>
          <a:p>
            <a:pPr marL="800100" lvl="1" indent="-342900" algn="l">
              <a:buFont typeface="Arial" panose="020B0604020202020204" pitchFamily="34" charset="0"/>
              <a:buChar char="•"/>
            </a:pPr>
            <a:r>
              <a:rPr lang="en-US" sz="2400" dirty="0">
                <a:latin typeface="Proxima Nova Rg" panose="02000506030000020004" pitchFamily="2" charset="0"/>
              </a:rPr>
              <a:t>Sketch a 2D profile</a:t>
            </a:r>
          </a:p>
          <a:p>
            <a:pPr marL="800100" lvl="1" indent="-342900" algn="l">
              <a:buFont typeface="Arial" panose="020B0604020202020204" pitchFamily="34" charset="0"/>
              <a:buChar char="•"/>
            </a:pPr>
            <a:r>
              <a:rPr lang="en-US" sz="2400" dirty="0">
                <a:latin typeface="Proxima Nova Rg" panose="02000506030000020004" pitchFamily="2" charset="0"/>
              </a:rPr>
              <a:t>Generate 3D body using Extrude, Sweep, or Loft</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0" name="Rectangle 9">
            <a:extLst>
              <a:ext uri="{FF2B5EF4-FFF2-40B4-BE49-F238E27FC236}">
                <a16:creationId xmlns:a16="http://schemas.microsoft.com/office/drawing/2014/main" xmlns="" id="{39228AFC-7918-4F01-8A92-F1D0C162F9B8}"/>
              </a:ext>
            </a:extLst>
          </p:cNvPr>
          <p:cNvSpPr/>
          <p:nvPr/>
        </p:nvSpPr>
        <p:spPr>
          <a:xfrm>
            <a:off x="6929764" y="5015242"/>
            <a:ext cx="4783096" cy="338554"/>
          </a:xfrm>
          <a:prstGeom prst="rect">
            <a:avLst/>
          </a:prstGeom>
        </p:spPr>
        <p:txBody>
          <a:bodyPr wrap="square">
            <a:spAutoFit/>
          </a:bodyPr>
          <a:lstStyle/>
          <a:p>
            <a:pPr algn="ctr"/>
            <a:r>
              <a:rPr lang="en-US" sz="1600" dirty="0">
                <a:latin typeface="Proxima Nova Rg" panose="02000506030000020004" pitchFamily="2" charset="0"/>
              </a:rPr>
              <a:t>Figure 3: Extrude and Sweep tools</a:t>
            </a:r>
          </a:p>
        </p:txBody>
      </p:sp>
      <p:sp>
        <p:nvSpPr>
          <p:cNvPr id="13" name="TextBox 12">
            <a:extLst>
              <a:ext uri="{FF2B5EF4-FFF2-40B4-BE49-F238E27FC236}">
                <a16:creationId xmlns:a16="http://schemas.microsoft.com/office/drawing/2014/main" xmlns="" id="{35B0FC37-D800-49B5-81BB-02B9E89FC7FC}"/>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a:t>
            </a:r>
          </a:p>
        </p:txBody>
      </p:sp>
      <p:pic>
        <p:nvPicPr>
          <p:cNvPr id="11" name="Picture 10" descr="A picture containing drawing&#10;&#10;Description automatically generated">
            <a:extLst>
              <a:ext uri="{FF2B5EF4-FFF2-40B4-BE49-F238E27FC236}">
                <a16:creationId xmlns:a16="http://schemas.microsoft.com/office/drawing/2014/main" xmlns="" id="{1685E169-E82B-4697-BE3F-A243EA3081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pic>
        <p:nvPicPr>
          <p:cNvPr id="1026" name="Picture 2">
            <a:extLst>
              <a:ext uri="{FF2B5EF4-FFF2-40B4-BE49-F238E27FC236}">
                <a16:creationId xmlns:a16="http://schemas.microsoft.com/office/drawing/2014/main" xmlns="" id="{6752E6C6-C9F6-4740-A9C8-36EF809B27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9260" y="2473398"/>
            <a:ext cx="5943600" cy="2333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987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BACKGROUND INFORMATION</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09860" y="1923350"/>
            <a:ext cx="2435181" cy="3917892"/>
          </a:xfrm>
        </p:spPr>
        <p:txBody>
          <a:bodyPr anchor="ctr">
            <a:normAutofit/>
          </a:bodyPr>
          <a:lstStyle/>
          <a:p>
            <a:pPr marL="342900" indent="-342900" algn="l">
              <a:buFont typeface="Arial" panose="020B0604020202020204" pitchFamily="34" charset="0"/>
              <a:buChar char="•"/>
            </a:pPr>
            <a:r>
              <a:rPr lang="en-US" b="1" dirty="0">
                <a:latin typeface="Proxima Nova Lt" panose="02000506030000020004" pitchFamily="50" charset="0"/>
              </a:rPr>
              <a:t>Loft </a:t>
            </a:r>
          </a:p>
          <a:p>
            <a:pPr marL="800100" lvl="1" indent="-342900" algn="l">
              <a:buFont typeface="Arial" panose="020B0604020202020204" pitchFamily="34" charset="0"/>
              <a:buChar char="•"/>
            </a:pPr>
            <a:r>
              <a:rPr lang="en-US" dirty="0">
                <a:latin typeface="Proxima Nova Lt" panose="02000506030000020004" pitchFamily="50" charset="0"/>
              </a:rPr>
              <a:t>Creates a 3D extrusion to connect two profiles </a:t>
            </a:r>
            <a:endParaRPr lang="en-US" b="1" dirty="0">
              <a:latin typeface="Proxima Nova Lt" panose="02000506030000020004" pitchFamily="50" charset="0"/>
            </a:endParaRPr>
          </a:p>
          <a:p>
            <a:pPr marL="342900" indent="-342900" algn="l">
              <a:buFont typeface="Arial" panose="020B0604020202020204" pitchFamily="34" charset="0"/>
              <a:buChar char="•"/>
            </a:pPr>
            <a:r>
              <a:rPr lang="en-US" b="1" dirty="0">
                <a:latin typeface="Proxima Nova Lt" panose="02000506030000020004" pitchFamily="50" charset="0"/>
              </a:rPr>
              <a:t>Sweep</a:t>
            </a:r>
          </a:p>
          <a:p>
            <a:pPr marL="800100" lvl="1" indent="-342900" algn="l">
              <a:buFont typeface="Arial" panose="020B0604020202020204" pitchFamily="34" charset="0"/>
              <a:buChar char="•"/>
            </a:pPr>
            <a:r>
              <a:rPr lang="en-US" dirty="0">
                <a:latin typeface="Proxima Nova Lt" panose="02000506030000020004" pitchFamily="50" charset="0"/>
              </a:rPr>
              <a:t>Creates a 3D model of a surface (profile) along a specific path</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5"/>
          <a:stretch>
            <a:fillRect/>
          </a:stretch>
        </p:blipFill>
        <p:spPr>
          <a:xfrm>
            <a:off x="83237" y="6393031"/>
            <a:ext cx="2586446" cy="402883"/>
          </a:xfrm>
          <a:prstGeom prst="rect">
            <a:avLst/>
          </a:prstGeom>
        </p:spPr>
      </p:pic>
      <p:sp>
        <p:nvSpPr>
          <p:cNvPr id="10" name="Rectangle 9">
            <a:extLst>
              <a:ext uri="{FF2B5EF4-FFF2-40B4-BE49-F238E27FC236}">
                <a16:creationId xmlns:a16="http://schemas.microsoft.com/office/drawing/2014/main" xmlns="" id="{39228AFC-7918-4F01-8A92-F1D0C162F9B8}"/>
              </a:ext>
            </a:extLst>
          </p:cNvPr>
          <p:cNvSpPr/>
          <p:nvPr/>
        </p:nvSpPr>
        <p:spPr>
          <a:xfrm>
            <a:off x="6929764" y="5015242"/>
            <a:ext cx="4783096" cy="338554"/>
          </a:xfrm>
          <a:prstGeom prst="rect">
            <a:avLst/>
          </a:prstGeom>
        </p:spPr>
        <p:txBody>
          <a:bodyPr wrap="square">
            <a:spAutoFit/>
          </a:bodyPr>
          <a:lstStyle/>
          <a:p>
            <a:pPr algn="ctr"/>
            <a:r>
              <a:rPr lang="en-US" sz="1600" dirty="0">
                <a:latin typeface="Proxima Nova Rg" panose="02000506030000020004" pitchFamily="2" charset="0"/>
              </a:rPr>
              <a:t>Figure 3: Extrude and Sweep tools</a:t>
            </a:r>
          </a:p>
        </p:txBody>
      </p:sp>
      <p:sp>
        <p:nvSpPr>
          <p:cNvPr id="13" name="TextBox 12">
            <a:extLst>
              <a:ext uri="{FF2B5EF4-FFF2-40B4-BE49-F238E27FC236}">
                <a16:creationId xmlns:a16="http://schemas.microsoft.com/office/drawing/2014/main" xmlns="" id="{35B0FC37-D800-49B5-81BB-02B9E89FC7FC}"/>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5</a:t>
            </a:r>
          </a:p>
        </p:txBody>
      </p:sp>
      <p:pic>
        <p:nvPicPr>
          <p:cNvPr id="11" name="Picture 10" descr="A picture containing drawing&#10;&#10;Description automatically generated">
            <a:extLst>
              <a:ext uri="{FF2B5EF4-FFF2-40B4-BE49-F238E27FC236}">
                <a16:creationId xmlns:a16="http://schemas.microsoft.com/office/drawing/2014/main" xmlns="" id="{1685E169-E82B-4697-BE3F-A243EA3081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pic>
        <p:nvPicPr>
          <p:cNvPr id="12" name="Loft-Sweep Tutorial">
            <a:hlinkClick r:id="" action="ppaction://media"/>
            <a:extLst>
              <a:ext uri="{FF2B5EF4-FFF2-40B4-BE49-F238E27FC236}">
                <a16:creationId xmlns:a16="http://schemas.microsoft.com/office/drawing/2014/main" xmlns="" id="{BEFDF474-9655-4BE7-A40B-2A4EA7D10FE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745758" y="1774254"/>
            <a:ext cx="7693089" cy="4327361"/>
          </a:xfrm>
          <a:prstGeom prst="rect">
            <a:avLst/>
          </a:prstGeom>
        </p:spPr>
      </p:pic>
    </p:spTree>
    <p:extLst>
      <p:ext uri="{BB962C8B-B14F-4D97-AF65-F5344CB8AC3E}">
        <p14:creationId xmlns:p14="http://schemas.microsoft.com/office/powerpoint/2010/main" val="312132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85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100000">
                <p:cTn id="12" fill="hold" display="0">
                  <p:stCondLst>
                    <p:cond delay="indefinite"/>
                  </p:stCondLst>
                </p:cTn>
                <p:tgtEl>
                  <p:spTgt spid="1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screenshot of a video game&#10;&#10;Description automatically generated">
            <a:extLst>
              <a:ext uri="{FF2B5EF4-FFF2-40B4-BE49-F238E27FC236}">
                <a16:creationId xmlns:a16="http://schemas.microsoft.com/office/drawing/2014/main" xmlns="" id="{EBF1479C-11FF-4BB0-8F0B-8BC8CFFDF7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382" y="2514885"/>
            <a:ext cx="4242602" cy="2383612"/>
          </a:xfrm>
          <a:prstGeom prst="rect">
            <a:avLst/>
          </a:prstGeom>
        </p:spPr>
      </p:pic>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BACKGROUND INFORMATION</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5107578" y="1897223"/>
            <a:ext cx="6677072" cy="4125543"/>
          </a:xfrm>
        </p:spPr>
        <p:txBody>
          <a:bodyPr anchor="ctr">
            <a:normAutofit/>
          </a:bodyPr>
          <a:lstStyle/>
          <a:p>
            <a:pPr marL="342900" indent="-342900" algn="l">
              <a:buFont typeface="Arial" panose="020B0604020202020204" pitchFamily="34" charset="0"/>
              <a:buChar char="•"/>
            </a:pPr>
            <a:r>
              <a:rPr lang="en-US" dirty="0">
                <a:latin typeface="Proxima Nova Lt" panose="02000506030000020004" pitchFamily="50" charset="0"/>
              </a:rPr>
              <a:t>Simulation</a:t>
            </a:r>
            <a:r>
              <a:rPr lang="en-US" dirty="0">
                <a:latin typeface="Proxima Nova Rg" panose="02000506030000020004" pitchFamily="2" charset="0"/>
              </a:rPr>
              <a:t> workspace</a:t>
            </a:r>
          </a:p>
          <a:p>
            <a:pPr marL="800100" lvl="1" indent="-342900" algn="l">
              <a:buFont typeface="Arial" panose="020B0604020202020204" pitchFamily="34" charset="0"/>
              <a:buChar char="•"/>
            </a:pPr>
            <a:r>
              <a:rPr lang="en-US" sz="2400" dirty="0">
                <a:latin typeface="Proxima Nova Rg" panose="02000506030000020004" pitchFamily="2" charset="0"/>
              </a:rPr>
              <a:t>Used to run structural analysis on model under real-world conditions</a:t>
            </a:r>
          </a:p>
          <a:p>
            <a:pPr marL="800100" lvl="1" indent="-342900" algn="l">
              <a:buFont typeface="Arial" panose="020B0604020202020204" pitchFamily="34" charset="0"/>
              <a:buChar char="•"/>
            </a:pPr>
            <a:r>
              <a:rPr lang="en-US" sz="2400" dirty="0">
                <a:latin typeface="Proxima Nova Rg" panose="02000506030000020004" pitchFamily="2" charset="0"/>
              </a:rPr>
              <a:t>Define the </a:t>
            </a:r>
            <a:r>
              <a:rPr lang="en-US" sz="2400" dirty="0">
                <a:latin typeface="Proxima Nova Lt" panose="02000506030000020004" pitchFamily="50" charset="0"/>
              </a:rPr>
              <a:t>constraints</a:t>
            </a:r>
            <a:r>
              <a:rPr lang="en-US" sz="2400" dirty="0">
                <a:latin typeface="Proxima Nova Rg" panose="02000506030000020004" pitchFamily="2" charset="0"/>
              </a:rPr>
              <a:t> (boundary conditions) on the model</a:t>
            </a:r>
          </a:p>
          <a:p>
            <a:pPr marL="800100" lvl="1" indent="-342900" algn="l">
              <a:buFont typeface="Arial" panose="020B0604020202020204" pitchFamily="34" charset="0"/>
              <a:buChar char="•"/>
            </a:pPr>
            <a:r>
              <a:rPr lang="en-US" sz="2400" dirty="0">
                <a:latin typeface="Proxima Nova Rg" panose="02000506030000020004" pitchFamily="2" charset="0"/>
              </a:rPr>
              <a:t>Apply a </a:t>
            </a:r>
            <a:r>
              <a:rPr lang="en-US" sz="2400" dirty="0">
                <a:latin typeface="Proxima Nova Lt" panose="02000506030000020004" pitchFamily="50" charset="0"/>
              </a:rPr>
              <a:t>load</a:t>
            </a:r>
            <a:r>
              <a:rPr lang="en-US" sz="2400" dirty="0">
                <a:latin typeface="Proxima Nova Rg" panose="02000506030000020004" pitchFamily="2" charset="0"/>
              </a:rPr>
              <a:t> to simulate real-world force</a:t>
            </a:r>
          </a:p>
          <a:p>
            <a:pPr marL="800100" lvl="1" indent="-342900" algn="l">
              <a:buFont typeface="Arial" panose="020B0604020202020204" pitchFamily="34" charset="0"/>
              <a:buChar char="•"/>
            </a:pPr>
            <a:r>
              <a:rPr lang="en-US" sz="2400" dirty="0">
                <a:latin typeface="Proxima Nova Rg" panose="02000506030000020004" pitchFamily="2" charset="0"/>
              </a:rPr>
              <a:t>Generate a </a:t>
            </a:r>
            <a:r>
              <a:rPr lang="en-US" sz="2400" dirty="0">
                <a:latin typeface="Proxima Nova Lt" panose="02000506030000020004" pitchFamily="50" charset="0"/>
              </a:rPr>
              <a:t>mesh</a:t>
            </a:r>
            <a:r>
              <a:rPr lang="en-US" sz="2400" dirty="0">
                <a:latin typeface="Proxima Nova Rg" panose="02000506030000020004" pitchFamily="2" charset="0"/>
              </a:rPr>
              <a:t>, an array of polygons making up the body of the model</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1" name="Rectangle 10">
            <a:extLst>
              <a:ext uri="{FF2B5EF4-FFF2-40B4-BE49-F238E27FC236}">
                <a16:creationId xmlns:a16="http://schemas.microsoft.com/office/drawing/2014/main" xmlns="" id="{386D70B7-E827-400B-BD21-24592308B83B}"/>
              </a:ext>
            </a:extLst>
          </p:cNvPr>
          <p:cNvSpPr/>
          <p:nvPr/>
        </p:nvSpPr>
        <p:spPr>
          <a:xfrm>
            <a:off x="79013" y="4898497"/>
            <a:ext cx="5155213" cy="338554"/>
          </a:xfrm>
          <a:prstGeom prst="rect">
            <a:avLst/>
          </a:prstGeom>
        </p:spPr>
        <p:txBody>
          <a:bodyPr wrap="square">
            <a:spAutoFit/>
          </a:bodyPr>
          <a:lstStyle/>
          <a:p>
            <a:pPr algn="ctr"/>
            <a:r>
              <a:rPr lang="en-US" sz="1600" dirty="0">
                <a:latin typeface="Proxima Nova Rg" panose="02000506030000020004" pitchFamily="2" charset="0"/>
              </a:rPr>
              <a:t>Figure 4: Fusion 360 mesh courtesy of O’Reilly</a:t>
            </a:r>
          </a:p>
        </p:txBody>
      </p:sp>
      <p:sp>
        <p:nvSpPr>
          <p:cNvPr id="13" name="TextBox 12">
            <a:extLst>
              <a:ext uri="{FF2B5EF4-FFF2-40B4-BE49-F238E27FC236}">
                <a16:creationId xmlns:a16="http://schemas.microsoft.com/office/drawing/2014/main" xmlns="" id="{9BD6F0A9-392B-481B-AF3C-7844ED63C95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6</a:t>
            </a:r>
          </a:p>
        </p:txBody>
      </p:sp>
      <p:pic>
        <p:nvPicPr>
          <p:cNvPr id="14" name="Picture 13" descr="A picture containing drawing&#10;&#10;Description automatically generated">
            <a:extLst>
              <a:ext uri="{FF2B5EF4-FFF2-40B4-BE49-F238E27FC236}">
                <a16:creationId xmlns:a16="http://schemas.microsoft.com/office/drawing/2014/main" xmlns="" id="{648A7CC4-3849-4000-9443-1088786B8F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444768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BACKGROUND INFORMATION</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5107578" y="1897223"/>
            <a:ext cx="6677072" cy="4125543"/>
          </a:xfrm>
        </p:spPr>
        <p:txBody>
          <a:bodyPr anchor="ctr">
            <a:normAutofit/>
          </a:bodyPr>
          <a:lstStyle/>
          <a:p>
            <a:pPr marL="342900" indent="-342900" algn="l">
              <a:buFont typeface="Arial" panose="020B0604020202020204" pitchFamily="34" charset="0"/>
              <a:buChar char="•"/>
            </a:pPr>
            <a:r>
              <a:rPr lang="en-US" dirty="0">
                <a:latin typeface="Proxima Nova Lt" panose="02000506030000020004" pitchFamily="50" charset="0"/>
              </a:rPr>
              <a:t>Simulation</a:t>
            </a:r>
            <a:r>
              <a:rPr lang="en-US" dirty="0">
                <a:latin typeface="Proxima Nova Rg" panose="02000506030000020004" pitchFamily="2" charset="0"/>
              </a:rPr>
              <a:t> workspace</a:t>
            </a:r>
          </a:p>
          <a:p>
            <a:pPr marL="800100" lvl="1" indent="-342900" algn="l">
              <a:buFont typeface="Arial" panose="020B0604020202020204" pitchFamily="34" charset="0"/>
              <a:buChar char="•"/>
            </a:pPr>
            <a:r>
              <a:rPr lang="en-US" sz="2400" dirty="0">
                <a:latin typeface="Proxima Nova Rg" panose="02000506030000020004" pitchFamily="2" charset="0"/>
              </a:rPr>
              <a:t>Run simulation to obtain </a:t>
            </a:r>
            <a:r>
              <a:rPr lang="en-US" sz="2400" dirty="0">
                <a:latin typeface="Proxima Nova Lt" panose="02000506030000020004" pitchFamily="50" charset="0"/>
              </a:rPr>
              <a:t>safety facto</a:t>
            </a:r>
            <a:r>
              <a:rPr lang="en-US" sz="2400" dirty="0">
                <a:latin typeface="Proxima Nova Rg" panose="02000506030000020004" pitchFamily="2" charset="0"/>
              </a:rPr>
              <a:t>r, a value used to describe how much stronger a system is than the expected load</a:t>
            </a:r>
          </a:p>
          <a:p>
            <a:pPr marL="800100" lvl="1" indent="-342900" algn="l">
              <a:buFont typeface="Arial" panose="020B0604020202020204" pitchFamily="34" charset="0"/>
              <a:buChar char="•"/>
            </a:pPr>
            <a:r>
              <a:rPr lang="en-US" sz="2400" dirty="0">
                <a:latin typeface="Proxima Nova Rg" panose="02000506030000020004" pitchFamily="2" charset="0"/>
              </a:rPr>
              <a:t>Can determine if an object is ready to sustain real-world loads or needs to be remodified</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1" name="Rectangle 10">
            <a:extLst>
              <a:ext uri="{FF2B5EF4-FFF2-40B4-BE49-F238E27FC236}">
                <a16:creationId xmlns:a16="http://schemas.microsoft.com/office/drawing/2014/main" xmlns="" id="{386D70B7-E827-400B-BD21-24592308B83B}"/>
              </a:ext>
            </a:extLst>
          </p:cNvPr>
          <p:cNvSpPr/>
          <p:nvPr/>
        </p:nvSpPr>
        <p:spPr>
          <a:xfrm>
            <a:off x="79013" y="4898497"/>
            <a:ext cx="5155213" cy="584775"/>
          </a:xfrm>
          <a:prstGeom prst="rect">
            <a:avLst/>
          </a:prstGeom>
        </p:spPr>
        <p:txBody>
          <a:bodyPr wrap="square">
            <a:spAutoFit/>
          </a:bodyPr>
          <a:lstStyle/>
          <a:p>
            <a:pPr algn="ctr"/>
            <a:r>
              <a:rPr lang="en-US" sz="1600" dirty="0">
                <a:latin typeface="Proxima Nova Rg" panose="02000506030000020004" pitchFamily="2" charset="0"/>
              </a:rPr>
              <a:t>Figure 5: Fusion 360 simulation courtesy of Engineering.com</a:t>
            </a:r>
          </a:p>
        </p:txBody>
      </p:sp>
      <p:sp>
        <p:nvSpPr>
          <p:cNvPr id="13" name="TextBox 12">
            <a:extLst>
              <a:ext uri="{FF2B5EF4-FFF2-40B4-BE49-F238E27FC236}">
                <a16:creationId xmlns:a16="http://schemas.microsoft.com/office/drawing/2014/main" xmlns="" id="{9BD6F0A9-392B-481B-AF3C-7844ED63C95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7</a:t>
            </a:r>
          </a:p>
        </p:txBody>
      </p:sp>
      <p:pic>
        <p:nvPicPr>
          <p:cNvPr id="14" name="Picture 13">
            <a:extLst>
              <a:ext uri="{FF2B5EF4-FFF2-40B4-BE49-F238E27FC236}">
                <a16:creationId xmlns:a16="http://schemas.microsoft.com/office/drawing/2014/main" xmlns="" id="{DA1D5E8F-8787-4712-B64A-546901FC5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19" y="2577640"/>
            <a:ext cx="4242602" cy="2326802"/>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xmlns="" id="{3949DBE7-37CA-412F-995A-9F0E43414D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619525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MATERIALS</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1058091" y="1923350"/>
            <a:ext cx="10342340" cy="3917892"/>
          </a:xfrm>
        </p:spPr>
        <p:txBody>
          <a:bodyPr anchor="ctr"/>
          <a:lstStyle/>
          <a:p>
            <a:pPr marL="342900" indent="-342900" algn="l">
              <a:buFont typeface="Arial" panose="020B0604020202020204" pitchFamily="34" charset="0"/>
              <a:buChar char="•"/>
            </a:pPr>
            <a:r>
              <a:rPr lang="en-US" dirty="0">
                <a:latin typeface="Proxima Nova Rg" panose="02000506030000020004" pitchFamily="2" charset="0"/>
              </a:rPr>
              <a:t>A lab PC</a:t>
            </a:r>
          </a:p>
          <a:p>
            <a:pPr marL="342900" indent="-342900" algn="l">
              <a:buFont typeface="Arial" panose="020B0604020202020204" pitchFamily="34" charset="0"/>
              <a:buChar char="•"/>
            </a:pPr>
            <a:r>
              <a:rPr lang="en-US" dirty="0">
                <a:latin typeface="Proxima Nova Rg" panose="02000506030000020004" pitchFamily="2" charset="0"/>
              </a:rPr>
              <a:t>Fusion 360</a:t>
            </a:r>
          </a:p>
          <a:p>
            <a:pPr marL="342900" indent="-342900" algn="l">
              <a:buFont typeface="Arial" panose="020B0604020202020204" pitchFamily="34" charset="0"/>
              <a:buChar char="•"/>
            </a:pPr>
            <a:r>
              <a:rPr lang="en-US" dirty="0">
                <a:latin typeface="Proxima Nova Rg" panose="02000506030000020004" pitchFamily="2" charset="0"/>
              </a:rPr>
              <a:t>Predesigned part files (download</a:t>
            </a:r>
            <a:br>
              <a:rPr lang="en-US" dirty="0">
                <a:latin typeface="Proxima Nova Rg" panose="02000506030000020004" pitchFamily="2" charset="0"/>
              </a:rPr>
            </a:br>
            <a:r>
              <a:rPr lang="en-US" dirty="0">
                <a:latin typeface="Proxima Nova Rg" panose="02000506030000020004" pitchFamily="2" charset="0"/>
              </a:rPr>
              <a:t>directly from the manual)</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3" name="TextBox 12">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8</a:t>
            </a:r>
          </a:p>
        </p:txBody>
      </p:sp>
      <p:pic>
        <p:nvPicPr>
          <p:cNvPr id="5" name="Picture 4" descr="A picture containing building, tower, clock, bridge&#10;&#10;Description automatically generated">
            <a:extLst>
              <a:ext uri="{FF2B5EF4-FFF2-40B4-BE49-F238E27FC236}">
                <a16:creationId xmlns:a16="http://schemas.microsoft.com/office/drawing/2014/main" xmlns="" id="{1937DFDB-BBAC-48E1-9099-BAE694D918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9610" y="1973608"/>
            <a:ext cx="4242038" cy="3575583"/>
          </a:xfrm>
          <a:prstGeom prst="rect">
            <a:avLst/>
          </a:prstGeom>
        </p:spPr>
      </p:pic>
      <p:sp>
        <p:nvSpPr>
          <p:cNvPr id="11" name="Rectangle 10">
            <a:extLst>
              <a:ext uri="{FF2B5EF4-FFF2-40B4-BE49-F238E27FC236}">
                <a16:creationId xmlns:a16="http://schemas.microsoft.com/office/drawing/2014/main" xmlns="" id="{581A65BC-EE55-4BC9-94E0-50B4E54051DE}"/>
              </a:ext>
            </a:extLst>
          </p:cNvPr>
          <p:cNvSpPr/>
          <p:nvPr/>
        </p:nvSpPr>
        <p:spPr>
          <a:xfrm>
            <a:off x="6169081" y="5486248"/>
            <a:ext cx="4783096" cy="338554"/>
          </a:xfrm>
          <a:prstGeom prst="rect">
            <a:avLst/>
          </a:prstGeom>
        </p:spPr>
        <p:txBody>
          <a:bodyPr wrap="square">
            <a:spAutoFit/>
          </a:bodyPr>
          <a:lstStyle/>
          <a:p>
            <a:pPr algn="ctr"/>
            <a:r>
              <a:rPr lang="en-US" sz="1600" dirty="0">
                <a:latin typeface="Proxima Nova Rg" panose="02000506030000020004" pitchFamily="2" charset="0"/>
              </a:rPr>
              <a:t>Figure 6: Truss Pyramid</a:t>
            </a:r>
          </a:p>
        </p:txBody>
      </p:sp>
      <p:pic>
        <p:nvPicPr>
          <p:cNvPr id="14" name="Picture 13" descr="A picture containing drawing&#10;&#10;Description automatically generated">
            <a:extLst>
              <a:ext uri="{FF2B5EF4-FFF2-40B4-BE49-F238E27FC236}">
                <a16:creationId xmlns:a16="http://schemas.microsoft.com/office/drawing/2014/main" xmlns="" id="{1D798A6E-B9C7-443E-AFEE-AEF94C029B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1674064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960</TotalTime>
  <Words>638</Words>
  <Application>Microsoft Office PowerPoint</Application>
  <PresentationFormat>Widescreen</PresentationFormat>
  <Paragraphs>120</Paragraphs>
  <Slides>17</Slides>
  <Notes>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Gotham Medium</vt:lpstr>
      <vt:lpstr>Calibri Light</vt:lpstr>
      <vt:lpstr>Arial</vt:lpstr>
      <vt:lpstr>Gotham Bold</vt:lpstr>
      <vt:lpstr>Calibri</vt:lpstr>
      <vt:lpstr>Proxima Nova Lt</vt:lpstr>
      <vt:lpstr>Proxima Nova Rg</vt:lpstr>
      <vt:lpstr>Office Theme</vt:lpstr>
      <vt:lpstr>COMPUTER-AIDED DESIGN (CAD) COMPETITION</vt:lpstr>
      <vt:lpstr>OVERVIEW</vt:lpstr>
      <vt:lpstr>OBJECTIVE</vt:lpstr>
      <vt:lpstr>BACKGROUND</vt:lpstr>
      <vt:lpstr>BACKGROUND INFORMATION</vt:lpstr>
      <vt:lpstr>BACKGROUND INFORMATION</vt:lpstr>
      <vt:lpstr>BACKGROUND INFORMATION</vt:lpstr>
      <vt:lpstr>BACKGROUND INFORMATION</vt:lpstr>
      <vt:lpstr>MATERIALS</vt:lpstr>
      <vt:lpstr>PROCEDURE</vt:lpstr>
      <vt:lpstr>PROCEDURE</vt:lpstr>
      <vt:lpstr>COMPETITION RULES</vt:lpstr>
      <vt:lpstr>ASSIGNMENT</vt:lpstr>
      <vt:lpstr>PowerPoint Presentation</vt:lpstr>
      <vt:lpstr>PowerPoint Presentation</vt:lpstr>
      <vt:lpstr>CLOSING</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TWO LINE TITLE</dc:title>
  <dc:creator>Diya</dc:creator>
  <cp:lastModifiedBy>User</cp:lastModifiedBy>
  <cp:revision>82</cp:revision>
  <dcterms:created xsi:type="dcterms:W3CDTF">2019-06-25T23:10:16Z</dcterms:created>
  <dcterms:modified xsi:type="dcterms:W3CDTF">2022-09-05T18:39:22Z</dcterms:modified>
</cp:coreProperties>
</file>