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8" r:id="rId3"/>
    <p:sldId id="259" r:id="rId4"/>
    <p:sldId id="286" r:id="rId5"/>
    <p:sldId id="270" r:id="rId6"/>
    <p:sldId id="285" r:id="rId7"/>
    <p:sldId id="262" r:id="rId8"/>
    <p:sldId id="271" r:id="rId9"/>
    <p:sldId id="268" r:id="rId10"/>
    <p:sldId id="288" r:id="rId11"/>
    <p:sldId id="272" r:id="rId12"/>
    <p:sldId id="273" r:id="rId13"/>
    <p:sldId id="279" r:id="rId14"/>
    <p:sldId id="330" r:id="rId15"/>
    <p:sldId id="329" r:id="rId16"/>
    <p:sldId id="281" r:id="rId17"/>
    <p:sldId id="26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Gotham Bold" pitchFamily="2" charset="0"/>
      <p:regular r:id="rId26"/>
      <p:bold r:id="rId27"/>
      <p:italic r:id="rId28"/>
      <p:boldItalic r:id="rId29"/>
    </p:embeddedFont>
    <p:embeddedFont>
      <p:font typeface="Gotham Medium" pitchFamily="2" charset="0"/>
      <p:regular r:id="rId30"/>
      <p:bold r:id="rId31"/>
      <p:italic r:id="rId32"/>
      <p:boldItalic r:id="rId33"/>
    </p:embeddedFont>
    <p:embeddedFont>
      <p:font typeface="Proxima Nova Lt" panose="02000506030000020004" pitchFamily="2" charset="77"/>
      <p:regular r:id="rId34"/>
    </p:embeddedFont>
    <p:embeddedFont>
      <p:font typeface="Proxima Nova Rg" panose="02000506030000020004" pitchFamily="2" charset="77"/>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44A"/>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2"/>
  </p:normalViewPr>
  <p:slideViewPr>
    <p:cSldViewPr snapToGrid="0">
      <p:cViewPr varScale="1">
        <p:scale>
          <a:sx n="104" d="100"/>
          <a:sy n="104"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99D28-71C9-41B1-BE22-17DE92E7665C}"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30D42-8FF6-4B0E-A5F0-3E1BB30B2EAF}" type="slidenum">
              <a:rPr lang="en-US" smtClean="0"/>
              <a:t>‹#›</a:t>
            </a:fld>
            <a:endParaRPr lang="en-US"/>
          </a:p>
        </p:txBody>
      </p:sp>
    </p:spTree>
    <p:extLst>
      <p:ext uri="{BB962C8B-B14F-4D97-AF65-F5344CB8AC3E}">
        <p14:creationId xmlns:p14="http://schemas.microsoft.com/office/powerpoint/2010/main" val="188132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has NO AUDIO, so make sure to walk through and narrate what is happening. The first thing they do here is a loft, and then a sweep. </a:t>
            </a:r>
          </a:p>
        </p:txBody>
      </p:sp>
      <p:sp>
        <p:nvSpPr>
          <p:cNvPr id="4" name="Slide Number Placeholder 3"/>
          <p:cNvSpPr>
            <a:spLocks noGrp="1"/>
          </p:cNvSpPr>
          <p:nvPr>
            <p:ph type="sldNum" sz="quarter" idx="5"/>
          </p:nvPr>
        </p:nvSpPr>
        <p:spPr/>
        <p:txBody>
          <a:bodyPr/>
          <a:lstStyle/>
          <a:p>
            <a:fld id="{16730D42-8FF6-4B0E-A5F0-3E1BB30B2EAF}" type="slidenum">
              <a:rPr lang="en-US" smtClean="0"/>
              <a:t>6</a:t>
            </a:fld>
            <a:endParaRPr lang="en-US"/>
          </a:p>
        </p:txBody>
      </p:sp>
    </p:spTree>
    <p:extLst>
      <p:ext uri="{BB962C8B-B14F-4D97-AF65-F5344CB8AC3E}">
        <p14:creationId xmlns:p14="http://schemas.microsoft.com/office/powerpoint/2010/main" val="106561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324683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example is also</a:t>
            </a:r>
            <a:r>
              <a:rPr lang="en-US" baseline="0"/>
              <a:t> </a:t>
            </a:r>
            <a:r>
              <a:rPr lang="en-US" baseline="0" dirty="0"/>
              <a:t>in the sample lab report </a:t>
            </a:r>
            <a:r>
              <a:rPr lang="en-US" baseline="0"/>
              <a:t>manual page.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15</a:t>
            </a:fld>
            <a:endParaRPr lang="en-US"/>
          </a:p>
        </p:txBody>
      </p:sp>
    </p:spTree>
    <p:extLst>
      <p:ext uri="{BB962C8B-B14F-4D97-AF65-F5344CB8AC3E}">
        <p14:creationId xmlns:p14="http://schemas.microsoft.com/office/powerpoint/2010/main" val="65532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A8EC1CAE-C4A8-46E9-8AD6-D26A1A7737BA}" type="datetimeFigureOut">
              <a:rPr lang="en-US" smtClean="0"/>
              <a:t>1/27/23</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C1CAE-C4A8-46E9-8AD6-D26A1A7737BA}" type="datetimeFigureOut">
              <a:rPr lang="en-US" smtClean="0"/>
              <a:t>1/27/23</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1212D-38B2-4DEE-B25F-5C96C2761F56}" type="slidenum">
              <a:rPr lang="en-US" smtClean="0"/>
              <a:t>‹#›</a:t>
            </a:fld>
            <a:endParaRPr lang="en-US"/>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fi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anose="02000603030000020004" pitchFamily="2" charset="0"/>
              </a:rPr>
              <a:t>COMPUTER-AIDED DESIGN (CAD) COMPETITION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a:latin typeface="Proxima Nova Rg" panose="02000506030000020004" pitchFamily="2" charset="0"/>
              </a:rPr>
              <a:t>EG1004  |  LAB 2</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18B2C06-A1CE-4A79-997E-C8BB7669A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36723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29422" y="1923350"/>
            <a:ext cx="6738184" cy="4125543"/>
          </a:xfrm>
        </p:spPr>
        <p:txBody>
          <a:bodyPr anchor="ctr">
            <a:noAutofit/>
          </a:bodyPr>
          <a:lstStyle/>
          <a:p>
            <a:pPr marL="342900" indent="-342900" algn="l">
              <a:buFont typeface="Arial" panose="020B0604020202020204" pitchFamily="34" charset="0"/>
              <a:buChar char="•"/>
            </a:pPr>
            <a:r>
              <a:rPr lang="en-US" dirty="0">
                <a:latin typeface="Proxima Nova Lt" panose="02000506030000020004" pitchFamily="50" charset="0"/>
              </a:rPr>
              <a:t>Part 1: Set up the File</a:t>
            </a:r>
          </a:p>
          <a:p>
            <a:pPr marL="342900" indent="-342900" algn="l">
              <a:buFont typeface="Arial" panose="020B0604020202020204" pitchFamily="34" charset="0"/>
              <a:buChar char="•"/>
            </a:pPr>
            <a:r>
              <a:rPr lang="en-US" dirty="0">
                <a:latin typeface="Proxima Nova Lt" panose="02000506030000020004" pitchFamily="50" charset="0"/>
              </a:rPr>
              <a:t>Part 2: Design a Keychain</a:t>
            </a:r>
          </a:p>
          <a:p>
            <a:pPr marL="800100" lvl="1" indent="-342900" algn="l">
              <a:buFont typeface="Arial" panose="020B0604020202020204" pitchFamily="34" charset="0"/>
              <a:buChar char="•"/>
            </a:pPr>
            <a:r>
              <a:rPr lang="en-US" sz="2400" dirty="0">
                <a:latin typeface="Proxima Nova Rg" panose="02000506030000020004" pitchFamily="2" charset="0"/>
              </a:rPr>
              <a:t>Use the manual tutorial to create an NYU keychain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4" name="Rectangle 13">
            <a:extLst>
              <a:ext uri="{FF2B5EF4-FFF2-40B4-BE49-F238E27FC236}">
                <a16:creationId xmlns:a16="http://schemas.microsoft.com/office/drawing/2014/main" id="{66F083A7-7834-4450-9B5A-5D3AE0EC6FB5}"/>
              </a:ext>
            </a:extLst>
          </p:cNvPr>
          <p:cNvSpPr/>
          <p:nvPr/>
        </p:nvSpPr>
        <p:spPr>
          <a:xfrm>
            <a:off x="7219476" y="4723519"/>
            <a:ext cx="4815841" cy="338554"/>
          </a:xfrm>
          <a:prstGeom prst="rect">
            <a:avLst/>
          </a:prstGeom>
        </p:spPr>
        <p:txBody>
          <a:bodyPr wrap="square">
            <a:spAutoFit/>
          </a:bodyPr>
          <a:lstStyle/>
          <a:p>
            <a:pPr algn="ctr"/>
            <a:r>
              <a:rPr lang="en-US" sz="1600" dirty="0">
                <a:latin typeface="Proxima Nova Rg" panose="02000506030000020004" pitchFamily="2" charset="0"/>
              </a:rPr>
              <a:t>Figure 7: NYU Keychain to Design</a:t>
            </a:r>
          </a:p>
        </p:txBody>
      </p:sp>
      <p:pic>
        <p:nvPicPr>
          <p:cNvPr id="15" name="Picture 14">
            <a:extLst>
              <a:ext uri="{FF2B5EF4-FFF2-40B4-BE49-F238E27FC236}">
                <a16:creationId xmlns:a16="http://schemas.microsoft.com/office/drawing/2014/main" id="{F7E35C3D-4089-4040-83A0-106BAD688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7" t="8815" r="97" b="6725"/>
          <a:stretch/>
        </p:blipFill>
        <p:spPr>
          <a:xfrm>
            <a:off x="7692216" y="2932960"/>
            <a:ext cx="3870362" cy="1790559"/>
          </a:xfrm>
          <a:prstGeom prst="rect">
            <a:avLst/>
          </a:prstGeom>
          <a:ln>
            <a:noFill/>
          </a:ln>
        </p:spPr>
      </p:pic>
      <p:pic>
        <p:nvPicPr>
          <p:cNvPr id="11" name="Picture 10" descr="A picture containing drawing&#10;&#10;Description automatically generated">
            <a:extLst>
              <a:ext uri="{FF2B5EF4-FFF2-40B4-BE49-F238E27FC236}">
                <a16:creationId xmlns:a16="http://schemas.microsoft.com/office/drawing/2014/main" id="{ED98C336-1F8E-4541-B77A-507C5AB8B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0014" y="1884160"/>
            <a:ext cx="6493929"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Part 3: CAD Competition</a:t>
            </a:r>
          </a:p>
          <a:p>
            <a:pPr marL="800100" lvl="1" indent="-342900" algn="l">
              <a:buFont typeface="Arial" panose="020B0604020202020204" pitchFamily="34" charset="0"/>
              <a:buChar char="•"/>
            </a:pPr>
            <a:r>
              <a:rPr lang="en-US" sz="2400" dirty="0">
                <a:latin typeface="Proxima Nova Rg" panose="02000506030000020004" pitchFamily="2" charset="0"/>
              </a:rPr>
              <a:t>Find the load, material, and </a:t>
            </a:r>
            <a:br>
              <a:rPr lang="en-US" sz="2400" dirty="0">
                <a:latin typeface="Proxima Nova Rg" panose="02000506030000020004" pitchFamily="2" charset="0"/>
              </a:rPr>
            </a:br>
            <a:r>
              <a:rPr lang="en-US" sz="2400" dirty="0">
                <a:latin typeface="Proxima Nova Rg" panose="02000506030000020004" pitchFamily="2" charset="0"/>
              </a:rPr>
              <a:t>constraints on the model</a:t>
            </a:r>
          </a:p>
          <a:p>
            <a:pPr marL="800100" lvl="1" indent="-342900" algn="l">
              <a:buFont typeface="Arial" panose="020B0604020202020204" pitchFamily="34" charset="0"/>
              <a:buChar char="•"/>
            </a:pPr>
            <a:r>
              <a:rPr lang="en-US" sz="2400" dirty="0">
                <a:latin typeface="Proxima Nova Rg" panose="02000506030000020004" pitchFamily="2" charset="0"/>
              </a:rPr>
              <a:t>Run a static stress simulation</a:t>
            </a:r>
          </a:p>
          <a:p>
            <a:pPr marL="800100" lvl="1" indent="-342900" algn="l">
              <a:buFont typeface="Arial" panose="020B0604020202020204" pitchFamily="34" charset="0"/>
              <a:buChar char="•"/>
            </a:pPr>
            <a:r>
              <a:rPr lang="en-US" sz="2400" dirty="0">
                <a:latin typeface="Proxima Nova Rg" panose="02000506030000020004" pitchFamily="2" charset="0"/>
              </a:rPr>
              <a:t>Review the initial factor of safety</a:t>
            </a:r>
          </a:p>
          <a:p>
            <a:pPr marL="800100" lvl="1" indent="-342900" algn="l">
              <a:buFont typeface="Arial" panose="020B0604020202020204" pitchFamily="34" charset="0"/>
              <a:buChar char="•"/>
            </a:pPr>
            <a:r>
              <a:rPr lang="en-US" sz="2400" dirty="0">
                <a:latin typeface="Proxima Nova Rg" panose="02000506030000020004" pitchFamily="2" charset="0"/>
              </a:rPr>
              <a:t>Modify the model in the Design workspace within the limits of the competition rules</a:t>
            </a:r>
          </a:p>
          <a:p>
            <a:pPr marL="800100" lvl="1" indent="-342900" algn="l">
              <a:buFont typeface="Arial" panose="020B0604020202020204" pitchFamily="34" charset="0"/>
              <a:buChar char="•"/>
            </a:pPr>
            <a:r>
              <a:rPr lang="en-US" sz="2400" dirty="0">
                <a:latin typeface="Proxima Nova Rg" panose="02000506030000020004" pitchFamily="2" charset="0"/>
              </a:rPr>
              <a:t>Rerun simulations and remodify until </a:t>
            </a:r>
            <a:br>
              <a:rPr lang="en-US" sz="2400" dirty="0">
                <a:latin typeface="Proxima Nova Rg" panose="02000506030000020004" pitchFamily="2" charset="0"/>
              </a:rPr>
            </a:br>
            <a:r>
              <a:rPr lang="en-US" sz="2400" dirty="0">
                <a:latin typeface="Proxima Nova Rg" panose="02000506030000020004" pitchFamily="2" charset="0"/>
              </a:rPr>
              <a:t>the part has safety factor of </a:t>
            </a:r>
            <a:r>
              <a:rPr lang="en-US" sz="2400" dirty="0">
                <a:latin typeface="Proxima Nova Lt" panose="02000506030000020004" pitchFamily="50" charset="0"/>
              </a:rPr>
              <a:t>at least 3</a:t>
            </a:r>
          </a:p>
          <a:p>
            <a:pPr marL="800100" lvl="1" indent="-342900" algn="l">
              <a:buFont typeface="Arial" panose="020B0604020202020204" pitchFamily="34" charset="0"/>
              <a:buChar char="•"/>
            </a:pPr>
            <a:r>
              <a:rPr lang="en-US" sz="2400" dirty="0">
                <a:latin typeface="Proxima Nova Lt" panose="02000506030000020004" pitchFamily="50" charset="0"/>
              </a:rPr>
              <a:t>Save and store the F3D file for later use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5" name="Picture 4" descr="A screenshot of a computer&#10;&#10;Description automatically generated">
            <a:extLst>
              <a:ext uri="{FF2B5EF4-FFF2-40B4-BE49-F238E27FC236}">
                <a16:creationId xmlns:a16="http://schemas.microsoft.com/office/drawing/2014/main" id="{55862EBC-3562-4080-B164-62B8D63E0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41" y="2666727"/>
            <a:ext cx="3964652" cy="2237149"/>
          </a:xfrm>
          <a:prstGeom prst="rect">
            <a:avLst/>
          </a:prstGeom>
        </p:spPr>
      </p:pic>
      <p:sp>
        <p:nvSpPr>
          <p:cNvPr id="11" name="Rectangle 10">
            <a:extLst>
              <a:ext uri="{FF2B5EF4-FFF2-40B4-BE49-F238E27FC236}">
                <a16:creationId xmlns:a16="http://schemas.microsoft.com/office/drawing/2014/main" id="{FF686DCB-CC60-4DCC-AD9F-012391D8FBF0}"/>
              </a:ext>
            </a:extLst>
          </p:cNvPr>
          <p:cNvSpPr/>
          <p:nvPr/>
        </p:nvSpPr>
        <p:spPr>
          <a:xfrm>
            <a:off x="6925719" y="4903876"/>
            <a:ext cx="4783096" cy="338554"/>
          </a:xfrm>
          <a:prstGeom prst="rect">
            <a:avLst/>
          </a:prstGeom>
        </p:spPr>
        <p:txBody>
          <a:bodyPr wrap="square">
            <a:spAutoFit/>
          </a:bodyPr>
          <a:lstStyle/>
          <a:p>
            <a:pPr algn="ctr"/>
            <a:r>
              <a:rPr lang="en-US" sz="1600" dirty="0">
                <a:latin typeface="Proxima Nova Rg" panose="02000506030000020004" pitchFamily="2" charset="0"/>
              </a:rPr>
              <a:t>Figure 8: Screwed bracket static stress simulation</a:t>
            </a:r>
          </a:p>
        </p:txBody>
      </p:sp>
      <p:pic>
        <p:nvPicPr>
          <p:cNvPr id="14" name="Picture 13" descr="A picture containing drawing&#10;&#10;Description automatically generated">
            <a:extLst>
              <a:ext uri="{FF2B5EF4-FFF2-40B4-BE49-F238E27FC236}">
                <a16:creationId xmlns:a16="http://schemas.microsoft.com/office/drawing/2014/main" id="{EF944773-D18F-49F1-A4E1-B17D911AC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785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COMPETITION RULES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r>
              <a:rPr lang="en-US" dirty="0">
                <a:latin typeface="Proxima Nova Rg" panose="02000506030000020004" pitchFamily="2" charset="0"/>
              </a:rPr>
              <a:t> </a:t>
            </a:r>
          </a:p>
          <a:p>
            <a:endParaRPr lang="en-US" dirty="0">
              <a:latin typeface="Proxima Nova Rg" panose="02000506030000020004" pitchFamily="2" charset="0"/>
            </a:endParaRPr>
          </a:p>
          <a:p>
            <a:pPr marL="342900" indent="-342900" algn="l">
              <a:buFont typeface="Arial" panose="020B0604020202020204" pitchFamily="34" charset="0"/>
              <a:buChar char="•"/>
            </a:pPr>
            <a:r>
              <a:rPr lang="en-US" dirty="0">
                <a:latin typeface="Proxima Nova Rg" panose="02000506030000020004" pitchFamily="2" charset="0"/>
              </a:rPr>
              <a:t>Redesigned part must be </a:t>
            </a:r>
            <a:r>
              <a:rPr lang="en-US" dirty="0">
                <a:latin typeface="Proxima Nova Lt" panose="02000506030000020004" pitchFamily="50" charset="0"/>
              </a:rPr>
              <a:t>less than double</a:t>
            </a:r>
            <a:r>
              <a:rPr lang="en-US" dirty="0">
                <a:latin typeface="Proxima Nova Rg" panose="02000506030000020004" pitchFamily="2" charset="0"/>
              </a:rPr>
              <a:t> the initial volume</a:t>
            </a:r>
          </a:p>
          <a:p>
            <a:pPr marL="342900" indent="-342900" algn="l">
              <a:buFont typeface="Arial" panose="020B0604020202020204" pitchFamily="34" charset="0"/>
              <a:buChar char="•"/>
            </a:pPr>
            <a:r>
              <a:rPr lang="en-US" dirty="0">
                <a:latin typeface="Proxima Nova Rg" panose="02000506030000020004" pitchFamily="2" charset="0"/>
              </a:rPr>
              <a:t>Redesigned part must have a safety factor of </a:t>
            </a:r>
            <a:r>
              <a:rPr lang="en-US" dirty="0">
                <a:latin typeface="Proxima Nova Lt" panose="02000506030000020004" pitchFamily="50" charset="0"/>
              </a:rPr>
              <a:t>at least 3</a:t>
            </a:r>
          </a:p>
          <a:p>
            <a:pPr marL="342900" indent="-342900" algn="l">
              <a:buFont typeface="Arial" panose="020B0604020202020204" pitchFamily="34" charset="0"/>
              <a:buChar char="•"/>
            </a:pPr>
            <a:r>
              <a:rPr lang="en-US" dirty="0">
                <a:latin typeface="Proxima Nova Lt" panose="02000506030000020004" pitchFamily="50" charset="0"/>
              </a:rPr>
              <a:t>Cannot alter the applied loads or constraints</a:t>
            </a:r>
          </a:p>
          <a:p>
            <a:pPr marL="342900" indent="-342900" algn="l">
              <a:buFont typeface="Arial" panose="020B0604020202020204" pitchFamily="34" charset="0"/>
              <a:buChar char="•"/>
            </a:pPr>
            <a:r>
              <a:rPr lang="en-US" dirty="0">
                <a:latin typeface="Proxima Nova Rg" panose="02000506030000020004" pitchFamily="2" charset="0"/>
              </a:rPr>
              <a:t>Cannot remove the areas highlighted in </a:t>
            </a:r>
            <a:r>
              <a:rPr lang="en-US" dirty="0">
                <a:solidFill>
                  <a:srgbClr val="B8544A"/>
                </a:solidFill>
                <a:latin typeface="Proxima Nova Lt" panose="02000506030000020004" pitchFamily="50" charset="0"/>
              </a:rPr>
              <a:t>red</a:t>
            </a:r>
            <a:r>
              <a:rPr lang="en-US" dirty="0">
                <a:latin typeface="Proxima Nova Rg" panose="02000506030000020004" pitchFamily="2" charset="0"/>
              </a:rPr>
              <a:t> on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pic>
        <p:nvPicPr>
          <p:cNvPr id="5" name="Picture 4" descr="A picture containing building, window&#10;&#10;Description automatically generated">
            <a:extLst>
              <a:ext uri="{FF2B5EF4-FFF2-40B4-BE49-F238E27FC236}">
                <a16:creationId xmlns:a16="http://schemas.microsoft.com/office/drawing/2014/main" id="{E1067460-DDB6-42FD-BE5A-7015EBF2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039" y="3439454"/>
            <a:ext cx="1976519" cy="1665994"/>
          </a:xfrm>
          <a:prstGeom prst="rect">
            <a:avLst/>
          </a:prstGeom>
        </p:spPr>
      </p:pic>
      <p:sp>
        <p:nvSpPr>
          <p:cNvPr id="11" name="Rectangle 10">
            <a:extLst>
              <a:ext uri="{FF2B5EF4-FFF2-40B4-BE49-F238E27FC236}">
                <a16:creationId xmlns:a16="http://schemas.microsoft.com/office/drawing/2014/main" id="{84D95B05-17DF-433A-B331-5231F66F5331}"/>
              </a:ext>
            </a:extLst>
          </p:cNvPr>
          <p:cNvSpPr/>
          <p:nvPr/>
        </p:nvSpPr>
        <p:spPr>
          <a:xfrm>
            <a:off x="8061750" y="5040192"/>
            <a:ext cx="4783096" cy="584775"/>
          </a:xfrm>
          <a:prstGeom prst="rect">
            <a:avLst/>
          </a:prstGeom>
        </p:spPr>
        <p:txBody>
          <a:bodyPr wrap="square">
            <a:spAutoFit/>
          </a:bodyPr>
          <a:lstStyle/>
          <a:p>
            <a:pPr algn="ctr"/>
            <a:r>
              <a:rPr lang="en-US" sz="1600" dirty="0">
                <a:latin typeface="Proxima Nova Rg" panose="02000506030000020004" pitchFamily="2" charset="0"/>
              </a:rPr>
              <a:t>Figure 9: Wire </a:t>
            </a:r>
            <a:br>
              <a:rPr lang="en-US" sz="1600" dirty="0">
                <a:latin typeface="Proxima Nova Rg" panose="02000506030000020004" pitchFamily="2" charset="0"/>
              </a:rPr>
            </a:br>
            <a:r>
              <a:rPr lang="en-US" sz="1600" dirty="0">
                <a:latin typeface="Proxima Nova Rg" panose="02000506030000020004" pitchFamily="2" charset="0"/>
              </a:rPr>
              <a:t>Supported Shelf</a:t>
            </a:r>
          </a:p>
        </p:txBody>
      </p:sp>
      <p:pic>
        <p:nvPicPr>
          <p:cNvPr id="14" name="Picture 13" descr="A picture containing drawing&#10;&#10;Description automatically generated">
            <a:extLst>
              <a:ext uri="{FF2B5EF4-FFF2-40B4-BE49-F238E27FC236}">
                <a16:creationId xmlns:a16="http://schemas.microsoft.com/office/drawing/2014/main" id="{5FD3DCC4-9DFB-46B9-B646-2FA735B45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2050" name="Picture 2" descr="{\displaystyle Competition\ Ratio=[{\frac {Final\ Safety\ Factor}{Final\ Volume}}-\ {\frac {Initial\ Safety\ Factor}{Initial\ Volume}}]\times 10^{4}\,}">
            <a:extLst>
              <a:ext uri="{FF2B5EF4-FFF2-40B4-BE49-F238E27FC236}">
                <a16:creationId xmlns:a16="http://schemas.microsoft.com/office/drawing/2014/main" id="{252A5DEB-4CF6-4335-9FA4-A7962A934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396998"/>
            <a:ext cx="89916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7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ASSIGNMENT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57604"/>
            <a:ext cx="10581564" cy="4125543"/>
          </a:xfrm>
        </p:spPr>
        <p:txBody>
          <a:bodyPr anchor="ctr">
            <a:normAutofit lnSpcReduction="10000"/>
          </a:bodyPr>
          <a:lstStyle/>
          <a:p>
            <a:pPr marL="342900" indent="-342900" algn="l">
              <a:buFont typeface="Arial" panose="020B0604020202020204" pitchFamily="34" charset="0"/>
              <a:buChar char="•"/>
            </a:pPr>
            <a:r>
              <a:rPr lang="en-US" dirty="0">
                <a:latin typeface="Proxima Nova Lt" panose="02000506030000020004" pitchFamily="50" charset="0"/>
              </a:rPr>
              <a:t>Individual lab report:</a:t>
            </a:r>
          </a:p>
          <a:p>
            <a:pPr marL="800100" lvl="1" indent="-342900" algn="l">
              <a:buFont typeface="Arial" panose="020B0604020202020204" pitchFamily="34" charset="0"/>
              <a:buChar char="•"/>
            </a:pPr>
            <a:r>
              <a:rPr lang="en-US" sz="2400" dirty="0">
                <a:latin typeface="Proxima Nova Rg" panose="02000506030000020004" pitchFamily="2" charset="0"/>
              </a:rPr>
              <a:t>Answer discussion questions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screenshots of at least two simulations</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Lab 3</a:t>
            </a:r>
          </a:p>
          <a:p>
            <a:pPr marL="342900" indent="-342900" algn="l">
              <a:buFont typeface="Arial" panose="020B0604020202020204" pitchFamily="34" charset="0"/>
              <a:buChar char="•"/>
            </a:pPr>
            <a:r>
              <a:rPr lang="en-US" dirty="0">
                <a:latin typeface="Proxima Nova Lt" panose="02000506030000020004" pitchFamily="50" charset="0"/>
              </a:rPr>
              <a:t>Team presentation:</a:t>
            </a:r>
          </a:p>
          <a:p>
            <a:pPr marL="800100" lvl="1" indent="-342900" algn="l">
              <a:buFont typeface="Arial" panose="020B0604020202020204" pitchFamily="34" charset="0"/>
              <a:buChar char="•"/>
            </a:pPr>
            <a:r>
              <a:rPr lang="en-US" sz="2400" dirty="0">
                <a:latin typeface="Proxima Nova Rg" panose="02000506030000020004" pitchFamily="2" charset="0"/>
              </a:rPr>
              <a:t>Address discussion points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drawings (top, front, most detailed side, isometric) of </a:t>
            </a:r>
            <a:br>
              <a:rPr lang="en-US" sz="2400" dirty="0">
                <a:latin typeface="Proxima Nova Rg" panose="02000506030000020004" pitchFamily="2" charset="0"/>
              </a:rPr>
            </a:br>
            <a:r>
              <a:rPr lang="en-US" sz="2400" dirty="0">
                <a:latin typeface="Proxima Nova Rg" panose="02000506030000020004" pitchFamily="2" charset="0"/>
              </a:rPr>
              <a:t>unmodified and modified part</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Recitation 3</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pic>
        <p:nvPicPr>
          <p:cNvPr id="10" name="Picture 9" descr="A picture containing drawing&#10;&#10;Description automatically generated">
            <a:extLst>
              <a:ext uri="{FF2B5EF4-FFF2-40B4-BE49-F238E27FC236}">
                <a16:creationId xmlns:a16="http://schemas.microsoft.com/office/drawing/2014/main" id="{DB232C76-D445-4977-B36D-26463AE68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2390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2" name="TextBox 1"/>
          <p:cNvSpPr txBox="1"/>
          <p:nvPr/>
        </p:nvSpPr>
        <p:spPr>
          <a:xfrm>
            <a:off x="848557" y="2157247"/>
            <a:ext cx="10142333" cy="3539430"/>
          </a:xfrm>
          <a:prstGeom prst="rect">
            <a:avLst/>
          </a:prstGeom>
          <a:noFill/>
        </p:spPr>
        <p:txBody>
          <a:bodyPr wrap="square" rtlCol="0">
            <a:spAutoFit/>
          </a:bodyPr>
          <a:lstStyle/>
          <a:p>
            <a:r>
              <a:rPr lang="en-US" sz="2800" b="1" dirty="0">
                <a:solidFill>
                  <a:srgbClr val="57068C"/>
                </a:solidFill>
                <a:latin typeface="Proxima Nova Lt" panose="02000506030000020004" pitchFamily="50" charset="0"/>
              </a:rPr>
              <a:t>CONTRIBUTION STATEMENTS</a:t>
            </a:r>
            <a:br>
              <a:rPr lang="en-US" sz="2800" b="1" dirty="0">
                <a:solidFill>
                  <a:srgbClr val="57068C"/>
                </a:solidFill>
                <a:latin typeface="Proxima Nova Lt" panose="02000506030000020004" pitchFamily="50" charset="0"/>
              </a:rPr>
            </a:br>
            <a:endParaRPr lang="en-US" sz="2800" b="1" dirty="0">
              <a:solidFill>
                <a:srgbClr val="57068C"/>
              </a:solidFill>
              <a:latin typeface="Proxima Nova Lt" panose="02000506030000020004" pitchFamily="50" charset="0"/>
            </a:endParaRPr>
          </a:p>
          <a:p>
            <a:pPr marL="457200" indent="-457200">
              <a:lnSpc>
                <a:spcPct val="150000"/>
              </a:lnSpc>
              <a:buFont typeface="Arial" panose="020B0604020202020204" pitchFamily="34" charset="0"/>
              <a:buChar char="•"/>
            </a:pPr>
            <a:r>
              <a:rPr lang="en-US" sz="2400" dirty="0">
                <a:latin typeface="Proxima Nova Rg" panose="02000506030000020004" charset="0"/>
              </a:rPr>
              <a:t>Paragraph at the end of Conclusion </a:t>
            </a:r>
          </a:p>
          <a:p>
            <a:pPr marL="457200" indent="-457200">
              <a:lnSpc>
                <a:spcPct val="150000"/>
              </a:lnSpc>
              <a:buFont typeface="Arial" panose="020B0604020202020204" pitchFamily="34" charset="0"/>
              <a:buChar char="•"/>
            </a:pPr>
            <a:r>
              <a:rPr lang="en-US" sz="2400" dirty="0">
                <a:latin typeface="Proxima Nova Rg" panose="02000506030000020004" charset="0"/>
              </a:rPr>
              <a:t>Discuss the parts of the lab that you completed</a:t>
            </a:r>
          </a:p>
          <a:p>
            <a:pPr marL="457200" indent="-457200">
              <a:lnSpc>
                <a:spcPct val="150000"/>
              </a:lnSpc>
              <a:buFont typeface="Arial" panose="020B0604020202020204" pitchFamily="34" charset="0"/>
              <a:buChar char="•"/>
            </a:pPr>
            <a:r>
              <a:rPr lang="en-US" sz="2400" b="1" dirty="0">
                <a:latin typeface="Proxima Nova Rg" panose="02000506030000020004" charset="0"/>
              </a:rPr>
              <a:t>State the importance of these parts to the overall experiment</a:t>
            </a:r>
          </a:p>
          <a:p>
            <a:pPr marL="457200" indent="-457200">
              <a:lnSpc>
                <a:spcPct val="150000"/>
              </a:lnSpc>
              <a:buFont typeface="Arial" panose="020B0604020202020204" pitchFamily="34" charset="0"/>
              <a:buChar char="•"/>
            </a:pPr>
            <a:r>
              <a:rPr lang="en-US" sz="2400" dirty="0">
                <a:latin typeface="Proxima Nova Rg" panose="02000506030000020004" charset="0"/>
              </a:rPr>
              <a:t>Refer to the </a:t>
            </a:r>
            <a:r>
              <a:rPr lang="en-US" sz="2400" dirty="0">
                <a:solidFill>
                  <a:srgbClr val="57068C"/>
                </a:solidFill>
                <a:latin typeface="Proxima Nova Rg" panose="02000506030000020004" charset="0"/>
              </a:rPr>
              <a:t>Sample Lab Report</a:t>
            </a:r>
            <a:r>
              <a:rPr lang="en-US" sz="2400" dirty="0">
                <a:latin typeface="Proxima Nova Rg" panose="02000506030000020004" charset="0"/>
              </a:rPr>
              <a:t> manual page under </a:t>
            </a:r>
            <a:r>
              <a:rPr lang="en-US" sz="2400" dirty="0">
                <a:solidFill>
                  <a:srgbClr val="57068C"/>
                </a:solidFill>
                <a:latin typeface="Proxima Nova Rg" panose="02000506030000020004" charset="0"/>
              </a:rPr>
              <a:t>Writing Resources</a:t>
            </a:r>
          </a:p>
          <a:p>
            <a:endParaRPr lang="en-US" sz="2400" dirty="0">
              <a:latin typeface="Proxima Nova Rg" panose="02000506030000020004" charset="0"/>
            </a:endParaRPr>
          </a:p>
        </p:txBody>
      </p:sp>
    </p:spTree>
    <p:extLst>
      <p:ext uri="{BB962C8B-B14F-4D97-AF65-F5344CB8AC3E}">
        <p14:creationId xmlns:p14="http://schemas.microsoft.com/office/powerpoint/2010/main" val="428639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2" name="TextBox 1"/>
          <p:cNvSpPr txBox="1"/>
          <p:nvPr/>
        </p:nvSpPr>
        <p:spPr>
          <a:xfrm>
            <a:off x="1397390" y="1726701"/>
            <a:ext cx="9397218" cy="630942"/>
          </a:xfrm>
          <a:prstGeom prst="rect">
            <a:avLst/>
          </a:prstGeom>
          <a:noFill/>
        </p:spPr>
        <p:txBody>
          <a:bodyPr wrap="square" rtlCol="0">
            <a:spAutoFit/>
          </a:bodyPr>
          <a:lstStyle/>
          <a:p>
            <a:pPr algn="ctr"/>
            <a:r>
              <a:rPr lang="en-US" sz="3500" dirty="0">
                <a:solidFill>
                  <a:srgbClr val="57068C"/>
                </a:solidFill>
                <a:latin typeface="Gotham Bold" pitchFamily="50" charset="0"/>
              </a:rPr>
              <a:t>EXAMPLE</a:t>
            </a:r>
          </a:p>
        </p:txBody>
      </p:sp>
      <p:pic>
        <p:nvPicPr>
          <p:cNvPr id="3" name="Picture 2"/>
          <p:cNvPicPr>
            <a:picLocks noChangeAspect="1"/>
          </p:cNvPicPr>
          <p:nvPr/>
        </p:nvPicPr>
        <p:blipFill>
          <a:blip r:embed="rId5"/>
          <a:stretch>
            <a:fillRect/>
          </a:stretch>
        </p:blipFill>
        <p:spPr>
          <a:xfrm>
            <a:off x="1838422" y="2379806"/>
            <a:ext cx="8515153" cy="3530304"/>
          </a:xfrm>
          <a:prstGeom prst="rect">
            <a:avLst/>
          </a:prstGeom>
        </p:spPr>
      </p:pic>
    </p:spTree>
    <p:extLst>
      <p:ext uri="{BB962C8B-B14F-4D97-AF65-F5344CB8AC3E}">
        <p14:creationId xmlns:p14="http://schemas.microsoft.com/office/powerpoint/2010/main" val="59555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CLOSING</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84976"/>
            <a:ext cx="10581564" cy="4125543"/>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Have all original data signed by a TA</a:t>
            </a:r>
          </a:p>
          <a:p>
            <a:pPr marL="342900" indent="-342900" algn="l">
              <a:buFont typeface="Arial" panose="020B0604020202020204" pitchFamily="34" charset="0"/>
              <a:buChar char="•"/>
            </a:pPr>
            <a:r>
              <a:rPr lang="en-US" dirty="0">
                <a:latin typeface="Proxima Nova Rg" panose="02000506030000020004" pitchFamily="2" charset="0"/>
              </a:rPr>
              <a:t>Submit all work electronically</a:t>
            </a:r>
          </a:p>
          <a:p>
            <a:pPr marL="342900" indent="-342900" algn="l">
              <a:buFont typeface="Arial" panose="020B0604020202020204" pitchFamily="34" charset="0"/>
              <a:buChar char="•"/>
            </a:pPr>
            <a:r>
              <a:rPr lang="en-US" dirty="0">
                <a:latin typeface="Proxima Nova Rg" panose="02000506030000020004" pitchFamily="2" charset="0"/>
              </a:rPr>
              <a:t>Take screenshots of mechanical part before and after modification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pic>
        <p:nvPicPr>
          <p:cNvPr id="10" name="Picture 9" descr="A picture containing drawing&#10;&#10;Description automatically generated">
            <a:extLst>
              <a:ext uri="{FF2B5EF4-FFF2-40B4-BE49-F238E27FC236}">
                <a16:creationId xmlns:a16="http://schemas.microsoft.com/office/drawing/2014/main" id="{DD9B2D84-E2D3-481C-B448-3AAC56A15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5829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anose="02000603030000020004" pitchFamily="2"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74B6C16-92A9-4766-83FD-280F8CBB8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39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31" y="1109303"/>
            <a:ext cx="8889242" cy="965147"/>
          </a:xfrm>
        </p:spPr>
        <p:txBody>
          <a:bodyPr>
            <a:normAutofit/>
          </a:bodyPr>
          <a:lstStyle/>
          <a:p>
            <a:pPr algn="l"/>
            <a:r>
              <a:rPr lang="en-US" sz="5400" dirty="0">
                <a:latin typeface="Gotham Medium" panose="02000603030000020004" pitchFamily="2" charset="0"/>
              </a:rPr>
              <a:t>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Objective</a:t>
            </a:r>
          </a:p>
          <a:p>
            <a:pPr marL="342900" indent="-342900" algn="l">
              <a:buFont typeface="Arial" panose="020B0604020202020204" pitchFamily="34" charset="0"/>
              <a:buChar char="•"/>
            </a:pPr>
            <a:r>
              <a:rPr lang="en-US" dirty="0">
                <a:latin typeface="Proxima Nova Rg" panose="02000506030000020004" pitchFamily="2" charset="0"/>
              </a:rPr>
              <a:t>Background Information</a:t>
            </a:r>
          </a:p>
          <a:p>
            <a:pPr marL="342900" indent="-342900" algn="l">
              <a:buFont typeface="Arial" panose="020B0604020202020204" pitchFamily="34" charset="0"/>
              <a:buChar char="•"/>
            </a:pPr>
            <a:r>
              <a:rPr lang="en-US" dirty="0">
                <a:latin typeface="Proxima Nova Rg" panose="02000506030000020004" pitchFamily="2" charset="0"/>
              </a:rPr>
              <a:t>Materials</a:t>
            </a:r>
          </a:p>
          <a:p>
            <a:pPr marL="342900" indent="-342900" algn="l">
              <a:buFont typeface="Arial" panose="020B0604020202020204" pitchFamily="34" charset="0"/>
              <a:buChar char="•"/>
            </a:pPr>
            <a:r>
              <a:rPr lang="en-US" dirty="0">
                <a:latin typeface="Proxima Nova Rg" panose="02000506030000020004" pitchFamily="2" charset="0"/>
              </a:rPr>
              <a:t>Procedure</a:t>
            </a:r>
          </a:p>
          <a:p>
            <a:pPr marL="342900" indent="-342900" algn="l">
              <a:buFont typeface="Arial" panose="020B0604020202020204" pitchFamily="34" charset="0"/>
              <a:buChar char="•"/>
            </a:pPr>
            <a:r>
              <a:rPr lang="en-US" dirty="0">
                <a:latin typeface="Proxima Nova Rg" panose="02000506030000020004" pitchFamily="2" charset="0"/>
              </a:rPr>
              <a:t>Competition Rules</a:t>
            </a:r>
          </a:p>
          <a:p>
            <a:pPr marL="342900" indent="-342900" algn="l">
              <a:buFont typeface="Arial" panose="020B0604020202020204" pitchFamily="34" charset="0"/>
              <a:buChar char="•"/>
            </a:pPr>
            <a:r>
              <a:rPr lang="en-US" dirty="0">
                <a:latin typeface="Proxima Nova Rg" panose="02000506030000020004" pitchFamily="2" charset="0"/>
              </a:rPr>
              <a:t>Assignment</a:t>
            </a:r>
          </a:p>
          <a:p>
            <a:pPr marL="342900" indent="-342900" algn="l">
              <a:buFont typeface="Arial" panose="020B0604020202020204" pitchFamily="34" charset="0"/>
              <a:buChar char="•"/>
            </a:pPr>
            <a:r>
              <a:rPr lang="en-US" dirty="0">
                <a:latin typeface="Proxima Nova Rg" panose="02000506030000020004" pitchFamily="2" charset="0"/>
              </a:rPr>
              <a:t>Closing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599509"/>
            <a:ext cx="0" cy="275704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4" name="Picture 13" descr="A close up of a logo&#10;&#10;Description automatically generated">
            <a:extLst>
              <a:ext uri="{FF2B5EF4-FFF2-40B4-BE49-F238E27FC236}">
                <a16:creationId xmlns:a16="http://schemas.microsoft.com/office/drawing/2014/main" id="{EFCAA88A-C03E-476A-BC66-738CFA7A3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13" y="2438239"/>
            <a:ext cx="1809648" cy="180964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6205441-04CB-4DD2-8345-06C6859EB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6" name="Picture 15" descr="A close up of a sign&#10;&#10;Description automatically generated">
            <a:extLst>
              <a:ext uri="{FF2B5EF4-FFF2-40B4-BE49-F238E27FC236}">
                <a16:creationId xmlns:a16="http://schemas.microsoft.com/office/drawing/2014/main" id="{324E7EEB-423B-4053-BD04-E838DB815937}"/>
              </a:ext>
            </a:extLst>
          </p:cNvPr>
          <p:cNvPicPr>
            <a:picLocks noChangeAspect="1"/>
          </p:cNvPicPr>
          <p:nvPr/>
        </p:nvPicPr>
        <p:blipFill rotWithShape="1">
          <a:blip r:embed="rId5">
            <a:extLst>
              <a:ext uri="{28A0092B-C50C-407E-A947-70E740481C1C}">
                <a14:useLocalDpi xmlns:a14="http://schemas.microsoft.com/office/drawing/2010/main" val="0"/>
              </a:ext>
            </a:extLst>
          </a:blip>
          <a:srcRect t="12066" b="11663"/>
          <a:stretch/>
        </p:blipFill>
        <p:spPr>
          <a:xfrm>
            <a:off x="8533161" y="3623555"/>
            <a:ext cx="1997019" cy="1487611"/>
          </a:xfrm>
          <a:prstGeom prst="rect">
            <a:avLst/>
          </a:prstGeom>
        </p:spPr>
      </p:pic>
      <p:sp>
        <p:nvSpPr>
          <p:cNvPr id="17" name="Rectangle 16">
            <a:extLst>
              <a:ext uri="{FF2B5EF4-FFF2-40B4-BE49-F238E27FC236}">
                <a16:creationId xmlns:a16="http://schemas.microsoft.com/office/drawing/2014/main" id="{6D18C876-818A-4459-AD12-8BBF63A4F27E}"/>
              </a:ext>
            </a:extLst>
          </p:cNvPr>
          <p:cNvSpPr/>
          <p:nvPr/>
        </p:nvSpPr>
        <p:spPr>
          <a:xfrm>
            <a:off x="6390288" y="5176109"/>
            <a:ext cx="4436936" cy="584775"/>
          </a:xfrm>
          <a:prstGeom prst="rect">
            <a:avLst/>
          </a:prstGeom>
        </p:spPr>
        <p:txBody>
          <a:bodyPr wrap="square">
            <a:spAutoFit/>
          </a:bodyPr>
          <a:lstStyle/>
          <a:p>
            <a:pPr algn="ctr"/>
            <a:r>
              <a:rPr lang="en-US" sz="1600" dirty="0">
                <a:latin typeface="Proxima Nova Rg" panose="02000506030000020004" pitchFamily="2" charset="0"/>
              </a:rPr>
              <a:t>Figure 1: Fusion 360 (Left) and Cura (Right) Courtesy of AppRecs and Wikipedia</a:t>
            </a:r>
          </a:p>
        </p:txBody>
      </p:sp>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OBJECTIVE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Use CAD software, Fusion 360, to design a keychain</a:t>
            </a:r>
          </a:p>
          <a:p>
            <a:pPr marL="342900" indent="-342900" algn="l">
              <a:buFont typeface="Arial" panose="020B0604020202020204" pitchFamily="34" charset="0"/>
              <a:buChar char="•"/>
            </a:pPr>
            <a:r>
              <a:rPr lang="en-US" dirty="0">
                <a:latin typeface="Proxima Nova Rg" panose="02000506030000020004" pitchFamily="2" charset="0"/>
              </a:rPr>
              <a:t>Analyze and modify a poorly-designed part in Fusion 360</a:t>
            </a:r>
          </a:p>
          <a:p>
            <a:pPr marL="342900" indent="-342900" algn="l">
              <a:buFont typeface="Arial" panose="020B0604020202020204" pitchFamily="34" charset="0"/>
              <a:buChar char="•"/>
            </a:pPr>
            <a:r>
              <a:rPr lang="en-US" dirty="0">
                <a:latin typeface="Proxima Nova Rg" panose="02000506030000020004" pitchFamily="2" charset="0"/>
              </a:rPr>
              <a:t>Enter the modified part in a competition against other redesigns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pic>
        <p:nvPicPr>
          <p:cNvPr id="10" name="Picture 9" descr="A picture containing drawing&#10;&#10;Description automatically generated">
            <a:extLst>
              <a:ext uri="{FF2B5EF4-FFF2-40B4-BE49-F238E27FC236}">
                <a16:creationId xmlns:a16="http://schemas.microsoft.com/office/drawing/2014/main" id="{90606C83-9E40-45DF-A669-D015A6176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5631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8" y="1923350"/>
            <a:ext cx="7207532" cy="3917892"/>
          </a:xfrm>
        </p:spPr>
        <p:txBody>
          <a:bodyPr anchor="ctr">
            <a:normAutofit/>
          </a:bodyPr>
          <a:lstStyle/>
          <a:p>
            <a:pPr marL="342900" indent="-342900" algn="l">
              <a:buFont typeface="Arial" panose="020B0604020202020204" pitchFamily="34" charset="0"/>
              <a:buChar char="•"/>
            </a:pPr>
            <a:r>
              <a:rPr lang="en-US" sz="2400" dirty="0">
                <a:latin typeface="Proxima Nova Lt" panose="02000506030000020004" pitchFamily="50" charset="0"/>
              </a:rPr>
              <a:t>Fusion 3</a:t>
            </a:r>
            <a:r>
              <a:rPr lang="en-US" dirty="0">
                <a:latin typeface="Proxima Nova Lt" panose="02000506030000020004" pitchFamily="50" charset="0"/>
              </a:rPr>
              <a:t>60</a:t>
            </a:r>
          </a:p>
          <a:p>
            <a:pPr marL="800100" lvl="1" indent="-342900" algn="l">
              <a:buFont typeface="Arial" panose="020B0604020202020204" pitchFamily="34" charset="0"/>
              <a:buChar char="•"/>
            </a:pPr>
            <a:r>
              <a:rPr lang="en-US" sz="2400" dirty="0">
                <a:latin typeface="Proxima Nova Rg" panose="02000506030000020004" pitchFamily="2" charset="0"/>
              </a:rPr>
              <a:t>Computer-Aided Design (CAD) software</a:t>
            </a:r>
          </a:p>
          <a:p>
            <a:pPr marL="800100" lvl="1" indent="-342900" algn="l">
              <a:buFont typeface="Arial" panose="020B0604020202020204" pitchFamily="34" charset="0"/>
              <a:buChar char="•"/>
            </a:pPr>
            <a:r>
              <a:rPr lang="en-US" sz="2400" dirty="0">
                <a:latin typeface="Proxima Nova Rg" panose="02000506030000020004" pitchFamily="2" charset="0"/>
              </a:rPr>
              <a:t>Creates 3D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Also used for CAM, rendering, simulation, etc.</a:t>
            </a:r>
          </a:p>
          <a:p>
            <a:pPr marL="342900" indent="-342900" algn="l">
              <a:buFont typeface="Arial" panose="020B0604020202020204" pitchFamily="34" charset="0"/>
              <a:buChar char="•"/>
            </a:pPr>
            <a:r>
              <a:rPr lang="en-US" dirty="0">
                <a:latin typeface="Proxima Nova Lt" panose="02000506030000020004" pitchFamily="50" charset="0"/>
              </a:rPr>
              <a:t>3D printing </a:t>
            </a:r>
            <a:r>
              <a:rPr lang="en-US" dirty="0">
                <a:latin typeface="Proxima Nova Rg" panose="02000506030000020004" pitchFamily="2" charset="0"/>
              </a:rPr>
              <a:t>– allows for rapid prototyping and onsite manufacturing</a:t>
            </a:r>
          </a:p>
          <a:p>
            <a:pPr marL="342900" indent="-342900" algn="l">
              <a:buFont typeface="Arial" panose="020B0604020202020204" pitchFamily="34" charset="0"/>
              <a:buChar char="•"/>
            </a:pPr>
            <a:r>
              <a:rPr lang="en-US" dirty="0">
                <a:latin typeface="Proxima Nova Lt" panose="02000506030000020004" pitchFamily="50" charset="0"/>
              </a:rPr>
              <a:t>Cura</a:t>
            </a:r>
          </a:p>
          <a:p>
            <a:pPr marL="800100" lvl="1" indent="-342900" algn="l">
              <a:buFont typeface="Arial" panose="020B0604020202020204" pitchFamily="34" charset="0"/>
              <a:buChar char="•"/>
            </a:pPr>
            <a:r>
              <a:rPr lang="en-US" sz="2400" dirty="0">
                <a:latin typeface="Proxima Nova Rg" panose="02000506030000020004" pitchFamily="2" charset="0"/>
              </a:rPr>
              <a:t>3D printing preparation application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6" name="Picture 15" descr="A picture containing drawing&#10;&#10;Description automatically generated">
            <a:extLst>
              <a:ext uri="{FF2B5EF4-FFF2-40B4-BE49-F238E27FC236}">
                <a16:creationId xmlns:a16="http://schemas.microsoft.com/office/drawing/2014/main" id="{3A6FCEC3-70EF-403C-817D-656AB3AA8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2" name="Rectangle 11">
            <a:extLst>
              <a:ext uri="{FF2B5EF4-FFF2-40B4-BE49-F238E27FC236}">
                <a16:creationId xmlns:a16="http://schemas.microsoft.com/office/drawing/2014/main" id="{0669B062-2C0C-41F0-AC1B-34D6818621AF}"/>
              </a:ext>
            </a:extLst>
          </p:cNvPr>
          <p:cNvSpPr/>
          <p:nvPr/>
        </p:nvSpPr>
        <p:spPr>
          <a:xfrm>
            <a:off x="7948464" y="5022247"/>
            <a:ext cx="3424668" cy="584775"/>
          </a:xfrm>
          <a:prstGeom prst="rect">
            <a:avLst/>
          </a:prstGeom>
        </p:spPr>
        <p:txBody>
          <a:bodyPr wrap="square">
            <a:spAutoFit/>
          </a:bodyPr>
          <a:lstStyle/>
          <a:p>
            <a:pPr algn="ctr"/>
            <a:r>
              <a:rPr lang="en-US" sz="1600" dirty="0">
                <a:latin typeface="Proxima Nova Rg" panose="02000506030000020004" pitchFamily="2" charset="0"/>
              </a:rPr>
              <a:t>Figure 2: Fusion 360 in use courtesy of Autodesk</a:t>
            </a:r>
          </a:p>
        </p:txBody>
      </p:sp>
      <p:pic>
        <p:nvPicPr>
          <p:cNvPr id="17" name="Picture 16" descr="A screenshot of a computer&#10;&#10;Description automatically generated">
            <a:extLst>
              <a:ext uri="{FF2B5EF4-FFF2-40B4-BE49-F238E27FC236}">
                <a16:creationId xmlns:a16="http://schemas.microsoft.com/office/drawing/2014/main" id="{D166D372-9E5A-41A6-B920-582A8D85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4" r="7055"/>
          <a:stretch/>
        </p:blipFill>
        <p:spPr>
          <a:xfrm>
            <a:off x="8151706" y="2547006"/>
            <a:ext cx="3108960" cy="2307340"/>
          </a:xfrm>
          <a:prstGeom prst="rect">
            <a:avLst/>
          </a:prstGeom>
        </p:spPr>
      </p:pic>
    </p:spTree>
    <p:extLst>
      <p:ext uri="{BB962C8B-B14F-4D97-AF65-F5344CB8AC3E}">
        <p14:creationId xmlns:p14="http://schemas.microsoft.com/office/powerpoint/2010/main" val="162867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5000827" cy="3917892"/>
          </a:xfrm>
        </p:spPr>
        <p:txBody>
          <a:bodyPr anchor="ctr"/>
          <a:lstStyle/>
          <a:p>
            <a:pPr marL="342900" indent="-342900" algn="l">
              <a:buFont typeface="Arial" panose="020B0604020202020204" pitchFamily="34" charset="0"/>
              <a:buChar char="•"/>
            </a:pPr>
            <a:r>
              <a:rPr lang="en-US" dirty="0">
                <a:latin typeface="Proxima Nova Lt" panose="02000506030000020004" pitchFamily="50" charset="0"/>
              </a:rPr>
              <a:t>Design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make precisely-scaled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Sketch a 2D profile</a:t>
            </a:r>
          </a:p>
          <a:p>
            <a:pPr marL="800100" lvl="1" indent="-342900" algn="l">
              <a:buFont typeface="Arial" panose="020B0604020202020204" pitchFamily="34" charset="0"/>
              <a:buChar char="•"/>
            </a:pPr>
            <a:r>
              <a:rPr lang="en-US" sz="2400" dirty="0">
                <a:latin typeface="Proxima Nova Rg" panose="02000506030000020004" pitchFamily="2" charset="0"/>
              </a:rPr>
              <a:t>Generate 3D body using Extrude, Sweep, or Loft</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a:extLst>
              <a:ext uri="{FF2B5EF4-FFF2-40B4-BE49-F238E27FC236}">
                <a16:creationId xmlns:a16="http://schemas.microsoft.com/office/drawing/2014/main" id="{6752E6C6-C9F6-4740-A9C8-36EF809B2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60" y="2473398"/>
            <a:ext cx="594360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8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2435181" cy="3917892"/>
          </a:xfrm>
        </p:spPr>
        <p:txBody>
          <a:bodyPr anchor="ctr">
            <a:normAutofit/>
          </a:bodyPr>
          <a:lstStyle/>
          <a:p>
            <a:pPr marL="342900" indent="-342900" algn="l">
              <a:buFont typeface="Arial" panose="020B0604020202020204" pitchFamily="34" charset="0"/>
              <a:buChar char="•"/>
            </a:pPr>
            <a:r>
              <a:rPr lang="en-US" b="1" dirty="0">
                <a:latin typeface="Proxima Nova Lt" panose="02000506030000020004" pitchFamily="50" charset="0"/>
              </a:rPr>
              <a:t>Loft </a:t>
            </a:r>
          </a:p>
          <a:p>
            <a:pPr marL="800100" lvl="1" indent="-342900" algn="l">
              <a:buFont typeface="Arial" panose="020B0604020202020204" pitchFamily="34" charset="0"/>
              <a:buChar char="•"/>
            </a:pPr>
            <a:r>
              <a:rPr lang="en-US" dirty="0">
                <a:latin typeface="Proxima Nova Lt" panose="02000506030000020004" pitchFamily="50" charset="0"/>
              </a:rPr>
              <a:t>Creates a 3D extrusion to connect two profiles </a:t>
            </a:r>
            <a:endParaRPr lang="en-US" b="1" dirty="0">
              <a:latin typeface="Proxima Nova Lt" panose="02000506030000020004" pitchFamily="50" charset="0"/>
            </a:endParaRPr>
          </a:p>
          <a:p>
            <a:pPr marL="342900" indent="-342900" algn="l">
              <a:buFont typeface="Arial" panose="020B0604020202020204" pitchFamily="34" charset="0"/>
              <a:buChar char="•"/>
            </a:pPr>
            <a:r>
              <a:rPr lang="en-US" b="1" dirty="0">
                <a:latin typeface="Proxima Nova Lt" panose="02000506030000020004" pitchFamily="50" charset="0"/>
              </a:rPr>
              <a:t>Sweep</a:t>
            </a:r>
          </a:p>
          <a:p>
            <a:pPr marL="800100" lvl="1" indent="-342900" algn="l">
              <a:buFont typeface="Arial" panose="020B0604020202020204" pitchFamily="34" charset="0"/>
              <a:buChar char="•"/>
            </a:pPr>
            <a:r>
              <a:rPr lang="en-US" dirty="0">
                <a:latin typeface="Proxima Nova Lt" panose="02000506030000020004" pitchFamily="50" charset="0"/>
              </a:rPr>
              <a:t>Creates a 3D model of a surface (profile) along a specific path</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2" name="Loft-Sweep Tutorial">
            <a:hlinkClick r:id="" action="ppaction://media"/>
            <a:extLst>
              <a:ext uri="{FF2B5EF4-FFF2-40B4-BE49-F238E27FC236}">
                <a16:creationId xmlns:a16="http://schemas.microsoft.com/office/drawing/2014/main" id="{BEFDF474-9655-4BE7-A40B-2A4EA7D10F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45758" y="1774254"/>
            <a:ext cx="7693089" cy="4327361"/>
          </a:xfrm>
          <a:prstGeom prst="rect">
            <a:avLst/>
          </a:prstGeom>
        </p:spPr>
      </p:pic>
    </p:spTree>
    <p:extLst>
      <p:ext uri="{BB962C8B-B14F-4D97-AF65-F5344CB8AC3E}">
        <p14:creationId xmlns:p14="http://schemas.microsoft.com/office/powerpoint/2010/main" val="31213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100000">
                <p:cTn id="1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EBF1479C-11FF-4BB0-8F0B-8BC8CFFD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82" y="2514885"/>
            <a:ext cx="4242602" cy="238361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run structural analysis on model under real-world conditions</a:t>
            </a:r>
          </a:p>
          <a:p>
            <a:pPr marL="800100" lvl="1" indent="-342900" algn="l">
              <a:buFont typeface="Arial" panose="020B0604020202020204" pitchFamily="34" charset="0"/>
              <a:buChar char="•"/>
            </a:pPr>
            <a:r>
              <a:rPr lang="en-US" sz="2400" dirty="0">
                <a:latin typeface="Proxima Nova Rg" panose="02000506030000020004" pitchFamily="2" charset="0"/>
              </a:rPr>
              <a:t>Define the </a:t>
            </a:r>
            <a:r>
              <a:rPr lang="en-US" sz="2400" dirty="0">
                <a:latin typeface="Proxima Nova Lt" panose="02000506030000020004" pitchFamily="50" charset="0"/>
              </a:rPr>
              <a:t>constraints</a:t>
            </a:r>
            <a:r>
              <a:rPr lang="en-US" sz="2400" dirty="0">
                <a:latin typeface="Proxima Nova Rg" panose="02000506030000020004" pitchFamily="2" charset="0"/>
              </a:rPr>
              <a:t> (boundary conditions) on the model</a:t>
            </a:r>
          </a:p>
          <a:p>
            <a:pPr marL="800100" lvl="1" indent="-342900" algn="l">
              <a:buFont typeface="Arial" panose="020B0604020202020204" pitchFamily="34" charset="0"/>
              <a:buChar char="•"/>
            </a:pPr>
            <a:r>
              <a:rPr lang="en-US" sz="2400" dirty="0">
                <a:latin typeface="Proxima Nova Rg" panose="02000506030000020004" pitchFamily="2" charset="0"/>
              </a:rPr>
              <a:t>Apply a </a:t>
            </a:r>
            <a:r>
              <a:rPr lang="en-US" sz="2400" dirty="0">
                <a:latin typeface="Proxima Nova Lt" panose="02000506030000020004" pitchFamily="50" charset="0"/>
              </a:rPr>
              <a:t>load</a:t>
            </a:r>
            <a:r>
              <a:rPr lang="en-US" sz="2400" dirty="0">
                <a:latin typeface="Proxima Nova Rg" panose="02000506030000020004" pitchFamily="2" charset="0"/>
              </a:rPr>
              <a:t> to simulate real-world force</a:t>
            </a:r>
          </a:p>
          <a:p>
            <a:pPr marL="800100" lvl="1" indent="-342900" algn="l">
              <a:buFont typeface="Arial" panose="020B0604020202020204" pitchFamily="34" charset="0"/>
              <a:buChar char="•"/>
            </a:pPr>
            <a:r>
              <a:rPr lang="en-US" sz="2400" dirty="0">
                <a:latin typeface="Proxima Nova Rg" panose="02000506030000020004" pitchFamily="2" charset="0"/>
              </a:rPr>
              <a:t>Generate a </a:t>
            </a:r>
            <a:r>
              <a:rPr lang="en-US" sz="2400" dirty="0">
                <a:latin typeface="Proxima Nova Lt" panose="02000506030000020004" pitchFamily="50" charset="0"/>
              </a:rPr>
              <a:t>mesh</a:t>
            </a:r>
            <a:r>
              <a:rPr lang="en-US" sz="2400" dirty="0">
                <a:latin typeface="Proxima Nova Rg" panose="02000506030000020004" pitchFamily="2" charset="0"/>
              </a:rPr>
              <a:t>, an array of polygons making up the body of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338554"/>
          </a:xfrm>
          <a:prstGeom prst="rect">
            <a:avLst/>
          </a:prstGeom>
        </p:spPr>
        <p:txBody>
          <a:bodyPr wrap="square">
            <a:spAutoFit/>
          </a:bodyPr>
          <a:lstStyle/>
          <a:p>
            <a:pPr algn="ctr"/>
            <a:r>
              <a:rPr lang="en-US" sz="1600" dirty="0">
                <a:latin typeface="Proxima Nova Rg" panose="02000506030000020004" pitchFamily="2" charset="0"/>
              </a:rPr>
              <a:t>Figure 4: Fusion 360 mesh courtesy of O’Reilly</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648A7CC4-3849-4000-9443-1088786B8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44476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Run simulation to obtain </a:t>
            </a:r>
            <a:r>
              <a:rPr lang="en-US" sz="2400" dirty="0">
                <a:latin typeface="Proxima Nova Lt" panose="02000506030000020004" pitchFamily="50" charset="0"/>
              </a:rPr>
              <a:t>safety facto</a:t>
            </a:r>
            <a:r>
              <a:rPr lang="en-US" sz="2400" dirty="0">
                <a:latin typeface="Proxima Nova Rg" panose="02000506030000020004" pitchFamily="2" charset="0"/>
              </a:rPr>
              <a:t>r, a value used to describe how much stronger a system is than the expected load</a:t>
            </a:r>
          </a:p>
          <a:p>
            <a:pPr marL="800100" lvl="1" indent="-342900" algn="l">
              <a:buFont typeface="Arial" panose="020B0604020202020204" pitchFamily="34" charset="0"/>
              <a:buChar char="•"/>
            </a:pPr>
            <a:r>
              <a:rPr lang="en-US" sz="2400" dirty="0">
                <a:latin typeface="Proxima Nova Rg" panose="02000506030000020004" pitchFamily="2" charset="0"/>
              </a:rPr>
              <a:t>Can determine if an object is ready to sustain real-world loads or needs to be remodified</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584775"/>
          </a:xfrm>
          <a:prstGeom prst="rect">
            <a:avLst/>
          </a:prstGeom>
        </p:spPr>
        <p:txBody>
          <a:bodyPr wrap="square">
            <a:spAutoFit/>
          </a:bodyPr>
          <a:lstStyle/>
          <a:p>
            <a:pPr algn="ctr"/>
            <a:r>
              <a:rPr lang="en-US" sz="1600" dirty="0">
                <a:latin typeface="Proxima Nova Rg" panose="02000506030000020004" pitchFamily="2" charset="0"/>
              </a:rPr>
              <a:t>Figure 5: Fusion 360 simulation courtesy of Engineering.com</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pic>
        <p:nvPicPr>
          <p:cNvPr id="14" name="Picture 13">
            <a:extLst>
              <a:ext uri="{FF2B5EF4-FFF2-40B4-BE49-F238E27FC236}">
                <a16:creationId xmlns:a16="http://schemas.microsoft.com/office/drawing/2014/main" id="{DA1D5E8F-8787-4712-B64A-546901FC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19" y="2577640"/>
            <a:ext cx="4242602" cy="232680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949DBE7-37CA-412F-995A-9F0E43414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1952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MATERIALS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058091" y="1923350"/>
            <a:ext cx="10342340"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A lab PC</a:t>
            </a:r>
          </a:p>
          <a:p>
            <a:pPr marL="342900" indent="-342900" algn="l">
              <a:buFont typeface="Arial" panose="020B0604020202020204" pitchFamily="34" charset="0"/>
              <a:buChar char="•"/>
            </a:pPr>
            <a:r>
              <a:rPr lang="en-US" dirty="0">
                <a:latin typeface="Proxima Nova Rg" panose="02000506030000020004" pitchFamily="2" charset="0"/>
              </a:rPr>
              <a:t>Fusion 360</a:t>
            </a:r>
          </a:p>
          <a:p>
            <a:pPr marL="342900" indent="-342900" algn="l">
              <a:buFont typeface="Arial" panose="020B0604020202020204" pitchFamily="34" charset="0"/>
              <a:buChar char="•"/>
            </a:pPr>
            <a:r>
              <a:rPr lang="en-US" dirty="0">
                <a:latin typeface="Proxima Nova Rg" panose="02000506030000020004" pitchFamily="2" charset="0"/>
              </a:rPr>
              <a:t>Predesigned part files (download</a:t>
            </a:r>
            <a:br>
              <a:rPr lang="en-US" dirty="0">
                <a:latin typeface="Proxima Nova Rg" panose="02000506030000020004" pitchFamily="2" charset="0"/>
              </a:rPr>
            </a:br>
            <a:r>
              <a:rPr lang="en-US" dirty="0">
                <a:latin typeface="Proxima Nova Rg" panose="02000506030000020004" pitchFamily="2" charset="0"/>
              </a:rPr>
              <a:t>directly from the manual)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5" name="Picture 4" descr="A picture containing building, tower, clock, bridge&#10;&#10;Description automatically generated">
            <a:extLst>
              <a:ext uri="{FF2B5EF4-FFF2-40B4-BE49-F238E27FC236}">
                <a16:creationId xmlns:a16="http://schemas.microsoft.com/office/drawing/2014/main" id="{1937DFDB-BBAC-48E1-9099-BAE694D91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610" y="1973608"/>
            <a:ext cx="4242038" cy="3575583"/>
          </a:xfrm>
          <a:prstGeom prst="rect">
            <a:avLst/>
          </a:prstGeom>
        </p:spPr>
      </p:pic>
      <p:sp>
        <p:nvSpPr>
          <p:cNvPr id="11" name="Rectangle 10">
            <a:extLst>
              <a:ext uri="{FF2B5EF4-FFF2-40B4-BE49-F238E27FC236}">
                <a16:creationId xmlns:a16="http://schemas.microsoft.com/office/drawing/2014/main" id="{581A65BC-EE55-4BC9-94E0-50B4E54051DE}"/>
              </a:ext>
            </a:extLst>
          </p:cNvPr>
          <p:cNvSpPr/>
          <p:nvPr/>
        </p:nvSpPr>
        <p:spPr>
          <a:xfrm>
            <a:off x="6169081" y="5486248"/>
            <a:ext cx="4783096" cy="338554"/>
          </a:xfrm>
          <a:prstGeom prst="rect">
            <a:avLst/>
          </a:prstGeom>
        </p:spPr>
        <p:txBody>
          <a:bodyPr wrap="square">
            <a:spAutoFit/>
          </a:bodyPr>
          <a:lstStyle/>
          <a:p>
            <a:pPr algn="ctr"/>
            <a:r>
              <a:rPr lang="en-US" sz="1600" dirty="0">
                <a:latin typeface="Proxima Nova Rg" panose="02000506030000020004" pitchFamily="2" charset="0"/>
              </a:rPr>
              <a:t>Figure 6: Truss Pyramid</a:t>
            </a:r>
          </a:p>
        </p:txBody>
      </p:sp>
      <p:pic>
        <p:nvPicPr>
          <p:cNvPr id="14" name="Picture 13" descr="A picture containing drawing&#10;&#10;Description automatically generated">
            <a:extLst>
              <a:ext uri="{FF2B5EF4-FFF2-40B4-BE49-F238E27FC236}">
                <a16:creationId xmlns:a16="http://schemas.microsoft.com/office/drawing/2014/main" id="{1D798A6E-B9C7-443E-AFEE-AEF94C029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7406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TotalTime>
  <Words>754</Words>
  <Application>Microsoft Macintosh PowerPoint</Application>
  <PresentationFormat>Widescreen</PresentationFormat>
  <Paragraphs>120</Paragraphs>
  <Slides>17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Proxima Nova Lt</vt:lpstr>
      <vt:lpstr>Calibri Light</vt:lpstr>
      <vt:lpstr>Gotham Medium</vt:lpstr>
      <vt:lpstr>Arial</vt:lpstr>
      <vt:lpstr>Calibri</vt:lpstr>
      <vt:lpstr>Proxima Nova Rg</vt:lpstr>
      <vt:lpstr>Gotham Bold</vt:lpstr>
      <vt:lpstr>Office Theme</vt:lpstr>
      <vt:lpstr>COMPUTER-AIDED DESIGN (CAD) COMPETITION</vt:lpstr>
      <vt:lpstr>OVERVIEW</vt:lpstr>
      <vt:lpstr>OBJECTIVE</vt:lpstr>
      <vt:lpstr>BACKGROUND</vt:lpstr>
      <vt:lpstr>BACKGROUND INFORMATION</vt:lpstr>
      <vt:lpstr>BACKGROUND INFORMATION</vt:lpstr>
      <vt:lpstr>BACKGROUND INFORMATION</vt:lpstr>
      <vt:lpstr>BACKGROUND INFORMATION</vt:lpstr>
      <vt:lpstr>MATERIALS</vt:lpstr>
      <vt:lpstr>PROCEDURE</vt:lpstr>
      <vt:lpstr>PROCEDURE</vt:lpstr>
      <vt:lpstr>COMPETITION RULES</vt:lpstr>
      <vt:lpstr>ASSIGNMENT</vt:lpstr>
      <vt:lpstr>PowerPoint Presentation</vt:lpstr>
      <vt:lpstr>PowerPoint Presentation</vt:lpstr>
      <vt:lpstr>CLOSING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LINE TITLE</dc:title>
  <dc:creator>Diya</dc:creator>
  <cp:lastModifiedBy>Hillary Abordo</cp:lastModifiedBy>
  <cp:revision>83</cp:revision>
  <dcterms:created xsi:type="dcterms:W3CDTF">2019-06-25T23:10:16Z</dcterms:created>
  <dcterms:modified xsi:type="dcterms:W3CDTF">2023-01-27T22:26:11Z</dcterms:modified>
</cp:coreProperties>
</file>