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7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Montserrat" pitchFamily="2" charset="77"/>
      <p:regular r:id="rId25"/>
      <p:bold r:id="rId26"/>
      <p:italic r:id="rId27"/>
      <p:boldItalic r:id="rId28"/>
    </p:embeddedFont>
    <p:embeddedFont>
      <p:font typeface="Montserrat Medium" panose="020F0502020204030204" pitchFamily="34" charset="0"/>
      <p:regular r:id="rId29"/>
      <p:bold r:id="rId30"/>
      <p:italic r:id="rId31"/>
      <p:boldItalic r:id="rId32"/>
    </p:embeddedFont>
    <p:embeddedFont>
      <p:font typeface="Proxima Nova" panose="02000506030000020004"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S2LehqvfC058X5ylyNPqOqViv6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82"/>
    <p:restoredTop sz="94687"/>
  </p:normalViewPr>
  <p:slideViewPr>
    <p:cSldViewPr snapToGrid="0">
      <p:cViewPr varScale="1">
        <p:scale>
          <a:sx n="104" d="100"/>
          <a:sy n="104" d="100"/>
        </p:scale>
        <p:origin x="22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paragraph needs to be added to the end of every conclusion. This does NOT apply to lab 3 lab reports. This applies to Lab 4 lab report and all the other lab reports after that. Ask them to refer to the Sample Lab Report page available on the manual under Writing Resources if they are confused. The paragraph is a part of the conclusion so it does not need a separate title.</a:t>
            </a:r>
            <a:endParaRPr/>
          </a:p>
        </p:txBody>
      </p:sp>
      <p:sp>
        <p:nvSpPr>
          <p:cNvPr id="254" name="Google Shape;25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example is also in the sample lab report manual page.</a:t>
            </a:r>
            <a:endParaRPr/>
          </a:p>
        </p:txBody>
      </p:sp>
      <p:sp>
        <p:nvSpPr>
          <p:cNvPr id="266" name="Google Shape;26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video has NO AUDIO, so make sure to walk through and narrate what is happening. The first thing they do here is a loft, and then a sweep. </a:t>
            </a:r>
            <a:endParaRPr/>
          </a:p>
        </p:txBody>
      </p:sp>
      <p:sp>
        <p:nvSpPr>
          <p:cNvPr id="150" name="Google Shape;15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5183188" y="987425"/>
            <a:ext cx="6172200" cy="4873625"/>
          </a:xfrm>
          <a:prstGeom prst="rect">
            <a:avLst/>
          </a:prstGeom>
          <a:noFill/>
          <a:ln>
            <a:noFill/>
          </a:ln>
        </p:spPr>
      </p:sp>
      <p:sp>
        <p:nvSpPr>
          <p:cNvPr id="68" name="Google Shape;68;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892629" y="1357497"/>
            <a:ext cx="10406742"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COMPUTER-AIDED DESIGN (CAD) COMPETITION</a:t>
            </a:r>
            <a:endParaRPr/>
          </a:p>
        </p:txBody>
      </p:sp>
      <p:sp>
        <p:nvSpPr>
          <p:cNvPr id="89" name="Google Shape;89;p1"/>
          <p:cNvSpPr txBox="1">
            <a:spLocks noGrp="1"/>
          </p:cNvSpPr>
          <p:nvPr>
            <p:ph type="subTitle" idx="1"/>
          </p:nvPr>
        </p:nvSpPr>
        <p:spPr>
          <a:xfrm>
            <a:off x="1524000" y="4255187"/>
            <a:ext cx="9144000" cy="47356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latin typeface="Proxima Nova"/>
                <a:ea typeface="Proxima Nova"/>
                <a:cs typeface="Proxima Nova"/>
                <a:sym typeface="Proxima Nova"/>
              </a:rPr>
              <a:t>EG1004  |  LAB 2</a:t>
            </a:r>
            <a:endParaRPr/>
          </a:p>
        </p:txBody>
      </p:sp>
      <p:cxnSp>
        <p:nvCxnSpPr>
          <p:cNvPr id="90" name="Google Shape;90;p1"/>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91" name="Google Shape;91;p1"/>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3" name="Google Shape;93;p1"/>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94" name="Google Shape;94;p1"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9"/>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MATERIALS</a:t>
            </a:r>
            <a:endParaRPr/>
          </a:p>
        </p:txBody>
      </p:sp>
      <p:sp>
        <p:nvSpPr>
          <p:cNvPr id="192" name="Google Shape;192;p9"/>
          <p:cNvSpPr txBox="1">
            <a:spLocks noGrp="1"/>
          </p:cNvSpPr>
          <p:nvPr>
            <p:ph type="subTitle" idx="1"/>
          </p:nvPr>
        </p:nvSpPr>
        <p:spPr>
          <a:xfrm>
            <a:off x="1058091" y="1923350"/>
            <a:ext cx="10342340" cy="3917892"/>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n-US">
                <a:latin typeface="Proxima Nova"/>
                <a:ea typeface="Proxima Nova"/>
                <a:cs typeface="Proxima Nova"/>
                <a:sym typeface="Proxima Nova"/>
              </a:rPr>
              <a:t>A lab PC</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Fusion 360</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Predesigned part files (download</a:t>
            </a:r>
            <a:br>
              <a:rPr lang="en-US">
                <a:latin typeface="Proxima Nova"/>
                <a:ea typeface="Proxima Nova"/>
                <a:cs typeface="Proxima Nova"/>
                <a:sym typeface="Proxima Nova"/>
              </a:rPr>
            </a:br>
            <a:r>
              <a:rPr lang="en-US">
                <a:latin typeface="Proxima Nova"/>
                <a:ea typeface="Proxima Nova"/>
                <a:cs typeface="Proxima Nova"/>
                <a:sym typeface="Proxima Nova"/>
              </a:rPr>
              <a:t>directly from the manual)</a:t>
            </a:r>
            <a:endParaRPr/>
          </a:p>
        </p:txBody>
      </p:sp>
      <p:sp>
        <p:nvSpPr>
          <p:cNvPr id="193" name="Google Shape;193;p9"/>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9"/>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5" name="Google Shape;195;p9"/>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96" name="Google Shape;196;p9"/>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sym typeface="Proxima Nova"/>
              </a:rPr>
              <a:t>9</a:t>
            </a:r>
            <a:endParaRPr dirty="0"/>
          </a:p>
        </p:txBody>
      </p:sp>
      <p:pic>
        <p:nvPicPr>
          <p:cNvPr id="197" name="Google Shape;197;p9" descr="A picture containing building, tower, clock, bridge&#10;&#10;Description automatically generated"/>
          <p:cNvPicPr preferRelativeResize="0"/>
          <p:nvPr/>
        </p:nvPicPr>
        <p:blipFill rotWithShape="1">
          <a:blip r:embed="rId4">
            <a:alphaModFix/>
          </a:blip>
          <a:srcRect/>
          <a:stretch/>
        </p:blipFill>
        <p:spPr>
          <a:xfrm>
            <a:off x="6439610" y="1973608"/>
            <a:ext cx="4242038" cy="3575583"/>
          </a:xfrm>
          <a:prstGeom prst="rect">
            <a:avLst/>
          </a:prstGeom>
          <a:noFill/>
          <a:ln>
            <a:noFill/>
          </a:ln>
        </p:spPr>
      </p:pic>
      <p:sp>
        <p:nvSpPr>
          <p:cNvPr id="198" name="Google Shape;198;p9"/>
          <p:cNvSpPr/>
          <p:nvPr/>
        </p:nvSpPr>
        <p:spPr>
          <a:xfrm>
            <a:off x="6169081" y="5486248"/>
            <a:ext cx="478309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1"/>
                </a:solidFill>
                <a:latin typeface="Proxima Nova"/>
                <a:ea typeface="Proxima Nova"/>
                <a:cs typeface="Proxima Nova"/>
                <a:sym typeface="Proxima Nova"/>
              </a:rPr>
              <a:t>Figure 7: Truss Pyramid</a:t>
            </a:r>
            <a:endParaRPr dirty="0"/>
          </a:p>
        </p:txBody>
      </p:sp>
      <p:pic>
        <p:nvPicPr>
          <p:cNvPr id="199" name="Google Shape;199;p9"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0"/>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PROCEDURE</a:t>
            </a:r>
            <a:endParaRPr/>
          </a:p>
        </p:txBody>
      </p:sp>
      <p:sp>
        <p:nvSpPr>
          <p:cNvPr id="205" name="Google Shape;205;p10"/>
          <p:cNvSpPr txBox="1">
            <a:spLocks noGrp="1"/>
          </p:cNvSpPr>
          <p:nvPr>
            <p:ph type="subTitle" idx="1"/>
          </p:nvPr>
        </p:nvSpPr>
        <p:spPr>
          <a:xfrm>
            <a:off x="629422" y="1923350"/>
            <a:ext cx="6738184" cy="4125543"/>
          </a:xfrm>
          <a:prstGeom prst="rect">
            <a:avLst/>
          </a:prstGeom>
          <a:noFill/>
          <a:ln>
            <a:noFill/>
          </a:ln>
        </p:spPr>
        <p:txBody>
          <a:bodyPr spcFirstLastPara="1" wrap="square" lIns="91425" tIns="45700" rIns="91425" bIns="45700" anchor="ctr"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a:latin typeface="Proxima Nova"/>
                <a:ea typeface="Proxima Nova"/>
                <a:cs typeface="Proxima Nova"/>
                <a:sym typeface="Proxima Nova"/>
              </a:rPr>
              <a:t>Part 1: Set up the File</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Part 2: Learning Exercise</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Simultaneous activity with TAs</a:t>
            </a:r>
            <a:endParaRPr/>
          </a:p>
        </p:txBody>
      </p:sp>
      <p:sp>
        <p:nvSpPr>
          <p:cNvPr id="206" name="Google Shape;206;p10"/>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7" name="Google Shape;207;p10"/>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8" name="Google Shape;208;p10"/>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09" name="Google Shape;209;p10"/>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sym typeface="Proxima Nova"/>
              </a:rPr>
              <a:t>10</a:t>
            </a:r>
            <a:endParaRPr dirty="0"/>
          </a:p>
        </p:txBody>
      </p:sp>
      <p:sp>
        <p:nvSpPr>
          <p:cNvPr id="210" name="Google Shape;210;p10"/>
          <p:cNvSpPr/>
          <p:nvPr/>
        </p:nvSpPr>
        <p:spPr>
          <a:xfrm>
            <a:off x="7085067" y="5063264"/>
            <a:ext cx="481584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1"/>
                </a:solidFill>
                <a:latin typeface="Proxima Nova"/>
                <a:ea typeface="Proxima Nova"/>
                <a:cs typeface="Proxima Nova"/>
                <a:sym typeface="Proxima Nova"/>
              </a:rPr>
              <a:t>Figure 8: Redesigned Part</a:t>
            </a:r>
            <a:endParaRPr dirty="0"/>
          </a:p>
        </p:txBody>
      </p:sp>
      <p:pic>
        <p:nvPicPr>
          <p:cNvPr id="211" name="Google Shape;211;p10"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pic>
        <p:nvPicPr>
          <p:cNvPr id="212" name="Google Shape;212;p10"/>
          <p:cNvPicPr preferRelativeResize="0"/>
          <p:nvPr/>
        </p:nvPicPr>
        <p:blipFill rotWithShape="1">
          <a:blip r:embed="rId5">
            <a:alphaModFix/>
          </a:blip>
          <a:srcRect/>
          <a:stretch/>
        </p:blipFill>
        <p:spPr>
          <a:xfrm>
            <a:off x="7995083" y="2213678"/>
            <a:ext cx="2995807" cy="28263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1"/>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PROCEDURE</a:t>
            </a:r>
            <a:endParaRPr/>
          </a:p>
        </p:txBody>
      </p:sp>
      <p:sp>
        <p:nvSpPr>
          <p:cNvPr id="218" name="Google Shape;218;p11"/>
          <p:cNvSpPr txBox="1">
            <a:spLocks noGrp="1"/>
          </p:cNvSpPr>
          <p:nvPr>
            <p:ph type="subTitle" idx="1"/>
          </p:nvPr>
        </p:nvSpPr>
        <p:spPr>
          <a:xfrm>
            <a:off x="560014" y="1884160"/>
            <a:ext cx="6493929" cy="4125543"/>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n-US">
                <a:latin typeface="Proxima Nova"/>
                <a:ea typeface="Proxima Nova"/>
                <a:cs typeface="Proxima Nova"/>
                <a:sym typeface="Proxima Nova"/>
              </a:rPr>
              <a:t>Part 3: CAD Competition</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Find the load, material, and </a:t>
            </a:r>
            <a:br>
              <a:rPr lang="en-US" sz="2400">
                <a:latin typeface="Proxima Nova"/>
                <a:ea typeface="Proxima Nova"/>
                <a:cs typeface="Proxima Nova"/>
                <a:sym typeface="Proxima Nova"/>
              </a:rPr>
            </a:br>
            <a:r>
              <a:rPr lang="en-US" sz="2400">
                <a:latin typeface="Proxima Nova"/>
                <a:ea typeface="Proxima Nova"/>
                <a:cs typeface="Proxima Nova"/>
                <a:sym typeface="Proxima Nova"/>
              </a:rPr>
              <a:t>constraints on the model</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Run a static stress simulation</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Review the initial factor of safety</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Modify the model in the Design workspace within the limits of the competition rules</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Rerun simulations and remodify until </a:t>
            </a:r>
            <a:br>
              <a:rPr lang="en-US" sz="2400">
                <a:latin typeface="Proxima Nova"/>
                <a:ea typeface="Proxima Nova"/>
                <a:cs typeface="Proxima Nova"/>
                <a:sym typeface="Proxima Nova"/>
              </a:rPr>
            </a:br>
            <a:r>
              <a:rPr lang="en-US" sz="2400">
                <a:latin typeface="Proxima Nova"/>
                <a:ea typeface="Proxima Nova"/>
                <a:cs typeface="Proxima Nova"/>
                <a:sym typeface="Proxima Nova"/>
              </a:rPr>
              <a:t>the part has safety factor of at least 3</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Save and store the F3D file for later use</a:t>
            </a:r>
            <a:endParaRPr/>
          </a:p>
        </p:txBody>
      </p:sp>
      <p:sp>
        <p:nvSpPr>
          <p:cNvPr id="219" name="Google Shape;219;p11"/>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0" name="Google Shape;220;p11"/>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1" name="Google Shape;221;p11"/>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22" name="Google Shape;222;p11"/>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dirty="0">
                <a:solidFill>
                  <a:schemeClr val="dk1"/>
                </a:solidFill>
                <a:latin typeface="Proxima Nova"/>
                <a:ea typeface="Proxima Nova"/>
                <a:cs typeface="Proxima Nova"/>
                <a:sym typeface="Proxima Nova"/>
              </a:rPr>
              <a:t>11</a:t>
            </a:r>
            <a:endParaRPr dirty="0"/>
          </a:p>
        </p:txBody>
      </p:sp>
      <p:pic>
        <p:nvPicPr>
          <p:cNvPr id="223" name="Google Shape;223;p11" descr="A screenshot of a computer&#10;&#10;Description automatically generated"/>
          <p:cNvPicPr preferRelativeResize="0"/>
          <p:nvPr/>
        </p:nvPicPr>
        <p:blipFill rotWithShape="1">
          <a:blip r:embed="rId4">
            <a:alphaModFix/>
          </a:blip>
          <a:srcRect/>
          <a:stretch/>
        </p:blipFill>
        <p:spPr>
          <a:xfrm>
            <a:off x="7334941" y="2666727"/>
            <a:ext cx="3964652" cy="2237149"/>
          </a:xfrm>
          <a:prstGeom prst="rect">
            <a:avLst/>
          </a:prstGeom>
          <a:noFill/>
          <a:ln>
            <a:noFill/>
          </a:ln>
        </p:spPr>
      </p:pic>
      <p:sp>
        <p:nvSpPr>
          <p:cNvPr id="224" name="Google Shape;224;p11"/>
          <p:cNvSpPr/>
          <p:nvPr/>
        </p:nvSpPr>
        <p:spPr>
          <a:xfrm>
            <a:off x="6925719" y="4903876"/>
            <a:ext cx="478309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1"/>
                </a:solidFill>
                <a:latin typeface="Proxima Nova"/>
                <a:ea typeface="Proxima Nova"/>
                <a:cs typeface="Proxima Nova"/>
                <a:sym typeface="Proxima Nova"/>
              </a:rPr>
              <a:t>Figure 9: Screwed bracket static stress simulation</a:t>
            </a:r>
            <a:endParaRPr dirty="0"/>
          </a:p>
        </p:txBody>
      </p:sp>
      <p:pic>
        <p:nvPicPr>
          <p:cNvPr id="225" name="Google Shape;225;p11"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2"/>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COMPETITION RULES</a:t>
            </a:r>
            <a:endParaRPr/>
          </a:p>
        </p:txBody>
      </p:sp>
      <p:sp>
        <p:nvSpPr>
          <p:cNvPr id="231" name="Google Shape;231;p12"/>
          <p:cNvSpPr txBox="1">
            <a:spLocks noGrp="1"/>
          </p:cNvSpPr>
          <p:nvPr>
            <p:ph type="subTitle" idx="1"/>
          </p:nvPr>
        </p:nvSpPr>
        <p:spPr>
          <a:xfrm>
            <a:off x="818867" y="1923350"/>
            <a:ext cx="10581564" cy="391789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None/>
            </a:pPr>
            <a:r>
              <a:rPr lang="en-US">
                <a:latin typeface="Proxima Nova"/>
                <a:ea typeface="Proxima Nova"/>
                <a:cs typeface="Proxima Nova"/>
                <a:sym typeface="Proxima Nova"/>
              </a:rPr>
              <a:t> </a:t>
            </a:r>
            <a:endParaRPr/>
          </a:p>
          <a:p>
            <a:pPr marL="0" lvl="0" indent="0" algn="ctr" rtl="0">
              <a:lnSpc>
                <a:spcPct val="90000"/>
              </a:lnSpc>
              <a:spcBef>
                <a:spcPts val="1000"/>
              </a:spcBef>
              <a:spcAft>
                <a:spcPts val="0"/>
              </a:spcAft>
              <a:buClr>
                <a:schemeClr val="dk1"/>
              </a:buClr>
              <a:buSzPts val="2400"/>
              <a:buNone/>
            </a:pPr>
            <a:endParaRPr>
              <a:latin typeface="Proxima Nova"/>
              <a:ea typeface="Proxima Nova"/>
              <a:cs typeface="Proxima Nova"/>
              <a:sym typeface="Proxima Nova"/>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Redesigned part must be less than double the initial volume</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Redesigned part must have a safety factor of at least 3</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Cannot alter the applied loads or constraints</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Cannot remove the areas highlighted in </a:t>
            </a:r>
            <a:r>
              <a:rPr lang="en-US">
                <a:solidFill>
                  <a:srgbClr val="B8544A"/>
                </a:solidFill>
                <a:latin typeface="Proxima Nova"/>
                <a:ea typeface="Proxima Nova"/>
                <a:cs typeface="Proxima Nova"/>
                <a:sym typeface="Proxima Nova"/>
              </a:rPr>
              <a:t>red</a:t>
            </a:r>
            <a:r>
              <a:rPr lang="en-US">
                <a:latin typeface="Proxima Nova"/>
                <a:ea typeface="Proxima Nova"/>
                <a:cs typeface="Proxima Nova"/>
                <a:sym typeface="Proxima Nova"/>
              </a:rPr>
              <a:t> on the model</a:t>
            </a:r>
            <a:endParaRPr/>
          </a:p>
          <a:p>
            <a:pPr marL="342900" lvl="0" indent="-342900" algn="l" rtl="0">
              <a:lnSpc>
                <a:spcPct val="90000"/>
              </a:lnSpc>
              <a:spcBef>
                <a:spcPts val="1000"/>
              </a:spcBef>
              <a:spcAft>
                <a:spcPts val="0"/>
              </a:spcAft>
              <a:buClr>
                <a:schemeClr val="dk1"/>
              </a:buClr>
              <a:buSzPts val="2400"/>
              <a:buFont typeface="Arial"/>
              <a:buChar char="•"/>
            </a:pPr>
            <a:r>
              <a:rPr lang="en-US" b="0" i="0">
                <a:latin typeface="Proxima Nova"/>
                <a:ea typeface="Proxima Nova"/>
                <a:cs typeface="Proxima Nova"/>
                <a:sym typeface="Proxima Nova"/>
              </a:rPr>
              <a:t>Can only use aluminum, steel, copper, or lead</a:t>
            </a:r>
            <a:endParaRPr>
              <a:latin typeface="Proxima Nova"/>
              <a:ea typeface="Proxima Nova"/>
              <a:cs typeface="Proxima Nova"/>
              <a:sym typeface="Proxima Nova"/>
            </a:endParaRPr>
          </a:p>
        </p:txBody>
      </p:sp>
      <p:sp>
        <p:nvSpPr>
          <p:cNvPr id="232" name="Google Shape;232;p1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3" name="Google Shape;233;p1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4" name="Google Shape;234;p12"/>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35" name="Google Shape;235;p12"/>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dirty="0">
                <a:solidFill>
                  <a:schemeClr val="dk1"/>
                </a:solidFill>
                <a:latin typeface="Proxima Nova"/>
                <a:ea typeface="Proxima Nova"/>
                <a:cs typeface="Proxima Nova"/>
                <a:sym typeface="Proxima Nova"/>
              </a:rPr>
              <a:t>12</a:t>
            </a:r>
            <a:endParaRPr dirty="0"/>
          </a:p>
        </p:txBody>
      </p:sp>
      <p:pic>
        <p:nvPicPr>
          <p:cNvPr id="236" name="Google Shape;236;p12" descr="A picture containing building, window&#10;&#10;Description automatically generated"/>
          <p:cNvPicPr preferRelativeResize="0"/>
          <p:nvPr/>
        </p:nvPicPr>
        <p:blipFill rotWithShape="1">
          <a:blip r:embed="rId4">
            <a:alphaModFix/>
          </a:blip>
          <a:srcRect/>
          <a:stretch/>
        </p:blipFill>
        <p:spPr>
          <a:xfrm>
            <a:off x="9465039" y="3439454"/>
            <a:ext cx="1976519" cy="1665994"/>
          </a:xfrm>
          <a:prstGeom prst="rect">
            <a:avLst/>
          </a:prstGeom>
          <a:noFill/>
          <a:ln>
            <a:noFill/>
          </a:ln>
        </p:spPr>
      </p:pic>
      <p:sp>
        <p:nvSpPr>
          <p:cNvPr id="237" name="Google Shape;237;p12"/>
          <p:cNvSpPr/>
          <p:nvPr/>
        </p:nvSpPr>
        <p:spPr>
          <a:xfrm>
            <a:off x="8061750" y="5040192"/>
            <a:ext cx="478309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1"/>
                </a:solidFill>
                <a:latin typeface="Proxima Nova"/>
                <a:ea typeface="Proxima Nova"/>
                <a:cs typeface="Proxima Nova"/>
                <a:sym typeface="Proxima Nova"/>
              </a:rPr>
              <a:t>Figure 10: Wire </a:t>
            </a:r>
            <a:br>
              <a:rPr lang="en-US" sz="1600" b="0" i="0" u="none" strike="noStrike" cap="none" dirty="0">
                <a:solidFill>
                  <a:schemeClr val="dk1"/>
                </a:solidFill>
                <a:latin typeface="Proxima Nova"/>
                <a:ea typeface="Proxima Nova"/>
                <a:cs typeface="Proxima Nova"/>
                <a:sym typeface="Proxima Nova"/>
              </a:rPr>
            </a:br>
            <a:r>
              <a:rPr lang="en-US" sz="1600" b="0" i="0" u="none" strike="noStrike" cap="none" dirty="0">
                <a:solidFill>
                  <a:schemeClr val="dk1"/>
                </a:solidFill>
                <a:latin typeface="Proxima Nova"/>
                <a:ea typeface="Proxima Nova"/>
                <a:cs typeface="Proxima Nova"/>
                <a:sym typeface="Proxima Nova"/>
              </a:rPr>
              <a:t>Supported Shelf</a:t>
            </a:r>
            <a:endParaRPr dirty="0"/>
          </a:p>
        </p:txBody>
      </p:sp>
      <p:pic>
        <p:nvPicPr>
          <p:cNvPr id="238" name="Google Shape;238;p12"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pic>
        <p:nvPicPr>
          <p:cNvPr id="239" name="Google Shape;239;p12" descr="{\displaystyle Competition\ Ratio=[{\frac {Final\ Safety\ Factor}{Final\ Volume}}-\ {\frac {Initial\ Safety\ Factor}{Initial\ Volume}}]\times 10^{4}\,}"/>
          <p:cNvPicPr preferRelativeResize="0"/>
          <p:nvPr/>
        </p:nvPicPr>
        <p:blipFill rotWithShape="1">
          <a:blip r:embed="rId6">
            <a:alphaModFix/>
          </a:blip>
          <a:srcRect/>
          <a:stretch/>
        </p:blipFill>
        <p:spPr>
          <a:xfrm>
            <a:off x="1600200" y="2396998"/>
            <a:ext cx="8991600" cy="628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3"/>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ASSIGNMENT</a:t>
            </a:r>
            <a:endParaRPr/>
          </a:p>
        </p:txBody>
      </p:sp>
      <p:sp>
        <p:nvSpPr>
          <p:cNvPr id="245" name="Google Shape;245;p13"/>
          <p:cNvSpPr txBox="1">
            <a:spLocks noGrp="1"/>
          </p:cNvSpPr>
          <p:nvPr>
            <p:ph type="subTitle" idx="1"/>
          </p:nvPr>
        </p:nvSpPr>
        <p:spPr>
          <a:xfrm>
            <a:off x="805218" y="1857604"/>
            <a:ext cx="10581564" cy="4125543"/>
          </a:xfrm>
          <a:prstGeom prst="rect">
            <a:avLst/>
          </a:prstGeom>
          <a:noFill/>
          <a:ln>
            <a:noFill/>
          </a:ln>
        </p:spPr>
        <p:txBody>
          <a:bodyPr spcFirstLastPara="1" wrap="square" lIns="91425" tIns="45700" rIns="91425" bIns="45700" anchor="ctr" anchorCtr="0">
            <a:normAutofit lnSpcReduction="10000"/>
          </a:bodyPr>
          <a:lstStyle/>
          <a:p>
            <a:pPr marL="342900" lvl="0" indent="-342900" algn="l" rtl="0">
              <a:lnSpc>
                <a:spcPct val="90000"/>
              </a:lnSpc>
              <a:spcBef>
                <a:spcPts val="0"/>
              </a:spcBef>
              <a:spcAft>
                <a:spcPts val="0"/>
              </a:spcAft>
              <a:buClr>
                <a:schemeClr val="dk1"/>
              </a:buClr>
              <a:buSzPts val="2400"/>
              <a:buFont typeface="Arial"/>
              <a:buChar char="•"/>
            </a:pPr>
            <a:r>
              <a:rPr lang="en-US">
                <a:latin typeface="Proxima Nova"/>
                <a:ea typeface="Proxima Nova"/>
                <a:cs typeface="Proxima Nova"/>
                <a:sym typeface="Proxima Nova"/>
              </a:rPr>
              <a:t>Individual lab report:</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Answer discussion questions in manual</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Learning Exercise section need not be discussed</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Include screenshots of at least two simulations</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Due at 11:59 PM the night before Lab 3</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Team presentation:</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Address discussion points in manual</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Learning Exercise section need not be discussed</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Include drawings (top, front, most detailed side, isometric) of </a:t>
            </a:r>
            <a:br>
              <a:rPr lang="en-US" sz="2400">
                <a:latin typeface="Proxima Nova"/>
                <a:ea typeface="Proxima Nova"/>
                <a:cs typeface="Proxima Nova"/>
                <a:sym typeface="Proxima Nova"/>
              </a:rPr>
            </a:br>
            <a:r>
              <a:rPr lang="en-US" sz="2400">
                <a:latin typeface="Proxima Nova"/>
                <a:ea typeface="Proxima Nova"/>
                <a:cs typeface="Proxima Nova"/>
                <a:sym typeface="Proxima Nova"/>
              </a:rPr>
              <a:t>unmodified and modified part</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Due at 11:59 PM the night before Recitation 3</a:t>
            </a:r>
            <a:endParaRPr/>
          </a:p>
        </p:txBody>
      </p:sp>
      <p:sp>
        <p:nvSpPr>
          <p:cNvPr id="246" name="Google Shape;246;p13"/>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7" name="Google Shape;247;p13"/>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8" name="Google Shape;248;p13"/>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49" name="Google Shape;249;p13"/>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dirty="0">
                <a:solidFill>
                  <a:schemeClr val="dk1"/>
                </a:solidFill>
                <a:latin typeface="Proxima Nova"/>
                <a:ea typeface="Proxima Nova"/>
                <a:cs typeface="Proxima Nova"/>
                <a:sym typeface="Proxima Nova"/>
              </a:rPr>
              <a:t>13</a:t>
            </a:r>
            <a:endParaRPr dirty="0"/>
          </a:p>
        </p:txBody>
      </p:sp>
      <p:pic>
        <p:nvPicPr>
          <p:cNvPr id="250" name="Google Shape;250;p13"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4"/>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7" name="Google Shape;257;p14"/>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8" name="Google Shape;258;p14"/>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59" name="Google Shape;259;p14"/>
          <p:cNvSpPr txBox="1"/>
          <p:nvPr/>
        </p:nvSpPr>
        <p:spPr>
          <a:xfrm>
            <a:off x="171450" y="678204"/>
            <a:ext cx="11849100" cy="9651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b="0" i="0" u="none" strike="noStrike" cap="none">
                <a:solidFill>
                  <a:schemeClr val="dk1"/>
                </a:solidFill>
                <a:latin typeface="Montserrat Medium"/>
                <a:ea typeface="Montserrat Medium"/>
                <a:cs typeface="Montserrat Medium"/>
                <a:sym typeface="Montserrat Medium"/>
              </a:rPr>
              <a:t>LAB REPORT REMINDER</a:t>
            </a:r>
            <a:endParaRPr/>
          </a:p>
        </p:txBody>
      </p:sp>
      <p:pic>
        <p:nvPicPr>
          <p:cNvPr id="260" name="Google Shape;260;p14"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261" name="Google Shape;261;p14"/>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dirty="0">
                <a:solidFill>
                  <a:schemeClr val="dk1"/>
                </a:solidFill>
                <a:latin typeface="Proxima Nova"/>
                <a:ea typeface="Proxima Nova"/>
                <a:cs typeface="Proxima Nova"/>
                <a:sym typeface="Proxima Nova"/>
              </a:rPr>
              <a:t>14</a:t>
            </a:r>
            <a:endParaRPr dirty="0"/>
          </a:p>
        </p:txBody>
      </p:sp>
      <p:sp>
        <p:nvSpPr>
          <p:cNvPr id="262" name="Google Shape;262;p14"/>
          <p:cNvSpPr txBox="1"/>
          <p:nvPr/>
        </p:nvSpPr>
        <p:spPr>
          <a:xfrm>
            <a:off x="848557" y="2157247"/>
            <a:ext cx="10142333"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57068C"/>
                </a:solidFill>
                <a:latin typeface="Proxima Nova"/>
                <a:ea typeface="Proxima Nova"/>
                <a:cs typeface="Proxima Nova"/>
                <a:sym typeface="Proxima Nova"/>
              </a:rPr>
              <a:t>CONTRIBUTION STATEMENTS</a:t>
            </a:r>
            <a:br>
              <a:rPr lang="en-US" sz="2800" b="1" i="0" u="none" strike="noStrike" cap="none">
                <a:solidFill>
                  <a:srgbClr val="57068C"/>
                </a:solidFill>
                <a:latin typeface="Proxima Nova"/>
                <a:ea typeface="Proxima Nova"/>
                <a:cs typeface="Proxima Nova"/>
                <a:sym typeface="Proxima Nova"/>
              </a:rPr>
            </a:br>
            <a:endParaRPr sz="2800" b="1">
              <a:solidFill>
                <a:srgbClr val="57068C"/>
              </a:solidFill>
              <a:latin typeface="Proxima Nova"/>
              <a:ea typeface="Proxima Nova"/>
              <a:cs typeface="Proxima Nova"/>
              <a:sym typeface="Proxima Nova"/>
            </a:endParaRPr>
          </a:p>
          <a:p>
            <a:pPr marL="457200" marR="0" lvl="0" indent="-457200" algn="l" rtl="0">
              <a:lnSpc>
                <a:spcPct val="150000"/>
              </a:lnSpc>
              <a:spcBef>
                <a:spcPts val="0"/>
              </a:spcBef>
              <a:spcAft>
                <a:spcPts val="0"/>
              </a:spcAft>
              <a:buClr>
                <a:schemeClr val="dk1"/>
              </a:buClr>
              <a:buSzPts val="2400"/>
              <a:buFont typeface="Arial"/>
              <a:buChar char="•"/>
            </a:pPr>
            <a:r>
              <a:rPr lang="en-US" sz="2400">
                <a:solidFill>
                  <a:schemeClr val="dk1"/>
                </a:solidFill>
                <a:latin typeface="Proxima Nova"/>
                <a:ea typeface="Proxima Nova"/>
                <a:cs typeface="Proxima Nova"/>
                <a:sym typeface="Proxima Nova"/>
              </a:rPr>
              <a:t>Paragraph at the end of Conclusion </a:t>
            </a:r>
            <a:endParaRPr/>
          </a:p>
          <a:p>
            <a:pPr marL="457200" marR="0" lvl="0" indent="-457200" algn="l" rtl="0">
              <a:lnSpc>
                <a:spcPct val="150000"/>
              </a:lnSpc>
              <a:spcBef>
                <a:spcPts val="0"/>
              </a:spcBef>
              <a:spcAft>
                <a:spcPts val="0"/>
              </a:spcAft>
              <a:buClr>
                <a:schemeClr val="dk1"/>
              </a:buClr>
              <a:buSzPts val="2400"/>
              <a:buFont typeface="Arial"/>
              <a:buChar char="•"/>
            </a:pPr>
            <a:r>
              <a:rPr lang="en-US" sz="2400">
                <a:solidFill>
                  <a:schemeClr val="dk1"/>
                </a:solidFill>
                <a:latin typeface="Proxima Nova"/>
                <a:ea typeface="Proxima Nova"/>
                <a:cs typeface="Proxima Nova"/>
                <a:sym typeface="Proxima Nova"/>
              </a:rPr>
              <a:t>Discuss the parts of the lab that you completed</a:t>
            </a:r>
            <a:endParaRPr/>
          </a:p>
          <a:p>
            <a:pPr marL="457200" marR="0" lvl="0" indent="-457200" algn="l" rtl="0">
              <a:lnSpc>
                <a:spcPct val="150000"/>
              </a:lnSpc>
              <a:spcBef>
                <a:spcPts val="0"/>
              </a:spcBef>
              <a:spcAft>
                <a:spcPts val="0"/>
              </a:spcAft>
              <a:buClr>
                <a:schemeClr val="dk1"/>
              </a:buClr>
              <a:buSzPts val="2400"/>
              <a:buFont typeface="Arial"/>
              <a:buChar char="•"/>
            </a:pPr>
            <a:r>
              <a:rPr lang="en-US" sz="2400" b="1">
                <a:solidFill>
                  <a:schemeClr val="dk1"/>
                </a:solidFill>
                <a:latin typeface="Proxima Nova"/>
                <a:ea typeface="Proxima Nova"/>
                <a:cs typeface="Proxima Nova"/>
                <a:sym typeface="Proxima Nova"/>
              </a:rPr>
              <a:t>State the importance of these parts to the overall experiment</a:t>
            </a:r>
            <a:endParaRPr/>
          </a:p>
          <a:p>
            <a:pPr marL="457200" marR="0" lvl="0" indent="-457200" algn="l" rtl="0">
              <a:lnSpc>
                <a:spcPct val="150000"/>
              </a:lnSpc>
              <a:spcBef>
                <a:spcPts val="0"/>
              </a:spcBef>
              <a:spcAft>
                <a:spcPts val="0"/>
              </a:spcAft>
              <a:buClr>
                <a:schemeClr val="dk1"/>
              </a:buClr>
              <a:buSzPts val="2400"/>
              <a:buFont typeface="Arial"/>
              <a:buChar char="•"/>
            </a:pPr>
            <a:r>
              <a:rPr lang="en-US" sz="2400">
                <a:solidFill>
                  <a:schemeClr val="dk1"/>
                </a:solidFill>
                <a:latin typeface="Proxima Nova"/>
                <a:ea typeface="Proxima Nova"/>
                <a:cs typeface="Proxima Nova"/>
                <a:sym typeface="Proxima Nova"/>
              </a:rPr>
              <a:t>Refer to the </a:t>
            </a:r>
            <a:r>
              <a:rPr lang="en-US" sz="2400">
                <a:solidFill>
                  <a:srgbClr val="57068C"/>
                </a:solidFill>
                <a:latin typeface="Proxima Nova"/>
                <a:ea typeface="Proxima Nova"/>
                <a:cs typeface="Proxima Nova"/>
                <a:sym typeface="Proxima Nova"/>
              </a:rPr>
              <a:t>Sample Lab Report</a:t>
            </a:r>
            <a:r>
              <a:rPr lang="en-US" sz="2400">
                <a:solidFill>
                  <a:schemeClr val="dk1"/>
                </a:solidFill>
                <a:latin typeface="Proxima Nova"/>
                <a:ea typeface="Proxima Nova"/>
                <a:cs typeface="Proxima Nova"/>
                <a:sym typeface="Proxima Nova"/>
              </a:rPr>
              <a:t> manual page under </a:t>
            </a:r>
            <a:r>
              <a:rPr lang="en-US" sz="2400">
                <a:solidFill>
                  <a:srgbClr val="57068C"/>
                </a:solidFill>
                <a:latin typeface="Proxima Nova"/>
                <a:ea typeface="Proxima Nova"/>
                <a:cs typeface="Proxima Nova"/>
                <a:sym typeface="Proxima Nova"/>
              </a:rPr>
              <a:t>Writing Resources</a:t>
            </a:r>
            <a:endParaRPr/>
          </a:p>
          <a:p>
            <a:pPr marL="0" marR="0" lvl="0" indent="0" algn="l" rtl="0">
              <a:spcBef>
                <a:spcPts val="0"/>
              </a:spcBef>
              <a:spcAft>
                <a:spcPts val="0"/>
              </a:spcAft>
              <a:buNone/>
            </a:pPr>
            <a:endParaRPr sz="2400">
              <a:solidFill>
                <a:schemeClr val="dk1"/>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5"/>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15"/>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0" name="Google Shape;270;p15"/>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71" name="Google Shape;271;p15"/>
          <p:cNvSpPr txBox="1"/>
          <p:nvPr/>
        </p:nvSpPr>
        <p:spPr>
          <a:xfrm>
            <a:off x="171450" y="678204"/>
            <a:ext cx="11849100" cy="96514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Montserrat Medium"/>
              <a:buNone/>
            </a:pPr>
            <a:r>
              <a:rPr lang="en-US" sz="5400">
                <a:solidFill>
                  <a:schemeClr val="dk1"/>
                </a:solidFill>
                <a:latin typeface="Montserrat Medium"/>
                <a:ea typeface="Montserrat Medium"/>
                <a:cs typeface="Montserrat Medium"/>
                <a:sym typeface="Montserrat Medium"/>
              </a:rPr>
              <a:t>LAB REPORT REMINDER</a:t>
            </a:r>
            <a:endParaRPr/>
          </a:p>
        </p:txBody>
      </p:sp>
      <p:pic>
        <p:nvPicPr>
          <p:cNvPr id="272" name="Google Shape;272;p15"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273" name="Google Shape;273;p15"/>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ea typeface="Proxima Nova"/>
                <a:cs typeface="Proxima Nova"/>
                <a:sym typeface="Proxima Nova"/>
              </a:rPr>
              <a:t>15</a:t>
            </a:r>
            <a:endParaRPr dirty="0"/>
          </a:p>
        </p:txBody>
      </p:sp>
      <p:sp>
        <p:nvSpPr>
          <p:cNvPr id="274" name="Google Shape;274;p15"/>
          <p:cNvSpPr txBox="1"/>
          <p:nvPr/>
        </p:nvSpPr>
        <p:spPr>
          <a:xfrm>
            <a:off x="1397390" y="1726701"/>
            <a:ext cx="9397218"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a:solidFill>
                  <a:srgbClr val="57068C"/>
                </a:solidFill>
                <a:latin typeface="Montserrat"/>
                <a:ea typeface="Montserrat"/>
                <a:cs typeface="Montserrat"/>
                <a:sym typeface="Montserrat"/>
              </a:rPr>
              <a:t>EXAMPLE</a:t>
            </a:r>
            <a:endParaRPr/>
          </a:p>
        </p:txBody>
      </p:sp>
      <p:pic>
        <p:nvPicPr>
          <p:cNvPr id="275" name="Google Shape;275;p15"/>
          <p:cNvPicPr preferRelativeResize="0"/>
          <p:nvPr/>
        </p:nvPicPr>
        <p:blipFill rotWithShape="1">
          <a:blip r:embed="rId5">
            <a:alphaModFix/>
          </a:blip>
          <a:srcRect/>
          <a:stretch/>
        </p:blipFill>
        <p:spPr>
          <a:xfrm>
            <a:off x="1838422" y="2379806"/>
            <a:ext cx="8515153" cy="353030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6"/>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CLOSING</a:t>
            </a:r>
            <a:endParaRPr/>
          </a:p>
        </p:txBody>
      </p:sp>
      <p:sp>
        <p:nvSpPr>
          <p:cNvPr id="281" name="Google Shape;281;p16"/>
          <p:cNvSpPr txBox="1">
            <a:spLocks noGrp="1"/>
          </p:cNvSpPr>
          <p:nvPr>
            <p:ph type="subTitle" idx="1"/>
          </p:nvPr>
        </p:nvSpPr>
        <p:spPr>
          <a:xfrm>
            <a:off x="805218" y="1884976"/>
            <a:ext cx="10581564" cy="4125543"/>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n-US">
                <a:latin typeface="Proxima Nova"/>
                <a:ea typeface="Proxima Nova"/>
                <a:cs typeface="Proxima Nova"/>
                <a:sym typeface="Proxima Nova"/>
              </a:rPr>
              <a:t>Have all original data signed by a TA</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Submit all work electronically</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Take screenshots of mechanical part before and after modification</a:t>
            </a:r>
            <a:endParaRPr/>
          </a:p>
        </p:txBody>
      </p:sp>
      <p:sp>
        <p:nvSpPr>
          <p:cNvPr id="282" name="Google Shape;282;p16"/>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16"/>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4" name="Google Shape;284;p16"/>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85" name="Google Shape;285;p16"/>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ea typeface="Proxima Nova"/>
                <a:cs typeface="Proxima Nova"/>
                <a:sym typeface="Proxima Nova"/>
              </a:rPr>
              <a:t>16</a:t>
            </a:r>
            <a:endParaRPr dirty="0"/>
          </a:p>
        </p:txBody>
      </p:sp>
      <p:pic>
        <p:nvPicPr>
          <p:cNvPr id="286" name="Google Shape;286;p16"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7"/>
          <p:cNvSpPr txBox="1">
            <a:spLocks noGrp="1"/>
          </p:cNvSpPr>
          <p:nvPr>
            <p:ph type="ctrTitle"/>
          </p:nvPr>
        </p:nvSpPr>
        <p:spPr>
          <a:xfrm>
            <a:off x="892629" y="2834643"/>
            <a:ext cx="10406742" cy="92351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Montserrat Medium"/>
              <a:buNone/>
            </a:pPr>
            <a:r>
              <a:rPr lang="en-US">
                <a:latin typeface="Montserrat Medium"/>
                <a:ea typeface="Montserrat Medium"/>
                <a:cs typeface="Montserrat Medium"/>
                <a:sym typeface="Montserrat Medium"/>
              </a:rPr>
              <a:t>QUESTIONS?</a:t>
            </a:r>
            <a:endParaRPr/>
          </a:p>
        </p:txBody>
      </p:sp>
      <p:cxnSp>
        <p:nvCxnSpPr>
          <p:cNvPr id="292" name="Google Shape;292;p17"/>
          <p:cNvCxnSpPr/>
          <p:nvPr/>
        </p:nvCxnSpPr>
        <p:spPr>
          <a:xfrm>
            <a:off x="4669971" y="3989354"/>
            <a:ext cx="2852058" cy="0"/>
          </a:xfrm>
          <a:prstGeom prst="straightConnector1">
            <a:avLst/>
          </a:prstGeom>
          <a:noFill/>
          <a:ln w="9525" cap="flat" cmpd="sng">
            <a:solidFill>
              <a:srgbClr val="7030A0"/>
            </a:solidFill>
            <a:prstDash val="solid"/>
            <a:miter lim="800000"/>
            <a:headEnd type="none" w="sm" len="sm"/>
            <a:tailEnd type="none" w="sm" len="sm"/>
          </a:ln>
        </p:spPr>
      </p:cxnSp>
      <p:sp>
        <p:nvSpPr>
          <p:cNvPr id="293" name="Google Shape;293;p1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1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5" name="Google Shape;295;p17"/>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296" name="Google Shape;296;p17"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ctrTitle"/>
          </p:nvPr>
        </p:nvSpPr>
        <p:spPr>
          <a:xfrm>
            <a:off x="1637731" y="1109303"/>
            <a:ext cx="8889242" cy="96514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OVERVIEW</a:t>
            </a:r>
            <a:endParaRPr/>
          </a:p>
        </p:txBody>
      </p:sp>
      <p:sp>
        <p:nvSpPr>
          <p:cNvPr id="100" name="Google Shape;100;p2"/>
          <p:cNvSpPr txBox="1">
            <a:spLocks noGrp="1"/>
          </p:cNvSpPr>
          <p:nvPr>
            <p:ph type="subTitle" idx="1"/>
          </p:nvPr>
        </p:nvSpPr>
        <p:spPr>
          <a:xfrm>
            <a:off x="1392073" y="2192373"/>
            <a:ext cx="9435151" cy="3556324"/>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n-US" dirty="0">
                <a:latin typeface="Proxima Nova"/>
                <a:ea typeface="Proxima Nova"/>
                <a:cs typeface="Proxima Nova"/>
                <a:sym typeface="Proxima Nova"/>
              </a:rPr>
              <a:t>Objective</a:t>
            </a:r>
          </a:p>
          <a:p>
            <a:pPr marL="342900" lvl="0" indent="-342900" algn="l" rtl="0">
              <a:lnSpc>
                <a:spcPct val="90000"/>
              </a:lnSpc>
              <a:spcBef>
                <a:spcPts val="0"/>
              </a:spcBef>
              <a:spcAft>
                <a:spcPts val="0"/>
              </a:spcAft>
              <a:buClr>
                <a:schemeClr val="dk1"/>
              </a:buClr>
              <a:buSzPts val="2400"/>
              <a:buFont typeface="Arial"/>
              <a:buChar char="•"/>
            </a:pPr>
            <a:r>
              <a:rPr lang="en-US" dirty="0">
                <a:latin typeface="Proxima Nova"/>
                <a:sym typeface="Proxima Nova"/>
              </a:rPr>
              <a:t>IDBE Implementation</a:t>
            </a:r>
            <a:endParaRPr dirty="0"/>
          </a:p>
          <a:p>
            <a:pPr marL="342900" lvl="0" indent="-342900" algn="l" rtl="0">
              <a:lnSpc>
                <a:spcPct val="90000"/>
              </a:lnSpc>
              <a:spcBef>
                <a:spcPts val="1000"/>
              </a:spcBef>
              <a:spcAft>
                <a:spcPts val="0"/>
              </a:spcAft>
              <a:buClr>
                <a:schemeClr val="dk1"/>
              </a:buClr>
              <a:buSzPts val="2400"/>
              <a:buFont typeface="Arial"/>
              <a:buChar char="•"/>
            </a:pPr>
            <a:r>
              <a:rPr lang="en-US" dirty="0">
                <a:latin typeface="Proxima Nova"/>
                <a:ea typeface="Proxima Nova"/>
                <a:cs typeface="Proxima Nova"/>
                <a:sym typeface="Proxima Nova"/>
              </a:rPr>
              <a:t>Background Information</a:t>
            </a:r>
            <a:endParaRPr dirty="0"/>
          </a:p>
          <a:p>
            <a:pPr marL="342900" lvl="0" indent="-342900" algn="l" rtl="0">
              <a:lnSpc>
                <a:spcPct val="90000"/>
              </a:lnSpc>
              <a:spcBef>
                <a:spcPts val="1000"/>
              </a:spcBef>
              <a:spcAft>
                <a:spcPts val="0"/>
              </a:spcAft>
              <a:buClr>
                <a:schemeClr val="dk1"/>
              </a:buClr>
              <a:buSzPts val="2400"/>
              <a:buFont typeface="Arial"/>
              <a:buChar char="•"/>
            </a:pPr>
            <a:r>
              <a:rPr lang="en-US" dirty="0">
                <a:latin typeface="Proxima Nova"/>
                <a:ea typeface="Proxima Nova"/>
                <a:cs typeface="Proxima Nova"/>
                <a:sym typeface="Proxima Nova"/>
              </a:rPr>
              <a:t>Materials</a:t>
            </a:r>
            <a:endParaRPr dirty="0"/>
          </a:p>
          <a:p>
            <a:pPr marL="342900" lvl="0" indent="-342900" algn="l" rtl="0">
              <a:lnSpc>
                <a:spcPct val="90000"/>
              </a:lnSpc>
              <a:spcBef>
                <a:spcPts val="1000"/>
              </a:spcBef>
              <a:spcAft>
                <a:spcPts val="0"/>
              </a:spcAft>
              <a:buClr>
                <a:schemeClr val="dk1"/>
              </a:buClr>
              <a:buSzPts val="2400"/>
              <a:buFont typeface="Arial"/>
              <a:buChar char="•"/>
            </a:pPr>
            <a:r>
              <a:rPr lang="en-US" dirty="0">
                <a:latin typeface="Proxima Nova"/>
                <a:ea typeface="Proxima Nova"/>
                <a:cs typeface="Proxima Nova"/>
                <a:sym typeface="Proxima Nova"/>
              </a:rPr>
              <a:t>Procedure</a:t>
            </a:r>
            <a:endParaRPr dirty="0"/>
          </a:p>
          <a:p>
            <a:pPr marL="342900" lvl="0" indent="-342900" algn="l" rtl="0">
              <a:lnSpc>
                <a:spcPct val="90000"/>
              </a:lnSpc>
              <a:spcBef>
                <a:spcPts val="1000"/>
              </a:spcBef>
              <a:spcAft>
                <a:spcPts val="0"/>
              </a:spcAft>
              <a:buClr>
                <a:schemeClr val="dk1"/>
              </a:buClr>
              <a:buSzPts val="2400"/>
              <a:buFont typeface="Arial"/>
              <a:buChar char="•"/>
            </a:pPr>
            <a:r>
              <a:rPr lang="en-US" dirty="0">
                <a:latin typeface="Proxima Nova"/>
                <a:ea typeface="Proxima Nova"/>
                <a:cs typeface="Proxima Nova"/>
                <a:sym typeface="Proxima Nova"/>
              </a:rPr>
              <a:t>Competition Rules</a:t>
            </a:r>
            <a:endParaRPr dirty="0"/>
          </a:p>
          <a:p>
            <a:pPr marL="342900" lvl="0" indent="-342900" algn="l" rtl="0">
              <a:lnSpc>
                <a:spcPct val="90000"/>
              </a:lnSpc>
              <a:spcBef>
                <a:spcPts val="1000"/>
              </a:spcBef>
              <a:spcAft>
                <a:spcPts val="0"/>
              </a:spcAft>
              <a:buClr>
                <a:schemeClr val="dk1"/>
              </a:buClr>
              <a:buSzPts val="2400"/>
              <a:buFont typeface="Arial"/>
              <a:buChar char="•"/>
            </a:pPr>
            <a:r>
              <a:rPr lang="en-US" dirty="0">
                <a:latin typeface="Proxima Nova"/>
                <a:ea typeface="Proxima Nova"/>
                <a:cs typeface="Proxima Nova"/>
                <a:sym typeface="Proxima Nova"/>
              </a:rPr>
              <a:t>Assignment</a:t>
            </a:r>
            <a:endParaRPr dirty="0"/>
          </a:p>
          <a:p>
            <a:pPr marL="342900" lvl="0" indent="-342900" algn="l" rtl="0">
              <a:lnSpc>
                <a:spcPct val="90000"/>
              </a:lnSpc>
              <a:spcBef>
                <a:spcPts val="1000"/>
              </a:spcBef>
              <a:spcAft>
                <a:spcPts val="0"/>
              </a:spcAft>
              <a:buClr>
                <a:schemeClr val="dk1"/>
              </a:buClr>
              <a:buSzPts val="2400"/>
              <a:buFont typeface="Arial"/>
              <a:buChar char="•"/>
            </a:pPr>
            <a:r>
              <a:rPr lang="en-US" dirty="0">
                <a:latin typeface="Proxima Nova"/>
                <a:ea typeface="Proxima Nova"/>
                <a:cs typeface="Proxima Nova"/>
                <a:sym typeface="Proxima Nova"/>
              </a:rPr>
              <a:t>Closing</a:t>
            </a:r>
            <a:endParaRPr dirty="0"/>
          </a:p>
        </p:txBody>
      </p:sp>
      <p:cxnSp>
        <p:nvCxnSpPr>
          <p:cNvPr id="101" name="Google Shape;101;p2"/>
          <p:cNvCxnSpPr/>
          <p:nvPr/>
        </p:nvCxnSpPr>
        <p:spPr>
          <a:xfrm>
            <a:off x="931362" y="2599509"/>
            <a:ext cx="0" cy="2757045"/>
          </a:xfrm>
          <a:prstGeom prst="straightConnector1">
            <a:avLst/>
          </a:prstGeom>
          <a:noFill/>
          <a:ln w="9525" cap="flat" cmpd="sng">
            <a:solidFill>
              <a:srgbClr val="7030A0"/>
            </a:solidFill>
            <a:prstDash val="solid"/>
            <a:miter lim="800000"/>
            <a:headEnd type="none" w="sm" len="sm"/>
            <a:tailEnd type="none" w="sm" len="sm"/>
          </a:ln>
        </p:spPr>
      </p:cxnSp>
      <p:sp>
        <p:nvSpPr>
          <p:cNvPr id="102" name="Google Shape;102;p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4" name="Google Shape;104;p2"/>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05" name="Google Shape;105;p2"/>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1</a:t>
            </a:r>
            <a:endParaRPr/>
          </a:p>
        </p:txBody>
      </p:sp>
      <p:pic>
        <p:nvPicPr>
          <p:cNvPr id="106" name="Google Shape;106;p2" descr="A close up of a logo&#10;&#10;Description automatically generated"/>
          <p:cNvPicPr preferRelativeResize="0"/>
          <p:nvPr/>
        </p:nvPicPr>
        <p:blipFill rotWithShape="1">
          <a:blip r:embed="rId4">
            <a:alphaModFix/>
          </a:blip>
          <a:srcRect/>
          <a:stretch/>
        </p:blipFill>
        <p:spPr>
          <a:xfrm>
            <a:off x="6723513" y="2438239"/>
            <a:ext cx="1809648" cy="1809648"/>
          </a:xfrm>
          <a:prstGeom prst="rect">
            <a:avLst/>
          </a:prstGeom>
          <a:noFill/>
          <a:ln>
            <a:noFill/>
          </a:ln>
        </p:spPr>
      </p:pic>
      <p:pic>
        <p:nvPicPr>
          <p:cNvPr id="107" name="Google Shape;107;p2"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pic>
        <p:nvPicPr>
          <p:cNvPr id="108" name="Google Shape;108;p2" descr="A close up of a sign&#10;&#10;Description automatically generated"/>
          <p:cNvPicPr preferRelativeResize="0"/>
          <p:nvPr/>
        </p:nvPicPr>
        <p:blipFill rotWithShape="1">
          <a:blip r:embed="rId6">
            <a:alphaModFix/>
          </a:blip>
          <a:srcRect t="12066" b="11662"/>
          <a:stretch/>
        </p:blipFill>
        <p:spPr>
          <a:xfrm>
            <a:off x="8533161" y="3623555"/>
            <a:ext cx="1997019" cy="1487611"/>
          </a:xfrm>
          <a:prstGeom prst="rect">
            <a:avLst/>
          </a:prstGeom>
          <a:noFill/>
          <a:ln>
            <a:noFill/>
          </a:ln>
        </p:spPr>
      </p:pic>
      <p:sp>
        <p:nvSpPr>
          <p:cNvPr id="109" name="Google Shape;109;p2"/>
          <p:cNvSpPr/>
          <p:nvPr/>
        </p:nvSpPr>
        <p:spPr>
          <a:xfrm>
            <a:off x="6390288" y="5176109"/>
            <a:ext cx="443693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Figure 1: Fusion 360 (Left) and Cura (Right) Courtesy of AppRecs and Wikipedia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OBJECTIVE</a:t>
            </a:r>
            <a:endParaRPr/>
          </a:p>
        </p:txBody>
      </p:sp>
      <p:sp>
        <p:nvSpPr>
          <p:cNvPr id="115" name="Google Shape;115;p3"/>
          <p:cNvSpPr txBox="1">
            <a:spLocks noGrp="1"/>
          </p:cNvSpPr>
          <p:nvPr>
            <p:ph type="subTitle" idx="1"/>
          </p:nvPr>
        </p:nvSpPr>
        <p:spPr>
          <a:xfrm>
            <a:off x="818867" y="1923350"/>
            <a:ext cx="10581564" cy="3917892"/>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n-US">
                <a:latin typeface="Proxima Nova"/>
                <a:ea typeface="Proxima Nova"/>
                <a:cs typeface="Proxima Nova"/>
                <a:sym typeface="Proxima Nova"/>
              </a:rPr>
              <a:t>Use CAD software, Fusion 360, to modify a design</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Analyze and modify a poorly-designed part in Fusion 360</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Enter the modified part in a competition against other redesigns</a:t>
            </a:r>
            <a:endParaRPr/>
          </a:p>
        </p:txBody>
      </p:sp>
      <p:sp>
        <p:nvSpPr>
          <p:cNvPr id="116" name="Google Shape;116;p3"/>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3"/>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8" name="Google Shape;118;p3"/>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19" name="Google Shape;119;p3"/>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2</a:t>
            </a:r>
            <a:endParaRPr/>
          </a:p>
        </p:txBody>
      </p:sp>
      <p:pic>
        <p:nvPicPr>
          <p:cNvPr id="120" name="Google Shape;120;p3"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ctrTitle"/>
          </p:nvPr>
        </p:nvSpPr>
        <p:spPr>
          <a:xfrm>
            <a:off x="564107" y="809107"/>
            <a:ext cx="11063700" cy="9651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Montserrat Medium"/>
                <a:cs typeface="Montserrat Medium"/>
                <a:sym typeface="Montserrat Medium"/>
              </a:rPr>
              <a:t>IDBE IMPLEMENTATION</a:t>
            </a:r>
            <a:endParaRPr dirty="0"/>
          </a:p>
        </p:txBody>
      </p:sp>
      <p:sp>
        <p:nvSpPr>
          <p:cNvPr id="113" name="Google Shape;113;p15"/>
          <p:cNvSpPr txBox="1">
            <a:spLocks noGrp="1"/>
          </p:cNvSpPr>
          <p:nvPr>
            <p:ph type="subTitle" idx="1"/>
          </p:nvPr>
        </p:nvSpPr>
        <p:spPr>
          <a:xfrm>
            <a:off x="818868" y="1923350"/>
            <a:ext cx="7207532" cy="3917892"/>
          </a:xfrm>
          <a:prstGeom prst="rect">
            <a:avLst/>
          </a:prstGeom>
          <a:noFill/>
          <a:ln>
            <a:noFill/>
          </a:ln>
        </p:spPr>
        <p:txBody>
          <a:bodyPr spcFirstLastPara="1" wrap="square" lIns="91425" tIns="45700" rIns="91425" bIns="45700" anchor="ctr" anchorCtr="0">
            <a:noAutofit/>
          </a:bodyPr>
          <a:lstStyle/>
          <a:p>
            <a:pPr marL="342900" lvl="0" indent="-330200" algn="l" rtl="0">
              <a:spcBef>
                <a:spcPts val="0"/>
              </a:spcBef>
              <a:spcAft>
                <a:spcPts val="0"/>
              </a:spcAft>
              <a:buSzPts val="2200"/>
              <a:buChar char="•"/>
            </a:pPr>
            <a:r>
              <a:rPr lang="en-US" sz="2200">
                <a:latin typeface="Proxima Nova"/>
                <a:ea typeface="Proxima Nova"/>
                <a:cs typeface="Proxima Nova"/>
                <a:sym typeface="Proxima Nova"/>
              </a:rPr>
              <a:t>Inclusive Leadership</a:t>
            </a:r>
            <a:endParaRPr sz="2200">
              <a:latin typeface="Proxima Nova"/>
              <a:ea typeface="Proxima Nova"/>
              <a:cs typeface="Proxima Nova"/>
              <a:sym typeface="Proxima Nova"/>
            </a:endParaRPr>
          </a:p>
          <a:p>
            <a:pPr marL="800100" lvl="1" indent="-330200" algn="l" rtl="0">
              <a:spcBef>
                <a:spcPts val="500"/>
              </a:spcBef>
              <a:spcAft>
                <a:spcPts val="0"/>
              </a:spcAft>
              <a:buSzPts val="2200"/>
              <a:buChar char="•"/>
            </a:pPr>
            <a:r>
              <a:rPr lang="en-US" sz="2200">
                <a:latin typeface="Proxima Nova"/>
                <a:ea typeface="Proxima Nova"/>
                <a:cs typeface="Proxima Nova"/>
                <a:sym typeface="Proxima Nova"/>
              </a:rPr>
              <a:t>Effective and inclusive leaders work to identify their peers’ strengths and support their weaknesses</a:t>
            </a:r>
            <a:endParaRPr sz="2200">
              <a:latin typeface="Proxima Nova"/>
              <a:ea typeface="Proxima Nova"/>
              <a:cs typeface="Proxima Nova"/>
              <a:sym typeface="Proxima Nova"/>
            </a:endParaRPr>
          </a:p>
          <a:p>
            <a:pPr marL="800100" lvl="1" indent="-330200" algn="l" rtl="0">
              <a:spcBef>
                <a:spcPts val="500"/>
              </a:spcBef>
              <a:spcAft>
                <a:spcPts val="0"/>
              </a:spcAft>
              <a:buSzPts val="2200"/>
              <a:buFont typeface="Proxima Nova"/>
              <a:buChar char="•"/>
            </a:pPr>
            <a:r>
              <a:rPr lang="en-US" sz="2200">
                <a:latin typeface="Proxima Nova"/>
                <a:ea typeface="Proxima Nova"/>
                <a:cs typeface="Proxima Nova"/>
                <a:sym typeface="Proxima Nova"/>
              </a:rPr>
              <a:t>Our social identities play an important role in how we lead and the ways we can relate to others</a:t>
            </a:r>
            <a:endParaRPr sz="2200">
              <a:latin typeface="Proxima Nova"/>
              <a:ea typeface="Proxima Nova"/>
              <a:cs typeface="Proxima Nova"/>
              <a:sym typeface="Proxima Nova"/>
            </a:endParaRPr>
          </a:p>
          <a:p>
            <a:pPr marL="342900" lvl="0" indent="-330200" algn="l" rtl="0">
              <a:spcBef>
                <a:spcPts val="1000"/>
              </a:spcBef>
              <a:spcAft>
                <a:spcPts val="0"/>
              </a:spcAft>
              <a:buSzPts val="2200"/>
              <a:buChar char="•"/>
            </a:pPr>
            <a:r>
              <a:rPr lang="en-US" sz="2200">
                <a:latin typeface="Proxima Nova"/>
                <a:ea typeface="Proxima Nova"/>
                <a:cs typeface="Proxima Nova"/>
                <a:sym typeface="Proxima Nova"/>
              </a:rPr>
              <a:t>Conflict Resolution</a:t>
            </a:r>
            <a:endParaRPr sz="2200">
              <a:latin typeface="Proxima Nova"/>
              <a:ea typeface="Proxima Nova"/>
              <a:cs typeface="Proxima Nova"/>
              <a:sym typeface="Proxima Nova"/>
            </a:endParaRPr>
          </a:p>
          <a:p>
            <a:pPr marL="800100" lvl="1" indent="-330200" algn="l" rtl="0">
              <a:spcBef>
                <a:spcPts val="500"/>
              </a:spcBef>
              <a:spcAft>
                <a:spcPts val="0"/>
              </a:spcAft>
              <a:buSzPts val="2200"/>
              <a:buChar char="•"/>
            </a:pPr>
            <a:r>
              <a:rPr lang="en-US" sz="2200">
                <a:latin typeface="Proxima Nova"/>
                <a:ea typeface="Proxima Nova"/>
                <a:cs typeface="Proxima Nova"/>
                <a:sym typeface="Proxima Nova"/>
              </a:rPr>
              <a:t>How do you approach an interpersonal conflict?</a:t>
            </a:r>
            <a:endParaRPr sz="2200">
              <a:latin typeface="Proxima Nova"/>
              <a:ea typeface="Proxima Nova"/>
              <a:cs typeface="Proxima Nova"/>
              <a:sym typeface="Proxima Nova"/>
            </a:endParaRPr>
          </a:p>
          <a:p>
            <a:pPr marL="800100" lvl="1" indent="-330200" algn="l" rtl="0">
              <a:spcBef>
                <a:spcPts val="500"/>
              </a:spcBef>
              <a:spcAft>
                <a:spcPts val="0"/>
              </a:spcAft>
              <a:buSzPts val="2200"/>
              <a:buFont typeface="Proxima Nova"/>
              <a:buChar char="•"/>
            </a:pPr>
            <a:r>
              <a:rPr lang="en-US" sz="2200">
                <a:latin typeface="Proxima Nova"/>
                <a:ea typeface="Proxima Nova"/>
                <a:cs typeface="Proxima Nova"/>
                <a:sym typeface="Proxima Nova"/>
              </a:rPr>
              <a:t>What expectations do you have for your team members? Are these realistic expectations?</a:t>
            </a:r>
            <a:endParaRPr sz="2200">
              <a:latin typeface="Proxima Nova"/>
              <a:ea typeface="Proxima Nova"/>
              <a:cs typeface="Proxima Nova"/>
              <a:sym typeface="Proxima Nova"/>
            </a:endParaRPr>
          </a:p>
          <a:p>
            <a:pPr marL="800100" lvl="1" indent="-330200" algn="l" rtl="0">
              <a:spcBef>
                <a:spcPts val="500"/>
              </a:spcBef>
              <a:spcAft>
                <a:spcPts val="0"/>
              </a:spcAft>
              <a:buSzPts val="2200"/>
              <a:buFont typeface="Proxima Nova"/>
              <a:buChar char="•"/>
            </a:pPr>
            <a:r>
              <a:rPr lang="en-US" sz="2200">
                <a:latin typeface="Proxima Nova"/>
                <a:ea typeface="Proxima Nova"/>
                <a:cs typeface="Proxima Nova"/>
                <a:sym typeface="Proxima Nova"/>
              </a:rPr>
              <a:t>How can we make our emotions </a:t>
            </a:r>
            <a:r>
              <a:rPr lang="en-US" sz="2200" i="1">
                <a:latin typeface="Proxima Nova"/>
                <a:ea typeface="Proxima Nova"/>
                <a:cs typeface="Proxima Nova"/>
                <a:sym typeface="Proxima Nova"/>
              </a:rPr>
              <a:t>and</a:t>
            </a:r>
            <a:r>
              <a:rPr lang="en-US" sz="2200">
                <a:latin typeface="Proxima Nova"/>
                <a:ea typeface="Proxima Nova"/>
                <a:cs typeface="Proxima Nova"/>
                <a:sym typeface="Proxima Nova"/>
              </a:rPr>
              <a:t> the emotions of others heard?</a:t>
            </a:r>
            <a:endParaRPr sz="2200">
              <a:latin typeface="Proxima Nova"/>
              <a:ea typeface="Proxima Nova"/>
              <a:cs typeface="Proxima Nova"/>
              <a:sym typeface="Proxima Nova"/>
            </a:endParaRPr>
          </a:p>
        </p:txBody>
      </p:sp>
      <p:sp>
        <p:nvSpPr>
          <p:cNvPr id="114" name="Google Shape;114;p15"/>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15"/>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6" name="Google Shape;116;p15"/>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17" name="Google Shape;117;p15"/>
          <p:cNvSpPr txBox="1"/>
          <p:nvPr/>
        </p:nvSpPr>
        <p:spPr>
          <a:xfrm>
            <a:off x="10990890" y="5841242"/>
            <a:ext cx="901200"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sym typeface="Proxima Nova"/>
              </a:rPr>
              <a:t>3</a:t>
            </a:r>
            <a:endParaRPr dirty="0"/>
          </a:p>
        </p:txBody>
      </p:sp>
      <p:pic>
        <p:nvPicPr>
          <p:cNvPr id="118" name="Google Shape;118;p15"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119" name="Google Shape;119;p15"/>
          <p:cNvSpPr/>
          <p:nvPr/>
        </p:nvSpPr>
        <p:spPr>
          <a:xfrm>
            <a:off x="8333927" y="4999047"/>
            <a:ext cx="3424800" cy="33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dirty="0">
                <a:solidFill>
                  <a:schemeClr val="dk1"/>
                </a:solidFill>
                <a:latin typeface="Proxima Nova"/>
                <a:ea typeface="Proxima Nova"/>
                <a:cs typeface="Proxima Nova"/>
                <a:sym typeface="Proxima Nova"/>
              </a:rPr>
              <a:t>Figure 2: </a:t>
            </a:r>
            <a:r>
              <a:rPr lang="en-US" sz="1600" dirty="0">
                <a:solidFill>
                  <a:schemeClr val="dk1"/>
                </a:solidFill>
                <a:latin typeface="Proxima Nova"/>
                <a:ea typeface="Proxima Nova"/>
                <a:cs typeface="Proxima Nova"/>
                <a:sym typeface="Proxima Nova"/>
              </a:rPr>
              <a:t>Inclusive</a:t>
            </a:r>
            <a:r>
              <a:rPr lang="en-US" sz="1600" b="0" i="0" u="none" strike="noStrike" cap="none" dirty="0">
                <a:solidFill>
                  <a:schemeClr val="dk1"/>
                </a:solidFill>
                <a:latin typeface="Proxima Nova"/>
                <a:ea typeface="Proxima Nova"/>
                <a:cs typeface="Proxima Nova"/>
                <a:sym typeface="Proxima Nova"/>
              </a:rPr>
              <a:t> Leadership from Deloitte</a:t>
            </a:r>
            <a:endParaRPr dirty="0"/>
          </a:p>
        </p:txBody>
      </p:sp>
      <p:pic>
        <p:nvPicPr>
          <p:cNvPr id="120" name="Google Shape;120;p15"/>
          <p:cNvPicPr preferRelativeResize="0"/>
          <p:nvPr/>
        </p:nvPicPr>
        <p:blipFill>
          <a:blip r:embed="rId5">
            <a:alphaModFix/>
          </a:blip>
          <a:stretch>
            <a:fillRect/>
          </a:stretch>
        </p:blipFill>
        <p:spPr>
          <a:xfrm>
            <a:off x="8668225" y="2173748"/>
            <a:ext cx="2756075" cy="2743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BACKGROUND</a:t>
            </a:r>
            <a:endParaRPr/>
          </a:p>
        </p:txBody>
      </p:sp>
      <p:sp>
        <p:nvSpPr>
          <p:cNvPr id="126" name="Google Shape;126;p4"/>
          <p:cNvSpPr txBox="1">
            <a:spLocks noGrp="1"/>
          </p:cNvSpPr>
          <p:nvPr>
            <p:ph type="subTitle" idx="1"/>
          </p:nvPr>
        </p:nvSpPr>
        <p:spPr>
          <a:xfrm>
            <a:off x="818868" y="1923350"/>
            <a:ext cx="7207532" cy="3917892"/>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n-US" sz="2400">
                <a:latin typeface="Proxima Nova"/>
                <a:ea typeface="Proxima Nova"/>
                <a:cs typeface="Proxima Nova"/>
                <a:sym typeface="Proxima Nova"/>
              </a:rPr>
              <a:t>Fusion 3</a:t>
            </a:r>
            <a:r>
              <a:rPr lang="en-US">
                <a:latin typeface="Proxima Nova"/>
                <a:ea typeface="Proxima Nova"/>
                <a:cs typeface="Proxima Nova"/>
                <a:sym typeface="Proxima Nova"/>
              </a:rPr>
              <a:t>60</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Computer-Aided Design (CAD) software</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Creates 3D drawings of engineering designs</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Also used for CAM, rendering, simulation, etc.</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3D printing – allows for rapid prototyping and onsite manufacturing</a:t>
            </a:r>
            <a:endParaRPr/>
          </a:p>
          <a:p>
            <a:pPr marL="342900" lvl="0" indent="-342900" algn="l" rtl="0">
              <a:lnSpc>
                <a:spcPct val="90000"/>
              </a:lnSpc>
              <a:spcBef>
                <a:spcPts val="1000"/>
              </a:spcBef>
              <a:spcAft>
                <a:spcPts val="0"/>
              </a:spcAft>
              <a:buClr>
                <a:schemeClr val="dk1"/>
              </a:buClr>
              <a:buSzPts val="2400"/>
              <a:buFont typeface="Arial"/>
              <a:buChar char="•"/>
            </a:pPr>
            <a:r>
              <a:rPr lang="en-US">
                <a:latin typeface="Proxima Nova"/>
                <a:ea typeface="Proxima Nova"/>
                <a:cs typeface="Proxima Nova"/>
                <a:sym typeface="Proxima Nova"/>
              </a:rPr>
              <a:t>Cura</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3D printing preparation application</a:t>
            </a:r>
            <a:endParaRPr/>
          </a:p>
        </p:txBody>
      </p:sp>
      <p:sp>
        <p:nvSpPr>
          <p:cNvPr id="127" name="Google Shape;127;p4"/>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4"/>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9" name="Google Shape;129;p4"/>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30" name="Google Shape;130;p4"/>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sym typeface="Proxima Nova"/>
              </a:rPr>
              <a:t>4</a:t>
            </a:r>
            <a:endParaRPr dirty="0"/>
          </a:p>
        </p:txBody>
      </p:sp>
      <p:pic>
        <p:nvPicPr>
          <p:cNvPr id="131" name="Google Shape;131;p4"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132" name="Google Shape;132;p4"/>
          <p:cNvSpPr/>
          <p:nvPr/>
        </p:nvSpPr>
        <p:spPr>
          <a:xfrm>
            <a:off x="7948464" y="5022247"/>
            <a:ext cx="342466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1"/>
                </a:solidFill>
                <a:latin typeface="Proxima Nova"/>
                <a:ea typeface="Proxima Nova"/>
                <a:cs typeface="Proxima Nova"/>
                <a:sym typeface="Proxima Nova"/>
              </a:rPr>
              <a:t>Figure 3: Fusion 360 in use courtesy of Autodesk</a:t>
            </a:r>
            <a:endParaRPr dirty="0"/>
          </a:p>
        </p:txBody>
      </p:sp>
      <p:pic>
        <p:nvPicPr>
          <p:cNvPr id="133" name="Google Shape;133;p4" descr="A screenshot of a computer&#10;&#10;Description automatically generated"/>
          <p:cNvPicPr preferRelativeResize="0"/>
          <p:nvPr/>
        </p:nvPicPr>
        <p:blipFill rotWithShape="1">
          <a:blip r:embed="rId5">
            <a:alphaModFix/>
          </a:blip>
          <a:srcRect l="19634" r="7054"/>
          <a:stretch/>
        </p:blipFill>
        <p:spPr>
          <a:xfrm>
            <a:off x="8151706" y="2547006"/>
            <a:ext cx="3108960" cy="23073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BACKGROUND INFORMATION</a:t>
            </a:r>
            <a:endParaRPr/>
          </a:p>
        </p:txBody>
      </p:sp>
      <p:sp>
        <p:nvSpPr>
          <p:cNvPr id="139" name="Google Shape;139;p5"/>
          <p:cNvSpPr txBox="1">
            <a:spLocks noGrp="1"/>
          </p:cNvSpPr>
          <p:nvPr>
            <p:ph type="subTitle" idx="1"/>
          </p:nvPr>
        </p:nvSpPr>
        <p:spPr>
          <a:xfrm>
            <a:off x="609860" y="1923350"/>
            <a:ext cx="5000827" cy="3917892"/>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n-US">
                <a:latin typeface="Proxima Nova"/>
                <a:ea typeface="Proxima Nova"/>
                <a:cs typeface="Proxima Nova"/>
                <a:sym typeface="Proxima Nova"/>
              </a:rPr>
              <a:t>Design workspace</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Used to make precisely-scaled drawings of engineering designs</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Sketch a 2D profile</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Generate 3D body using Extrude, Sweep, or Loft</a:t>
            </a:r>
            <a:endParaRPr/>
          </a:p>
        </p:txBody>
      </p:sp>
      <p:sp>
        <p:nvSpPr>
          <p:cNvPr id="140" name="Google Shape;140;p5"/>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5"/>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43" name="Google Shape;143;p5"/>
          <p:cNvSpPr/>
          <p:nvPr/>
        </p:nvSpPr>
        <p:spPr>
          <a:xfrm>
            <a:off x="6929764" y="5015242"/>
            <a:ext cx="478309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1"/>
                </a:solidFill>
                <a:latin typeface="Proxima Nova"/>
                <a:ea typeface="Proxima Nova"/>
                <a:cs typeface="Proxima Nova"/>
                <a:sym typeface="Proxima Nova"/>
              </a:rPr>
              <a:t>Figure 4: Extrude and Sweep tools</a:t>
            </a:r>
            <a:endParaRPr dirty="0"/>
          </a:p>
        </p:txBody>
      </p:sp>
      <p:sp>
        <p:nvSpPr>
          <p:cNvPr id="144" name="Google Shape;144;p5"/>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sym typeface="Proxima Nova"/>
              </a:rPr>
              <a:t>5</a:t>
            </a:r>
            <a:endParaRPr dirty="0"/>
          </a:p>
        </p:txBody>
      </p:sp>
      <p:pic>
        <p:nvPicPr>
          <p:cNvPr id="145" name="Google Shape;145;p5"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pic>
        <p:nvPicPr>
          <p:cNvPr id="146" name="Google Shape;146;p5"/>
          <p:cNvPicPr preferRelativeResize="0"/>
          <p:nvPr/>
        </p:nvPicPr>
        <p:blipFill rotWithShape="1">
          <a:blip r:embed="rId5">
            <a:alphaModFix/>
          </a:blip>
          <a:srcRect/>
          <a:stretch/>
        </p:blipFill>
        <p:spPr>
          <a:xfrm>
            <a:off x="5769260" y="2473398"/>
            <a:ext cx="5943600" cy="2333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BACKGROUND INFORMATION</a:t>
            </a:r>
            <a:endParaRPr/>
          </a:p>
        </p:txBody>
      </p:sp>
      <p:sp>
        <p:nvSpPr>
          <p:cNvPr id="153" name="Google Shape;153;p6"/>
          <p:cNvSpPr txBox="1">
            <a:spLocks noGrp="1"/>
          </p:cNvSpPr>
          <p:nvPr>
            <p:ph type="subTitle" idx="1"/>
          </p:nvPr>
        </p:nvSpPr>
        <p:spPr>
          <a:xfrm>
            <a:off x="609860" y="1923350"/>
            <a:ext cx="2435181" cy="3917892"/>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n-US" b="1">
                <a:latin typeface="Proxima Nova"/>
                <a:ea typeface="Proxima Nova"/>
                <a:cs typeface="Proxima Nova"/>
                <a:sym typeface="Proxima Nova"/>
              </a:rPr>
              <a:t>Loft </a:t>
            </a:r>
            <a:endParaRPr/>
          </a:p>
          <a:p>
            <a:pPr marL="800100" lvl="1" indent="-342900" algn="l" rtl="0">
              <a:lnSpc>
                <a:spcPct val="90000"/>
              </a:lnSpc>
              <a:spcBef>
                <a:spcPts val="500"/>
              </a:spcBef>
              <a:spcAft>
                <a:spcPts val="0"/>
              </a:spcAft>
              <a:buClr>
                <a:schemeClr val="dk1"/>
              </a:buClr>
              <a:buSzPts val="2000"/>
              <a:buFont typeface="Arial"/>
              <a:buChar char="•"/>
            </a:pPr>
            <a:r>
              <a:rPr lang="en-US">
                <a:latin typeface="Proxima Nova"/>
                <a:ea typeface="Proxima Nova"/>
                <a:cs typeface="Proxima Nova"/>
                <a:sym typeface="Proxima Nova"/>
              </a:rPr>
              <a:t>Creates a 3D extrusion to connect two profiles </a:t>
            </a:r>
            <a:endParaRPr b="1">
              <a:latin typeface="Proxima Nova"/>
              <a:ea typeface="Proxima Nova"/>
              <a:cs typeface="Proxima Nova"/>
              <a:sym typeface="Proxima Nova"/>
            </a:endParaRPr>
          </a:p>
          <a:p>
            <a:pPr marL="342900" lvl="0" indent="-342900" algn="l" rtl="0">
              <a:lnSpc>
                <a:spcPct val="90000"/>
              </a:lnSpc>
              <a:spcBef>
                <a:spcPts val="1000"/>
              </a:spcBef>
              <a:spcAft>
                <a:spcPts val="0"/>
              </a:spcAft>
              <a:buClr>
                <a:schemeClr val="dk1"/>
              </a:buClr>
              <a:buSzPts val="2400"/>
              <a:buFont typeface="Arial"/>
              <a:buChar char="•"/>
            </a:pPr>
            <a:r>
              <a:rPr lang="en-US" b="1">
                <a:latin typeface="Proxima Nova"/>
                <a:ea typeface="Proxima Nova"/>
                <a:cs typeface="Proxima Nova"/>
                <a:sym typeface="Proxima Nova"/>
              </a:rPr>
              <a:t>Sweep</a:t>
            </a:r>
            <a:endParaRPr/>
          </a:p>
          <a:p>
            <a:pPr marL="800100" lvl="1" indent="-342900" algn="l" rtl="0">
              <a:lnSpc>
                <a:spcPct val="90000"/>
              </a:lnSpc>
              <a:spcBef>
                <a:spcPts val="500"/>
              </a:spcBef>
              <a:spcAft>
                <a:spcPts val="0"/>
              </a:spcAft>
              <a:buClr>
                <a:schemeClr val="dk1"/>
              </a:buClr>
              <a:buSzPts val="2000"/>
              <a:buFont typeface="Arial"/>
              <a:buChar char="•"/>
            </a:pPr>
            <a:r>
              <a:rPr lang="en-US">
                <a:latin typeface="Proxima Nova"/>
                <a:ea typeface="Proxima Nova"/>
                <a:cs typeface="Proxima Nova"/>
                <a:sym typeface="Proxima Nova"/>
              </a:rPr>
              <a:t>Creates a 3D model of a surface (profile) along a specific path</a:t>
            </a:r>
            <a:endParaRPr/>
          </a:p>
        </p:txBody>
      </p:sp>
      <p:sp>
        <p:nvSpPr>
          <p:cNvPr id="154" name="Google Shape;154;p6"/>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6"/>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6" name="Google Shape;156;p6"/>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57" name="Google Shape;157;p6"/>
          <p:cNvSpPr/>
          <p:nvPr/>
        </p:nvSpPr>
        <p:spPr>
          <a:xfrm>
            <a:off x="6929764" y="5015242"/>
            <a:ext cx="478309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Figure 3: Extrude and Sweep tools</a:t>
            </a:r>
            <a:endParaRPr/>
          </a:p>
        </p:txBody>
      </p:sp>
      <p:sp>
        <p:nvSpPr>
          <p:cNvPr id="158" name="Google Shape;158;p6"/>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sym typeface="Proxima Nova"/>
              </a:rPr>
              <a:t>6</a:t>
            </a:r>
            <a:endParaRPr dirty="0"/>
          </a:p>
        </p:txBody>
      </p:sp>
      <p:pic>
        <p:nvPicPr>
          <p:cNvPr id="159" name="Google Shape;159;p6"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pic>
        <p:nvPicPr>
          <p:cNvPr id="160" name="Google Shape;160;p6"/>
          <p:cNvPicPr preferRelativeResize="0"/>
          <p:nvPr/>
        </p:nvPicPr>
        <p:blipFill rotWithShape="1">
          <a:blip r:embed="rId5">
            <a:alphaModFix/>
          </a:blip>
          <a:srcRect/>
          <a:stretch/>
        </p:blipFill>
        <p:spPr>
          <a:xfrm>
            <a:off x="3745758" y="1774254"/>
            <a:ext cx="7693089" cy="432736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7" descr="A screenshot of a video game&#10;&#10;Description automatically generated"/>
          <p:cNvPicPr preferRelativeResize="0"/>
          <p:nvPr/>
        </p:nvPicPr>
        <p:blipFill rotWithShape="1">
          <a:blip r:embed="rId3">
            <a:alphaModFix/>
          </a:blip>
          <a:srcRect/>
          <a:stretch/>
        </p:blipFill>
        <p:spPr>
          <a:xfrm>
            <a:off x="548382" y="2514885"/>
            <a:ext cx="4242602" cy="2383612"/>
          </a:xfrm>
          <a:prstGeom prst="rect">
            <a:avLst/>
          </a:prstGeom>
          <a:noFill/>
          <a:ln>
            <a:noFill/>
          </a:ln>
        </p:spPr>
      </p:pic>
      <p:sp>
        <p:nvSpPr>
          <p:cNvPr id="166" name="Google Shape;166;p7"/>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BACKGROUND INFORMATION</a:t>
            </a:r>
            <a:endParaRPr/>
          </a:p>
        </p:txBody>
      </p:sp>
      <p:sp>
        <p:nvSpPr>
          <p:cNvPr id="167" name="Google Shape;167;p7"/>
          <p:cNvSpPr txBox="1">
            <a:spLocks noGrp="1"/>
          </p:cNvSpPr>
          <p:nvPr>
            <p:ph type="subTitle" idx="1"/>
          </p:nvPr>
        </p:nvSpPr>
        <p:spPr>
          <a:xfrm>
            <a:off x="5107578" y="1897223"/>
            <a:ext cx="6677072" cy="4125543"/>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n-US">
                <a:latin typeface="Proxima Nova"/>
                <a:ea typeface="Proxima Nova"/>
                <a:cs typeface="Proxima Nova"/>
                <a:sym typeface="Proxima Nova"/>
              </a:rPr>
              <a:t>Simulation workspace</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Used to run structural analysis on model under real-world conditions</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Define the constraints (boundary conditions) on the model</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Apply a load to simulate real-world force</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Generate a mesh, an array of polygons making up the body of the model</a:t>
            </a:r>
            <a:endParaRPr/>
          </a:p>
        </p:txBody>
      </p:sp>
      <p:sp>
        <p:nvSpPr>
          <p:cNvPr id="168" name="Google Shape;168;p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 name="Google Shape;169;p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0" name="Google Shape;170;p7"/>
          <p:cNvPicPr preferRelativeResize="0"/>
          <p:nvPr/>
        </p:nvPicPr>
        <p:blipFill rotWithShape="1">
          <a:blip r:embed="rId4">
            <a:alphaModFix/>
          </a:blip>
          <a:srcRect/>
          <a:stretch/>
        </p:blipFill>
        <p:spPr>
          <a:xfrm>
            <a:off x="83237" y="6393031"/>
            <a:ext cx="2586446" cy="402883"/>
          </a:xfrm>
          <a:prstGeom prst="rect">
            <a:avLst/>
          </a:prstGeom>
          <a:noFill/>
          <a:ln>
            <a:noFill/>
          </a:ln>
        </p:spPr>
      </p:pic>
      <p:sp>
        <p:nvSpPr>
          <p:cNvPr id="171" name="Google Shape;171;p7"/>
          <p:cNvSpPr/>
          <p:nvPr/>
        </p:nvSpPr>
        <p:spPr>
          <a:xfrm>
            <a:off x="79013" y="4898497"/>
            <a:ext cx="5155213"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1"/>
                </a:solidFill>
                <a:latin typeface="Proxima Nova"/>
                <a:ea typeface="Proxima Nova"/>
                <a:cs typeface="Proxima Nova"/>
                <a:sym typeface="Proxima Nova"/>
              </a:rPr>
              <a:t>Figure 5: Fusion 360 mesh courtesy of O’Reilly</a:t>
            </a:r>
            <a:endParaRPr dirty="0"/>
          </a:p>
        </p:txBody>
      </p:sp>
      <p:sp>
        <p:nvSpPr>
          <p:cNvPr id="172" name="Google Shape;172;p7"/>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sym typeface="Proxima Nova"/>
              </a:rPr>
              <a:t>7</a:t>
            </a:r>
            <a:endParaRPr dirty="0"/>
          </a:p>
        </p:txBody>
      </p:sp>
      <p:pic>
        <p:nvPicPr>
          <p:cNvPr id="173" name="Google Shape;173;p7"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txBox="1">
            <a:spLocks noGrp="1"/>
          </p:cNvSpPr>
          <p:nvPr>
            <p:ph type="ctrTitle"/>
          </p:nvPr>
        </p:nvSpPr>
        <p:spPr>
          <a:xfrm>
            <a:off x="564107" y="809107"/>
            <a:ext cx="11063786" cy="9651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a:latin typeface="Montserrat Medium"/>
                <a:ea typeface="Montserrat Medium"/>
                <a:cs typeface="Montserrat Medium"/>
                <a:sym typeface="Montserrat Medium"/>
              </a:rPr>
              <a:t>BACKGROUND INFORMATION</a:t>
            </a:r>
            <a:endParaRPr/>
          </a:p>
        </p:txBody>
      </p:sp>
      <p:sp>
        <p:nvSpPr>
          <p:cNvPr id="179" name="Google Shape;179;p8"/>
          <p:cNvSpPr txBox="1">
            <a:spLocks noGrp="1"/>
          </p:cNvSpPr>
          <p:nvPr>
            <p:ph type="subTitle" idx="1"/>
          </p:nvPr>
        </p:nvSpPr>
        <p:spPr>
          <a:xfrm>
            <a:off x="5107578" y="1897223"/>
            <a:ext cx="6677072" cy="4125543"/>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n-US">
                <a:latin typeface="Proxima Nova"/>
                <a:ea typeface="Proxima Nova"/>
                <a:cs typeface="Proxima Nova"/>
                <a:sym typeface="Proxima Nova"/>
              </a:rPr>
              <a:t>Simulation workspace</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Run simulation to obtain safety factor, a value used to describe how much stronger a system is than the expected load</a:t>
            </a:r>
            <a:endParaRPr/>
          </a:p>
          <a:p>
            <a:pPr marL="800100" lvl="1" indent="-342900" algn="l" rtl="0">
              <a:lnSpc>
                <a:spcPct val="90000"/>
              </a:lnSpc>
              <a:spcBef>
                <a:spcPts val="500"/>
              </a:spcBef>
              <a:spcAft>
                <a:spcPts val="0"/>
              </a:spcAft>
              <a:buClr>
                <a:schemeClr val="dk1"/>
              </a:buClr>
              <a:buSzPts val="2400"/>
              <a:buFont typeface="Arial"/>
              <a:buChar char="•"/>
            </a:pPr>
            <a:r>
              <a:rPr lang="en-US" sz="2400">
                <a:latin typeface="Proxima Nova"/>
                <a:ea typeface="Proxima Nova"/>
                <a:cs typeface="Proxima Nova"/>
                <a:sym typeface="Proxima Nova"/>
              </a:rPr>
              <a:t>Can determine if an object is ready to sustain real-world loads or needs to be remodified</a:t>
            </a:r>
            <a:endParaRPr/>
          </a:p>
        </p:txBody>
      </p:sp>
      <p:sp>
        <p:nvSpPr>
          <p:cNvPr id="180" name="Google Shape;180;p8"/>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1" name="Google Shape;181;p8"/>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2" name="Google Shape;182;p8"/>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83" name="Google Shape;183;p8"/>
          <p:cNvSpPr/>
          <p:nvPr/>
        </p:nvSpPr>
        <p:spPr>
          <a:xfrm>
            <a:off x="79013" y="4898497"/>
            <a:ext cx="515521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chemeClr val="dk1"/>
                </a:solidFill>
                <a:latin typeface="Proxima Nova"/>
                <a:ea typeface="Proxima Nova"/>
                <a:cs typeface="Proxima Nova"/>
                <a:sym typeface="Proxima Nova"/>
              </a:rPr>
              <a:t>Figure 6: Fusion 360 simulation courtesy of </a:t>
            </a:r>
            <a:r>
              <a:rPr lang="en-US" sz="1600" b="0" i="0" u="none" strike="noStrike" cap="none" dirty="0" err="1">
                <a:solidFill>
                  <a:schemeClr val="dk1"/>
                </a:solidFill>
                <a:latin typeface="Proxima Nova"/>
                <a:ea typeface="Proxima Nova"/>
                <a:cs typeface="Proxima Nova"/>
                <a:sym typeface="Proxima Nova"/>
              </a:rPr>
              <a:t>Engineering.com</a:t>
            </a:r>
            <a:endParaRPr dirty="0"/>
          </a:p>
        </p:txBody>
      </p:sp>
      <p:sp>
        <p:nvSpPr>
          <p:cNvPr id="184" name="Google Shape;184;p8"/>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dk1"/>
                </a:solidFill>
                <a:latin typeface="Proxima Nova"/>
                <a:sym typeface="Proxima Nova"/>
              </a:rPr>
              <a:t>8</a:t>
            </a:r>
            <a:endParaRPr dirty="0"/>
          </a:p>
        </p:txBody>
      </p:sp>
      <p:pic>
        <p:nvPicPr>
          <p:cNvPr id="185" name="Google Shape;185;p8"/>
          <p:cNvPicPr preferRelativeResize="0"/>
          <p:nvPr/>
        </p:nvPicPr>
        <p:blipFill rotWithShape="1">
          <a:blip r:embed="rId4">
            <a:alphaModFix/>
          </a:blip>
          <a:srcRect/>
          <a:stretch/>
        </p:blipFill>
        <p:spPr>
          <a:xfrm>
            <a:off x="535319" y="2577640"/>
            <a:ext cx="4242602" cy="2326802"/>
          </a:xfrm>
          <a:prstGeom prst="rect">
            <a:avLst/>
          </a:prstGeom>
          <a:noFill/>
          <a:ln>
            <a:noFill/>
          </a:ln>
        </p:spPr>
      </p:pic>
      <p:pic>
        <p:nvPicPr>
          <p:cNvPr id="186" name="Google Shape;186;p8"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845</Words>
  <Application>Microsoft Macintosh PowerPoint</Application>
  <PresentationFormat>Widescreen</PresentationFormat>
  <Paragraphs>132</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Proxima Nova</vt:lpstr>
      <vt:lpstr>Arial</vt:lpstr>
      <vt:lpstr>Montserrat Medium</vt:lpstr>
      <vt:lpstr>Calibri</vt:lpstr>
      <vt:lpstr>Montserrat</vt:lpstr>
      <vt:lpstr>Office Theme</vt:lpstr>
      <vt:lpstr>COMPUTER-AIDED DESIGN (CAD) COMPETITION</vt:lpstr>
      <vt:lpstr>OVERVIEW</vt:lpstr>
      <vt:lpstr>OBJECTIVE</vt:lpstr>
      <vt:lpstr>IDBE IMPLEMENTATION</vt:lpstr>
      <vt:lpstr>BACKGROUND</vt:lpstr>
      <vt:lpstr>BACKGROUND INFORMATION</vt:lpstr>
      <vt:lpstr>BACKGROUND INFORMATION</vt:lpstr>
      <vt:lpstr>BACKGROUND INFORMATION</vt:lpstr>
      <vt:lpstr>BACKGROUND INFORMATION</vt:lpstr>
      <vt:lpstr>MATERIALS</vt:lpstr>
      <vt:lpstr>PROCEDURE</vt:lpstr>
      <vt:lpstr>PROCEDURE</vt:lpstr>
      <vt:lpstr>COMPETITION RULES</vt:lpstr>
      <vt:lpstr>ASSIGNMENT</vt:lpstr>
      <vt:lpstr>PowerPoint Presentation</vt:lpstr>
      <vt:lpstr>PowerPoint Presentation</vt:lpstr>
      <vt:lpstr>CLOSING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COMPUTER-AIDED DESIGN (CAD) COMPETITION</dc:title>
  <dc:creator>Diya</dc:creator>
  <cp:lastModifiedBy>General Engineering</cp:lastModifiedBy>
  <cp:revision>4</cp:revision>
  <dcterms:created xsi:type="dcterms:W3CDTF">2019-06-25T23:10:16Z</dcterms:created>
  <dcterms:modified xsi:type="dcterms:W3CDTF">2023-09-08T02:35:47Z</dcterms:modified>
</cp:coreProperties>
</file>