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4" r:id="rId14"/>
    <p:sldId id="306" r:id="rId15"/>
    <p:sldId id="308" r:id="rId16"/>
    <p:sldId id="299" r:id="rId17"/>
  </p:sldIdLst>
  <p:sldSz cx="12192000" cy="6858000"/>
  <p:notesSz cx="6858000" cy="9144000"/>
  <p:embeddedFontLst>
    <p:embeddedFont>
      <p:font typeface="Cambria Math" panose="02040503050406030204" pitchFamily="18" charset="0"/>
      <p:regular r:id="rId19"/>
    </p:embeddedFont>
    <p:embeddedFont>
      <p:font typeface="Montserrat" pitchFamily="2" charset="77"/>
      <p:regular r:id="rId20"/>
      <p:bold r:id="rId21"/>
      <p:italic r:id="rId22"/>
      <p:boldItalic r:id="rId23"/>
    </p:embeddedFont>
    <p:embeddedFont>
      <p:font typeface="Montserrat Black" pitchFamily="2" charset="77"/>
      <p:bold r:id="rId24"/>
      <p:italic r:id="rId25"/>
      <p:boldItalic r:id="rId26"/>
    </p:embeddedFont>
    <p:embeddedFont>
      <p:font typeface="Proxima Nova" panose="02000506030000020004" pitchFamily="2" charset="0"/>
      <p:regular r:id="rId27"/>
      <p:bold r:id="rId28"/>
      <p:italic r:id="rId29"/>
      <p:boldItalic r:id="rId30"/>
    </p:embeddedFont>
    <p:embeddedFont>
      <p:font typeface="Quattrocento Sans" panose="020B0502050000020003"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9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8149141-A46A-AF2E-0E2E-7C088CA5C523}"/>
                  </a:ext>
                </a:extLst>
              </p:cNvPr>
              <p:cNvSpPr txBox="1"/>
              <p:nvPr/>
            </p:nvSpPr>
            <p:spPr>
              <a:xfrm>
                <a:off x="1669610" y="1500790"/>
                <a:ext cx="8783687" cy="5933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𝐶𝑜𝑚𝑝𝑒𝑡𝑖𝑡𝑖𝑜𝑛</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𝐸𝑞𝑢𝑎𝑡𝑖𝑜𝑛</m:t>
                      </m:r>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𝐹𝑖𝑛𝑎𝑙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𝑆𝑎𝑓𝑒𝑡𝑦</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𝐹𝑎𝑐𝑡𝑜𝑟</m:t>
                              </m:r>
                            </m:num>
                            <m:den>
                              <m:r>
                                <a:rPr lang="en-US" sz="2000" b="0" i="1" smtClean="0">
                                  <a:solidFill>
                                    <a:schemeClr val="bg1"/>
                                  </a:solidFill>
                                  <a:latin typeface="Cambria Math" panose="02040503050406030204" pitchFamily="18" charset="0"/>
                                </a:rPr>
                                <m:t>𝐼𝑛𝑖𝑡𝑖𝑎𝑙</m:t>
                              </m:r>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𝑉𝑜𝑙𝑢𝑚𝑒</m:t>
                              </m:r>
                            </m:den>
                          </m:f>
                        </m:e>
                      </m:d>
                      <m:r>
                        <a:rPr lang="en-US" sz="2000" b="0" i="1" smtClean="0">
                          <a:solidFill>
                            <a:schemeClr val="bg1"/>
                          </a:solidFill>
                          <a:latin typeface="Cambria Math" panose="02040503050406030204" pitchFamily="18" charset="0"/>
                        </a:rPr>
                        <m:t>𝑥</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10</m:t>
                          </m:r>
                        </m:e>
                        <m:sup>
                          <m:r>
                            <a:rPr lang="en-US" sz="2000" b="0" i="1" smtClean="0">
                              <a:solidFill>
                                <a:schemeClr val="bg1"/>
                              </a:solidFill>
                              <a:latin typeface="Cambria Math" panose="02040503050406030204" pitchFamily="18" charset="0"/>
                            </a:rPr>
                            <m:t>4</m:t>
                          </m:r>
                        </m:sup>
                      </m:sSup>
                    </m:oMath>
                  </m:oMathPara>
                </a14:m>
                <a:endParaRPr lang="en-US" sz="2000" dirty="0">
                  <a:solidFill>
                    <a:schemeClr val="bg1"/>
                  </a:solidFill>
                </a:endParaRPr>
              </a:p>
            </p:txBody>
          </p:sp>
        </mc:Choice>
        <mc:Fallback xmlns="">
          <p:sp>
            <p:nvSpPr>
              <p:cNvPr id="3" name="TextBox 2">
                <a:extLst>
                  <a:ext uri="{FF2B5EF4-FFF2-40B4-BE49-F238E27FC236}">
                    <a16:creationId xmlns:a16="http://schemas.microsoft.com/office/drawing/2014/main" id="{58149141-A46A-AF2E-0E2E-7C088CA5C523}"/>
                  </a:ext>
                </a:extLst>
              </p:cNvPr>
              <p:cNvSpPr txBox="1">
                <a:spLocks noRot="1" noChangeAspect="1" noMove="1" noResize="1" noEditPoints="1" noAdjustHandles="1" noChangeArrowheads="1" noChangeShapeType="1" noTextEdit="1"/>
              </p:cNvSpPr>
              <p:nvPr/>
            </p:nvSpPr>
            <p:spPr>
              <a:xfrm>
                <a:off x="1669610" y="1500790"/>
                <a:ext cx="8783687" cy="593368"/>
              </a:xfrm>
              <a:prstGeom prst="rect">
                <a:avLst/>
              </a:prstGeom>
              <a:blipFill>
                <a:blip r:embed="rId7"/>
                <a:stretch>
                  <a:fillRect l="-433" t="-8333" b="-27083"/>
                </a:stretch>
              </a:blipFill>
            </p:spPr>
            <p:txBody>
              <a:bodyPr/>
              <a:lstStyle/>
              <a:p>
                <a:r>
                  <a:rPr lang="en-US">
                    <a:noFill/>
                  </a:rPr>
                  <a:t> </a:t>
                </a:r>
              </a:p>
            </p:txBody>
          </p:sp>
        </mc:Fallback>
      </mc:AlternateContent>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87080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p>
          <a:p>
            <a:pPr marL="457200" indent="-457200">
              <a:lnSpc>
                <a:spcPct val="90000"/>
              </a:lnSpc>
              <a:spcBef>
                <a:spcPts val="1000"/>
              </a:spcBef>
              <a:buClr>
                <a:schemeClr val="bg1"/>
              </a:buClr>
              <a:buSzPct val="100000"/>
              <a:buFont typeface="Arial" panose="020B0604020202020204" pitchFamily="34" charset="0"/>
              <a:buChar char="•"/>
            </a:pPr>
            <a:r>
              <a:rPr lang="en-US" sz="260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8" name="Google Shape;1466;p173">
            <a:extLst>
              <a:ext uri="{FF2B5EF4-FFF2-40B4-BE49-F238E27FC236}">
                <a16:creationId xmlns:a16="http://schemas.microsoft.com/office/drawing/2014/main" id="{ED236E9B-009A-31AF-A8D4-FA76F66102E7}"/>
              </a:ext>
            </a:extLst>
          </p:cNvPr>
          <p:cNvSpPr/>
          <p:nvPr/>
        </p:nvSpPr>
        <p:spPr>
          <a:xfrm>
            <a:off x="8226162" y="2633217"/>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6251469" y="1827351"/>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6879299" y="2455180"/>
            <a:ext cx="1449440" cy="1449440"/>
          </a:xfrm>
          <a:prstGeom prst="roundRect">
            <a:avLst/>
          </a:prstGeom>
          <a:noFill/>
          <a:ln>
            <a:noFill/>
          </a:ln>
        </p:spPr>
      </p:pic>
      <p:pic>
        <p:nvPicPr>
          <p:cNvPr id="11" name="Google Shape;108;p2" descr="A close up of a sign&#10;&#10;Description automatically generated">
            <a:extLst>
              <a:ext uri="{FF2B5EF4-FFF2-40B4-BE49-F238E27FC236}">
                <a16:creationId xmlns:a16="http://schemas.microsoft.com/office/drawing/2014/main" id="{229217B3-250F-9D3F-0084-3B9FD5247DC9}"/>
              </a:ext>
            </a:extLst>
          </p:cNvPr>
          <p:cNvPicPr preferRelativeResize="0"/>
          <p:nvPr/>
        </p:nvPicPr>
        <p:blipFill rotWithShape="1">
          <a:blip r:embed="rId6">
            <a:alphaModFix/>
          </a:blip>
          <a:srcRect l="4601" t="8109" r="3822" b="7629"/>
          <a:stretch/>
        </p:blipFill>
        <p:spPr>
          <a:xfrm>
            <a:off x="8752191" y="3257151"/>
            <a:ext cx="1653040" cy="1485503"/>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005384" y="5338316"/>
            <a:ext cx="482184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(Left) and </a:t>
            </a:r>
            <a:r>
              <a:rPr lang="en-US" sz="1600" b="0" i="0" u="none" strike="noStrike" cap="none" dirty="0" err="1">
                <a:solidFill>
                  <a:schemeClr val="bg1"/>
                </a:solidFill>
                <a:latin typeface="Montserrat" pitchFamily="2" charset="77"/>
                <a:ea typeface="Proxima Nova"/>
                <a:cs typeface="Proxima Nova"/>
                <a:sym typeface="Proxima Nova"/>
              </a:rPr>
              <a:t>Cura</a:t>
            </a:r>
            <a:r>
              <a:rPr lang="en-US" sz="1600" b="0" i="0" u="none" strike="noStrike" cap="none" dirty="0">
                <a:solidFill>
                  <a:schemeClr val="bg1"/>
                </a:solidFill>
                <a:latin typeface="Montserrat" pitchFamily="2" charset="77"/>
                <a:ea typeface="Proxima Nova"/>
                <a:cs typeface="Proxima Nova"/>
                <a:sym typeface="Proxima Nova"/>
              </a:rPr>
              <a:t> (Right) Courtesy of </a:t>
            </a:r>
            <a:r>
              <a:rPr lang="en-US" sz="1600" b="0" i="0" u="none" strike="noStrike" cap="none" dirty="0" err="1">
                <a:solidFill>
                  <a:schemeClr val="bg1"/>
                </a:solidFill>
                <a:latin typeface="Montserrat" pitchFamily="2" charset="77"/>
                <a:ea typeface="Proxima Nova"/>
                <a:cs typeface="Proxima Nova"/>
                <a:sym typeface="Proxima Nova"/>
              </a:rPr>
              <a:t>AppRecs</a:t>
            </a:r>
            <a:r>
              <a:rPr lang="en-US" sz="1600" b="0" i="0" u="none" strike="noStrike" cap="none" dirty="0">
                <a:solidFill>
                  <a:schemeClr val="bg1"/>
                </a:solidFill>
                <a:latin typeface="Montserrat" pitchFamily="2" charset="77"/>
                <a:ea typeface="Proxima Nova"/>
                <a:cs typeface="Proxima Nova"/>
                <a:sym typeface="Proxima Nova"/>
              </a:rPr>
              <a:t> and Wikipedia</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576007" y="1426195"/>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Fusion360 Accounts</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5090</TotalTime>
  <Words>861</Words>
  <Application>Microsoft Macintosh PowerPoint</Application>
  <PresentationFormat>Widescreen</PresentationFormat>
  <Paragraphs>152</Paragraphs>
  <Slides>16</Slides>
  <Notes>16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Proxima Nova</vt:lpstr>
      <vt:lpstr>Calibri</vt:lpstr>
      <vt:lpstr>Cambria Math</vt:lpstr>
      <vt:lpstr>Montserrat Black</vt:lpstr>
      <vt:lpstr>Montserrat</vt:lpstr>
      <vt:lpstr>Arial</vt:lpstr>
      <vt:lpstr>Quattrocento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EG</cp:lastModifiedBy>
  <cp:revision>12</cp:revision>
  <dcterms:created xsi:type="dcterms:W3CDTF">2019-06-25T23:10:16Z</dcterms:created>
  <dcterms:modified xsi:type="dcterms:W3CDTF">2024-01-30T14:02:50Z</dcterms:modified>
</cp:coreProperties>
</file>