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70" r:id="rId7"/>
    <p:sldId id="271" r:id="rId8"/>
    <p:sldId id="261" r:id="rId9"/>
    <p:sldId id="267" r:id="rId10"/>
    <p:sldId id="274" r:id="rId11"/>
    <p:sldId id="272" r:id="rId12"/>
    <p:sldId id="273" r:id="rId13"/>
    <p:sldId id="282" r:id="rId14"/>
    <p:sldId id="283" r:id="rId15"/>
    <p:sldId id="262" r:id="rId16"/>
    <p:sldId id="284" r:id="rId17"/>
    <p:sldId id="285" r:id="rId18"/>
    <p:sldId id="286" r:id="rId19"/>
    <p:sldId id="287" r:id="rId20"/>
    <p:sldId id="297" r:id="rId21"/>
    <p:sldId id="275" r:id="rId22"/>
    <p:sldId id="276" r:id="rId23"/>
    <p:sldId id="277" r:id="rId24"/>
    <p:sldId id="292" r:id="rId25"/>
    <p:sldId id="278" r:id="rId26"/>
    <p:sldId id="293" r:id="rId27"/>
    <p:sldId id="294" r:id="rId28"/>
    <p:sldId id="295" r:id="rId29"/>
    <p:sldId id="280" r:id="rId30"/>
    <p:sldId id="281" r:id="rId31"/>
    <p:sldId id="264" r:id="rId32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mbria Math" panose="02040503050406030204" pitchFamily="18" charset="0"/>
      <p:regular r:id="rId39"/>
    </p:embeddedFont>
    <p:embeddedFont>
      <p:font typeface="Gotham Medium" panose="02000604030000020004" pitchFamily="50" charset="0"/>
      <p:regular r:id="rId40"/>
    </p:embeddedFont>
    <p:embeddedFont>
      <p:font typeface="Proxima Nova Lt" panose="02000506030000020004" pitchFamily="50" charset="0"/>
      <p:bold r:id="rId41"/>
    </p:embeddedFont>
    <p:embeddedFont>
      <p:font typeface="Proxima Nova Rg" panose="02000506030000020004" pitchFamily="2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803816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 LABVIEW &amp; DIGITAL LOGIC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383418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688234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Toolbar</a:t>
            </a:r>
            <a:r>
              <a:rPr lang="en-US" dirty="0">
                <a:latin typeface="Proxima Nova Rg" panose="02000506030000020004" pitchFamily="50" charset="0"/>
              </a:rPr>
              <a:t> – used to execute and stop the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Proxima Nova Rg" panose="02000506030000020004" pitchFamily="50" charset="0"/>
              </a:rPr>
              <a:t>Run</a:t>
            </a:r>
            <a:r>
              <a:rPr lang="en-US" sz="2400" dirty="0">
                <a:latin typeface="Proxima Nova Rg" panose="02000506030000020004" pitchFamily="50" charset="0"/>
              </a:rPr>
              <a:t> – runs the program once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Proxima Nova Rg" panose="02000506030000020004" pitchFamily="50" charset="0"/>
              </a:rPr>
              <a:t>Run Continuously</a:t>
            </a:r>
            <a:r>
              <a:rPr lang="en-US" sz="2400" dirty="0">
                <a:latin typeface="Proxima Nova Rg" panose="02000506030000020004" pitchFamily="50" charset="0"/>
              </a:rPr>
              <a:t> – runs the program until the program is stopped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Proxima Nova Rg" panose="02000506030000020004" pitchFamily="50" charset="0"/>
              </a:rPr>
              <a:t>Abort Execution </a:t>
            </a:r>
            <a:r>
              <a:rPr lang="en-US" sz="2400" dirty="0">
                <a:latin typeface="Proxima Nova Rg" panose="02000506030000020004" pitchFamily="50" charset="0"/>
              </a:rPr>
              <a:t>– stops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90099"/>
                </a:solidFill>
                <a:latin typeface="Proxima Nova Rg" panose="02000506030000020004" pitchFamily="50" charset="0"/>
              </a:rPr>
              <a:t>Pause</a:t>
            </a:r>
            <a:r>
              <a:rPr lang="en-US" sz="2400" dirty="0">
                <a:latin typeface="Proxima Nova Rg" panose="02000506030000020004" pitchFamily="50" charset="0"/>
              </a:rPr>
              <a:t> – pauses the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4273" t="7787" r="88141" b="88794"/>
          <a:stretch/>
        </p:blipFill>
        <p:spPr bwMode="auto">
          <a:xfrm>
            <a:off x="8133833" y="3609523"/>
            <a:ext cx="2115195" cy="536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7701212" y="4135857"/>
            <a:ext cx="2980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Toolbar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51417" y="3616378"/>
            <a:ext cx="479630" cy="512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70593" y="3619063"/>
            <a:ext cx="479630" cy="512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94575" y="3616298"/>
            <a:ext cx="479630" cy="512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99648" y="3621396"/>
            <a:ext cx="479630" cy="512332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8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243" y="1932976"/>
            <a:ext cx="564724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Functions</a:t>
            </a:r>
            <a:r>
              <a:rPr lang="en-US" dirty="0">
                <a:latin typeface="Proxima Nova Rg" panose="02000506030000020004" pitchFamily="2" charset="0"/>
              </a:rPr>
              <a:t> – fundamental operating elements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Have input and output terminals to pass data in and out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perform numeric, Boolean, comparison operations, and more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4587E3-47A3-4E7E-92DF-B900A496F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33" y="2359400"/>
            <a:ext cx="2921000" cy="132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788789-E355-4266-95E1-019B7533D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64" y="3200075"/>
            <a:ext cx="5156200" cy="2133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897867" y="5021248"/>
            <a:ext cx="45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Examples of Functions Courtesy of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National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21188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83730"/>
            <a:ext cx="5647247" cy="425644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Structures</a:t>
            </a:r>
            <a:r>
              <a:rPr lang="en-US" dirty="0">
                <a:latin typeface="Proxima Nova Rg" panose="02000506030000020004" pitchFamily="2" charset="0"/>
              </a:rPr>
              <a:t> – used for process control and include for loops, while loops, and case structures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Case structure </a:t>
            </a:r>
            <a:r>
              <a:rPr lang="en-US" dirty="0">
                <a:latin typeface="Proxima Nova Rg" panose="02000506030000020004" pitchFamily="2" charset="0"/>
              </a:rPr>
              <a:t>– similar to if/else statements, contains multiple subdiagrams with different outputs depending on the input value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Figure 7: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1 – value for case to execute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– code that executes for case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 – inputs data to case structure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604991" y="5302154"/>
            <a:ext cx="45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 of a Case Structure Courtesy of National Instruments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0A2614-0A34-49B4-9741-262EFBFD2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92" y="2340149"/>
            <a:ext cx="4524775" cy="29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logic: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Conceptual language behind modern computer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Two values of true and false (1 and 0) that lead to complicated decisions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Truth table</a:t>
            </a:r>
            <a:r>
              <a:rPr lang="en-US" dirty="0">
                <a:latin typeface="Proxima Nova Rg" panose="02000506030000020004" pitchFamily="50" charset="0"/>
              </a:rPr>
              <a:t> – shows all the possible input combinations and their associated outputs (example on next slide)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26" name="Picture 2" descr="https://sub.allaboutcircuits.com/images/042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88" y="2938217"/>
            <a:ext cx="4540267" cy="16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Boolean Circuit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All About Circuits</a:t>
            </a:r>
          </a:p>
        </p:txBody>
      </p:sp>
    </p:spTree>
    <p:extLst>
      <p:ext uri="{BB962C8B-B14F-4D97-AF65-F5344CB8AC3E}">
        <p14:creationId xmlns:p14="http://schemas.microsoft.com/office/powerpoint/2010/main" val="205569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Think of this example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An ATM has three options: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Print statement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Withdraw money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Deposit money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The ATM will charge a fee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Money is withdrawn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statement is printed without depositing money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026561" y="570334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Truth Table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/>
        </p:nvGraphicFramePr>
        <p:xfrm>
          <a:off x="5886169" y="1994940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37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Logic gates: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NOT gate </a:t>
            </a:r>
            <a:r>
              <a:rPr lang="en-US" sz="2400" dirty="0">
                <a:latin typeface="Proxima Nova Rg" panose="02000506030000020004" pitchFamily="50" charset="0"/>
              </a:rPr>
              <a:t>– inverts the input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AND gate </a:t>
            </a:r>
            <a:r>
              <a:rPr lang="en-US" sz="2400" dirty="0">
                <a:latin typeface="Proxima Nova Rg" panose="02000506030000020004" pitchFamily="50" charset="0"/>
              </a:rPr>
              <a:t>– both inputs must be true for the output to be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OR gate </a:t>
            </a:r>
            <a:r>
              <a:rPr lang="en-US" sz="2400" dirty="0">
                <a:latin typeface="Proxima Nova Rg" panose="02000506030000020004" pitchFamily="50" charset="0"/>
              </a:rPr>
              <a:t>– if either input is true the output will be 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64107" y="5024836"/>
            <a:ext cx="5621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2: Logic Gates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4107" y="2810034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603007"/>
                  </p:ext>
                </p:extLst>
              </p:nvPr>
            </p:nvGraphicFramePr>
            <p:xfrm>
              <a:off x="564107" y="2810034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7109" t="-191429" r="-174609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4798" t="-191429" r="-100448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6216" t="-191429" r="-901" b="-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3" t="8037" r="6606" b="37230"/>
          <a:stretch/>
        </p:blipFill>
        <p:spPr>
          <a:xfrm>
            <a:off x="2094916" y="3249606"/>
            <a:ext cx="1200727" cy="646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7570" r="64456" b="36829"/>
          <a:stretch/>
        </p:blipFill>
        <p:spPr>
          <a:xfrm>
            <a:off x="3539975" y="3244487"/>
            <a:ext cx="1228436" cy="656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4" t="9037" r="37848" b="38576"/>
          <a:stretch/>
        </p:blipFill>
        <p:spPr>
          <a:xfrm>
            <a:off x="4990317" y="3263460"/>
            <a:ext cx="969818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Boolean equation</a:t>
                </a:r>
                <a:r>
                  <a:rPr lang="en-US" dirty="0">
                    <a:latin typeface="Proxima Nova Rg" panose="02000506030000020004" pitchFamily="50" charset="0"/>
                  </a:rPr>
                  <a:t> – mathematical representation of all the combinations in the truth table that yield an output of 1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</a:rPr>
                  <a:t>Represents when a fee is charged in the ATM example</a:t>
                </a:r>
              </a:p>
              <a:p>
                <a:pPr algn="l"/>
                <a:endParaRPr lang="en-US" dirty="0">
                  <a:latin typeface="Proxima Nova Rg" panose="02000506030000020004" pitchFamily="50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  <a:blipFill>
                <a:blip r:embed="rId2"/>
                <a:stretch>
                  <a:fillRect l="-1618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402380" y="5720302"/>
            <a:ext cx="610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3: Truth Table for ATM Example with True Combinations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/>
        </p:nvGraphicFramePr>
        <p:xfrm>
          <a:off x="644120" y="2035042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4120" y="3537527"/>
            <a:ext cx="5621656" cy="301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120" y="3912383"/>
            <a:ext cx="5621656" cy="3011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4119" y="4278386"/>
            <a:ext cx="5621656" cy="3011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119" y="5029191"/>
            <a:ext cx="5621656" cy="3011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4119" y="5389648"/>
            <a:ext cx="5621656" cy="3011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Karnaugh map (K-map) </a:t>
            </a:r>
            <a:r>
              <a:rPr lang="en-US" dirty="0">
                <a:latin typeface="Proxima Nova Rg" panose="02000506030000020004" pitchFamily="50" charset="0"/>
              </a:rPr>
              <a:t>– two-dimensional representation that shows the common characteristics of the inputs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Only one value can change at a time between adjacent rows and columns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75818" y="4669033"/>
            <a:ext cx="395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4: K-map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84506" y="3556513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3969906"/>
                  </p:ext>
                </p:extLst>
              </p:nvPr>
            </p:nvGraphicFramePr>
            <p:xfrm>
              <a:off x="6984506" y="3556513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909" t="-1639" r="-300909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2752" t="-1639" r="-20367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000" t="-1639" r="-101818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0000" t="-1639" r="-181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101639" r="-400909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201639" r="-400909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/>
          <p:nvPr/>
        </p:nvCxnSpPr>
        <p:spPr>
          <a:xfrm flipH="1">
            <a:off x="10433203" y="3096071"/>
            <a:ext cx="574469" cy="1016702"/>
          </a:xfrm>
          <a:prstGeom prst="curvedConnector3">
            <a:avLst>
              <a:gd name="adj1" fmla="val -3979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3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Simplified Boolean equation </a:t>
            </a:r>
            <a:r>
              <a:rPr lang="en-US" dirty="0">
                <a:latin typeface="Proxima Nova Rg" panose="02000506030000020004" pitchFamily="50" charset="0"/>
              </a:rPr>
              <a:t>– mathematical representation of true values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 together 1s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Number of cells in a box must be a </a:t>
            </a:r>
            <a:br>
              <a:rPr lang="en-US" sz="2400" dirty="0">
                <a:latin typeface="Proxima Nova Rg" panose="02000506030000020004" pitchFamily="50" charset="0"/>
              </a:rPr>
            </a:br>
            <a:r>
              <a:rPr lang="en-US" sz="2400" dirty="0">
                <a:latin typeface="Proxima Nova Rg" panose="02000506030000020004" pitchFamily="50" charset="0"/>
              </a:rPr>
              <a:t>power of 2 (1, 2, 4, 8,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Look for the biggest boxes first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Boxes can overlap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Simplified equation is determined by constant variable(s) in each box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08843" y="481050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Simplified Boolean Equation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23212" y="286536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99536"/>
                  </p:ext>
                </p:extLst>
              </p:nvPr>
            </p:nvGraphicFramePr>
            <p:xfrm>
              <a:off x="7523212" y="286536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835" t="-3279" r="-30367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3279" r="-200909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2752" t="-3279" r="-102752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9091" t="-3279" r="-181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103279" r="-4000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203279" r="-4000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8860670" y="3236318"/>
            <a:ext cx="1339273" cy="741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30306" y="3239297"/>
            <a:ext cx="1339273" cy="3621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09837" y="4348838"/>
                <a:ext cx="1953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37" y="4348838"/>
                <a:ext cx="1953227" cy="461665"/>
              </a:xfrm>
              <a:prstGeom prst="rect">
                <a:avLst/>
              </a:prstGeom>
              <a:blipFill>
                <a:blip r:embed="rId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/>
          <p:nvPr/>
        </p:nvCxnSpPr>
        <p:spPr>
          <a:xfrm flipH="1">
            <a:off x="10292370" y="3421621"/>
            <a:ext cx="698013" cy="1158050"/>
          </a:xfrm>
          <a:prstGeom prst="curvedConnector3">
            <a:avLst>
              <a:gd name="adj1" fmla="val -327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473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Combinational logic circuit </a:t>
            </a:r>
            <a:r>
              <a:rPr lang="en-US" dirty="0">
                <a:latin typeface="Proxima Nova Rg" panose="02000506030000020004" pitchFamily="50" charset="0"/>
              </a:rPr>
              <a:t>– graphical representation of the simplified Boolean equation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5" name="Group 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485950" y="3119071"/>
                <a:ext cx="3198519" cy="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2495358" y="4135071"/>
                <a:ext cx="2220148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2984544" y="5199754"/>
                <a:ext cx="1204147" cy="318207"/>
                <a:chOff x="1152" y="2976"/>
                <a:chExt cx="864" cy="0"/>
              </a:xfrm>
            </p:grpSpPr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4719169" y="4116257"/>
                <a:ext cx="118633" cy="1100667"/>
                <a:chOff x="2016" y="2544"/>
                <a:chExt cx="0" cy="432"/>
              </a:xfrm>
            </p:grpSpPr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2016" y="2544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4719170" y="4574634"/>
                <a:ext cx="914400" cy="171450"/>
                <a:chOff x="2016" y="2688"/>
                <a:chExt cx="768" cy="144"/>
              </a:xfrm>
            </p:grpSpPr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>
                  <a:off x="2544" y="276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5671197" y="3118367"/>
                <a:ext cx="135567" cy="1562336"/>
                <a:chOff x="2784" y="1536"/>
                <a:chExt cx="0" cy="1248"/>
              </a:xfrm>
            </p:grpSpPr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2784" y="1536"/>
                  <a:ext cx="0" cy="6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0" cy="4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5680608" y="3908355"/>
                <a:ext cx="971550" cy="228600"/>
                <a:chOff x="2784" y="2160"/>
                <a:chExt cx="816" cy="192"/>
              </a:xfrm>
            </p:grpSpPr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Line 28"/>
                <p:cNvSpPr>
                  <a:spLocks noChangeShapeType="1"/>
                </p:cNvSpPr>
                <p:nvPr/>
              </p:nvSpPr>
              <p:spPr bwMode="auto">
                <a:xfrm>
                  <a:off x="3360" y="225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" name="AutoShape 29"/>
              <p:cNvSpPr>
                <a:spLocks noChangeArrowheads="1"/>
              </p:cNvSpPr>
              <p:nvPr/>
            </p:nvSpPr>
            <p:spPr bwMode="auto"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cxnSp>
            <p:nvCxnSpPr>
              <p:cNvPr id="37" name="Straight Connector 36"/>
              <p:cNvCxnSpPr>
                <a:stCxn id="19" idx="0"/>
              </p:cNvCxnSpPr>
              <p:nvPr/>
            </p:nvCxnSpPr>
            <p:spPr>
              <a:xfrm flipH="1">
                <a:off x="2523582" y="5199754"/>
                <a:ext cx="460962" cy="776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1"/>
              </p:cNvCxnSpPr>
              <p:nvPr/>
            </p:nvCxnSpPr>
            <p:spPr>
              <a:xfrm flipH="1" flipV="1">
                <a:off x="4162354" y="5199996"/>
                <a:ext cx="556816" cy="16928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  <m:acc>
                            <m:accPr>
                              <m:chr m:val="̅"/>
                              <m:ctrlP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5400" b="1" i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Proxima Nova Lt" panose="02000506030000020004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48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Box 47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Proxima Nova Rg" panose="02000506030000020004" pitchFamily="50" charset="0"/>
                  </a:rPr>
                  <a:t>NOT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b="1" i="1" cap="none" spc="0" dirty="0" smtClean="0">
                            <a:ln w="1270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  <m:acc>
                          <m:accPr>
                            <m:chr m:val="̅"/>
                            <m:ctrlP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sz="4800" b="1" cap="none" spc="0" dirty="0">
                    <a:ln w="127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AND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OR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Combinational Logic Circuit for ATM Example</a:t>
            </a:r>
          </a:p>
        </p:txBody>
      </p:sp>
    </p:spTree>
    <p:extLst>
      <p:ext uri="{BB962C8B-B14F-4D97-AF65-F5344CB8AC3E}">
        <p14:creationId xmlns:p14="http://schemas.microsoft.com/office/powerpoint/2010/main" val="307493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31212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7D3D3-B932-4383-879E-650C95844F93}"/>
              </a:ext>
            </a:extLst>
          </p:cNvPr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Semiconductor Courtesy of Scoop.it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963C8B-0040-441B-A26F-FA76A7D9D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68" y="2526654"/>
            <a:ext cx="4813368" cy="27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46FBE-A8E0-40E3-A5A8-BB97738180A5}"/>
              </a:ext>
            </a:extLst>
          </p:cNvPr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Minimization of Boolean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K-map used to simplify complex Boolean equations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Reduces complexity of logic circuit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Would increase efficiency and decrease cost in implementation</a:t>
            </a:r>
          </a:p>
        </p:txBody>
      </p:sp>
      <p:pic>
        <p:nvPicPr>
          <p:cNvPr id="2050" name="Picture 2" descr="8.8 Minterm vs Maxterm Solution">
            <a:extLst>
              <a:ext uri="{FF2B5EF4-FFF2-40B4-BE49-F238E27FC236}">
                <a16:creationId xmlns:a16="http://schemas.microsoft.com/office/drawing/2014/main" id="{2B9BCD42-13E2-40D0-88B8-B961B564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25" y="2453622"/>
            <a:ext cx="4683034" cy="21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E668D-88F6-4A89-9DF0-DDE6E7C87753}"/>
              </a:ext>
            </a:extLst>
          </p:cNvPr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Complex Logic Circuit (Left) vs.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Simplified Logic Circuit (Right)</a:t>
            </a:r>
          </a:p>
        </p:txBody>
      </p:sp>
    </p:spTree>
    <p:extLst>
      <p:ext uri="{BB962C8B-B14F-4D97-AF65-F5344CB8AC3E}">
        <p14:creationId xmlns:p14="http://schemas.microsoft.com/office/powerpoint/2010/main" val="2395442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Recitation\Documents\Amanda\NI ELVIS II+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36" y="2304301"/>
            <a:ext cx="4540250" cy="2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448" y="1923350"/>
            <a:ext cx="63188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NI ELVIS II+ board </a:t>
            </a:r>
            <a:r>
              <a:rPr lang="en-US" dirty="0">
                <a:latin typeface="Proxima Nova Rg" panose="02000506030000020004" pitchFamily="50" charset="0"/>
              </a:rPr>
              <a:t>– National Instruments' Educational Laboratory Virtual Instrumentation Suite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Modular engineering device that includes a breadboard, power supply, ground, thermocouple, etc.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Interfaces the VIs with physical devices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7046266" y="4726420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NI ELVIS II+ Board Courtesy of National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79789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Computer with LabVIEW 2019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Materials for in-person lab: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7432 IC (4 dual-input OR gates)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7408 IC (4 dual-input AND gates)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7404 IC (6 single-input NOT gates)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NI ELVIS II+ prototyping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Two 100 k</a:t>
            </a:r>
            <a:r>
              <a:rPr lang="el-GR" sz="2400" dirty="0">
                <a:latin typeface="Proxima Nova Rg" panose="02000506030000020004" pitchFamily="2" charset="0"/>
              </a:rPr>
              <a:t>Ω</a:t>
            </a:r>
            <a:r>
              <a:rPr lang="en-US" sz="2400" dirty="0">
                <a:latin typeface="Proxima Nova Rg" panose="02000506030000020004" pitchFamily="2" charset="0"/>
              </a:rPr>
              <a:t> 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Electrical leads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08284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Farmer Georgi has a hen on his 350-acre farm that produces high-quality eggs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 maintain the quality of the eggs, he needs a heating &amp;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 protect the hen from a fox who has been wandering around the farm, he needs an alarm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p:pic>
        <p:nvPicPr>
          <p:cNvPr id="10" name="Picture 9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id="{305D5E4F-DCB0-4985-B5DF-7075D7E5E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9" y="2437989"/>
            <a:ext cx="3621261" cy="24094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A93742-2A0D-4565-B400-C0D8769D3A49}"/>
              </a:ext>
            </a:extLst>
          </p:cNvPr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Farmer Georgi’s Farm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ThoughtCo</a:t>
            </a:r>
          </a:p>
        </p:txBody>
      </p:sp>
    </p:spTree>
    <p:extLst>
      <p:ext uri="{BB962C8B-B14F-4D97-AF65-F5344CB8AC3E}">
        <p14:creationId xmlns:p14="http://schemas.microsoft.com/office/powerpoint/2010/main" val="695292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Heating &amp; Cooling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be able to be controlled manually or automatically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manual mode: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heater and AC can be turned on/off by the user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automatic mode: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AC turns on when the temperature is above 80˚F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heater turns on when the temperature is below 60˚F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Both are turned off when the temperature is between 60-80˚F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729144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Heating &amp; Cooling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Create the system in LabVIEW – the exact steps are detailed in the manual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Interface the system with a </a:t>
            </a:r>
            <a:r>
              <a:rPr lang="en-US" dirty="0">
                <a:latin typeface="Proxima Nova Lt" panose="02000506030000020004" pitchFamily="50" charset="0"/>
              </a:rPr>
              <a:t>heat cube</a:t>
            </a:r>
            <a:r>
              <a:rPr lang="en-US" dirty="0">
                <a:latin typeface="Proxima Nova Rg" panose="02000506030000020004" pitchFamily="2" charset="0"/>
              </a:rPr>
              <a:t> to sense real-world temperature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Circuit the system on an NI ELVIS II+ board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964007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Alarm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Farmer Georgi has two barns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Think of Barn 1 as “1” and Barn 2 as “0” in the truth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fox, hen, and corn can be in either barn at anytime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Design an alarm system that will sound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fox and hen are in the same barn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hen and corn are in the same barn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409042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Alarm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Test the integrated circuit (IC)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Create a logic circuit for the alarm system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a truth table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Boolean equation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a K-map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simplified Boolean equation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Draw a combinational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26</a:t>
            </a:r>
          </a:p>
        </p:txBody>
      </p:sp>
      <p:pic>
        <p:nvPicPr>
          <p:cNvPr id="10" name="Picture 4" descr="10-7">
            <a:extLst>
              <a:ext uri="{FF2B5EF4-FFF2-40B4-BE49-F238E27FC236}">
                <a16:creationId xmlns:a16="http://schemas.microsoft.com/office/drawing/2014/main" id="{B48EC0B0-6500-4046-8A3E-A3A48A19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/>
          <a:stretch>
            <a:fillRect/>
          </a:stretch>
        </p:blipFill>
        <p:spPr bwMode="auto">
          <a:xfrm>
            <a:off x="7532384" y="2859128"/>
            <a:ext cx="3458506" cy="16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490CE3-0093-40D9-9545-4381C9BAAD99}"/>
              </a:ext>
            </a:extLst>
          </p:cNvPr>
          <p:cNvSpPr/>
          <p:nvPr/>
        </p:nvSpPr>
        <p:spPr>
          <a:xfrm>
            <a:off x="7751652" y="4526444"/>
            <a:ext cx="3019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16: IC Chip</a:t>
            </a:r>
          </a:p>
        </p:txBody>
      </p:sp>
    </p:spTree>
    <p:extLst>
      <p:ext uri="{BB962C8B-B14F-4D97-AF65-F5344CB8AC3E}">
        <p14:creationId xmlns:p14="http://schemas.microsoft.com/office/powerpoint/2010/main" val="1972449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Alarm System</a:t>
            </a:r>
          </a:p>
          <a:p>
            <a:pPr marL="457200" indent="-457200" algn="l">
              <a:buFont typeface="+mj-lt"/>
              <a:buAutoNum type="arabicPeriod" startAt="3"/>
            </a:pPr>
            <a:r>
              <a:rPr lang="en-US" dirty="0">
                <a:latin typeface="Proxima Nova Rg" panose="02000506030000020004" pitchFamily="2" charset="0"/>
              </a:rPr>
              <a:t>Build the logic circuit in LabVIEW</a:t>
            </a:r>
          </a:p>
          <a:p>
            <a:pPr marL="457200" indent="-457200" algn="l">
              <a:buFont typeface="+mj-lt"/>
              <a:buAutoNum type="arabicPeriod" startAt="3"/>
            </a:pPr>
            <a:r>
              <a:rPr lang="en-US" dirty="0">
                <a:latin typeface="Proxima Nova Rg" panose="02000506030000020004" pitchFamily="2" charset="0"/>
              </a:rPr>
              <a:t>Circuit the system on an NI ELVIS II+ 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27</a:t>
            </a:r>
          </a:p>
        </p:txBody>
      </p:sp>
      <p:pic>
        <p:nvPicPr>
          <p:cNvPr id="14" name="Picture 259">
            <a:extLst>
              <a:ext uri="{FF2B5EF4-FFF2-40B4-BE49-F238E27FC236}">
                <a16:creationId xmlns:a16="http://schemas.microsoft.com/office/drawing/2014/main" id="{CB9B5AA5-1504-4E2A-8032-35B72E03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02" y="3488021"/>
            <a:ext cx="8156122" cy="208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024572-50B7-4A60-B10A-97D8A15EC8BF}"/>
              </a:ext>
            </a:extLst>
          </p:cNvPr>
          <p:cNvSpPr/>
          <p:nvPr/>
        </p:nvSpPr>
        <p:spPr>
          <a:xfrm>
            <a:off x="2222715" y="5502688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17: Diagram of AND/OR/NOT IC Chips</a:t>
            </a:r>
          </a:p>
        </p:txBody>
      </p:sp>
    </p:spTree>
    <p:extLst>
      <p:ext uri="{BB962C8B-B14F-4D97-AF65-F5344CB8AC3E}">
        <p14:creationId xmlns:p14="http://schemas.microsoft.com/office/powerpoint/2010/main" val="3010693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Submit a ZIP file with both VIs to the EG1003 website by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how k-maps help simplify the circuitry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the LabVIEW VIs (front and back panels)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truth table, both Boolean equations, and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the LabVIEW VIs (front and back panels)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68018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Understand graphical programming in LabVIEW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two systems in LabVIEW that address a problem statement: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Heating and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Alarm system using digital logic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Obtain physical data with the virtual instruments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Submit a ZIP file of both VIs to the EG1003 website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screenshots of the front and back panels of the VIs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Everyone should use the software on their own computers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67" y="2793933"/>
            <a:ext cx="2335982" cy="233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8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LabVIEW</a:t>
            </a:r>
            <a:r>
              <a:rPr lang="en-US" dirty="0">
                <a:latin typeface="Proxima Nova Rg" panose="02000506030000020004" pitchFamily="2" charset="0"/>
              </a:rPr>
              <a:t> – Laboratory Virtual Instrument Engineering Workbench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design systems for data acquisition, instrument control,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and industrial automation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Uses graphical programming language based on 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1D0463B-E1DC-491E-8B3C-28298E30D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25099"/>
              </p:ext>
            </p:extLst>
          </p:nvPr>
        </p:nvGraphicFramePr>
        <p:xfrm>
          <a:off x="3652602" y="3625158"/>
          <a:ext cx="2689361" cy="27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Bitmap Image" r:id="rId3" imgW="4944165" imgH="5582429" progId="PBrush">
                  <p:embed/>
                </p:oleObj>
              </mc:Choice>
              <mc:Fallback>
                <p:oleObj name="Bitmap Image" r:id="rId3" imgW="4944165" imgH="5582429" progId="PBrush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602" y="3625158"/>
                        <a:ext cx="2689361" cy="27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885CFC-A35E-4C15-932C-63640768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92" y="3629592"/>
            <a:ext cx="2036131" cy="24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099FD298-DDE4-441B-8E0D-DE6664B3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8764323" y="3625158"/>
            <a:ext cx="1998795" cy="244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C1DD16-B1F7-4631-B66F-18EF75C71CE9}"/>
              </a:ext>
            </a:extLst>
          </p:cNvPr>
          <p:cNvSpPr/>
          <p:nvPr/>
        </p:nvSpPr>
        <p:spPr>
          <a:xfrm>
            <a:off x="610547" y="3882296"/>
            <a:ext cx="3042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Text-Based (Left)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and Graphic-Based (Right)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38179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Virtual Instrument </a:t>
            </a:r>
            <a:r>
              <a:rPr lang="en-US" b="1" dirty="0">
                <a:latin typeface="Proxima Nova Rg" panose="02000506030000020004" pitchFamily="2" charset="0"/>
              </a:rPr>
              <a:t>(VI) </a:t>
            </a:r>
            <a:r>
              <a:rPr lang="en-US" dirty="0">
                <a:latin typeface="Proxima Nova Rg" panose="02000506030000020004" pitchFamily="2" charset="0"/>
              </a:rPr>
              <a:t>– programs created within LabVIEW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Programming and functionality simulate physical instruments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instrument hardware is non-physical and based on the computer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6945C8-4962-4C4B-8383-F164D2D12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31" y="3392518"/>
            <a:ext cx="2427924" cy="242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85502DB8-D521-48EF-811F-555AEED8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82" y="3464020"/>
            <a:ext cx="3100409" cy="210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9374ED-80BE-48C8-B904-B71180F64DD3}"/>
              </a:ext>
            </a:extLst>
          </p:cNvPr>
          <p:cNvSpPr/>
          <p:nvPr/>
        </p:nvSpPr>
        <p:spPr>
          <a:xfrm>
            <a:off x="1999753" y="5657615"/>
            <a:ext cx="7540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Physical Instrument (Left) vs. Virtual Instrument (Right)</a:t>
            </a:r>
          </a:p>
        </p:txBody>
      </p:sp>
    </p:spTree>
    <p:extLst>
      <p:ext uri="{BB962C8B-B14F-4D97-AF65-F5344CB8AC3E}">
        <p14:creationId xmlns:p14="http://schemas.microsoft.com/office/powerpoint/2010/main" val="380765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154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4342"/>
            <a:ext cx="10581564" cy="636970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LabVIEW interface: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8207C4-5683-4D34-A68F-213BDD5DE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8"/>
          <a:stretch/>
        </p:blipFill>
        <p:spPr bwMode="auto">
          <a:xfrm>
            <a:off x="1838854" y="2210408"/>
            <a:ext cx="3666067" cy="27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1A2A36BC-8EC5-40A6-AEE1-115692C80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-1"/>
          <a:stretch/>
        </p:blipFill>
        <p:spPr bwMode="auto">
          <a:xfrm>
            <a:off x="7244320" y="2118967"/>
            <a:ext cx="2911312" cy="302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3FAB6B-3716-4253-9951-26195D7A7308}"/>
              </a:ext>
            </a:extLst>
          </p:cNvPr>
          <p:cNvSpPr/>
          <p:nvPr/>
        </p:nvSpPr>
        <p:spPr>
          <a:xfrm>
            <a:off x="427518" y="49279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US" sz="2400" dirty="0">
                <a:latin typeface="Proxima Nova Lt" panose="02000506030000020004" pitchFamily="50" charset="0"/>
              </a:rPr>
              <a:t>Front panel </a:t>
            </a:r>
            <a:r>
              <a:rPr lang="en-US" sz="2400" dirty="0">
                <a:latin typeface="Proxima Nova Rg" panose="02000506030000020004" pitchFamily="2" charset="0"/>
              </a:rPr>
              <a:t>– where the program is controlled and executed, and the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user interacts with the instrument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F7216-B23D-4A36-8ED7-DE4AF15C357C}"/>
              </a:ext>
            </a:extLst>
          </p:cNvPr>
          <p:cNvSpPr/>
          <p:nvPr/>
        </p:nvSpPr>
        <p:spPr>
          <a:xfrm>
            <a:off x="5798456" y="5181042"/>
            <a:ext cx="5531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>
                <a:latin typeface="Proxima Nova Lt" panose="02000506030000020004" pitchFamily="50" charset="0"/>
              </a:rPr>
              <a:t>Back panel </a:t>
            </a:r>
            <a:r>
              <a:rPr lang="en-US" sz="2400" dirty="0">
                <a:latin typeface="Proxima Nova Rg" panose="02000506030000020004" pitchFamily="2" charset="0"/>
              </a:rPr>
              <a:t>– where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program is written</a:t>
            </a:r>
          </a:p>
        </p:txBody>
      </p:sp>
    </p:spTree>
    <p:extLst>
      <p:ext uri="{BB962C8B-B14F-4D97-AF65-F5344CB8AC3E}">
        <p14:creationId xmlns:p14="http://schemas.microsoft.com/office/powerpoint/2010/main" val="143406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88665"/>
            <a:ext cx="513779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Front panel: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Controls</a:t>
            </a:r>
            <a:r>
              <a:rPr lang="en-US" sz="2400" dirty="0">
                <a:latin typeface="Proxima Nova Rg" panose="02000506030000020004" pitchFamily="2" charset="0"/>
              </a:rPr>
              <a:t> – inputs that allow a user to supply information to the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Indicators</a:t>
            </a:r>
            <a:r>
              <a:rPr lang="en-US" sz="2400" dirty="0">
                <a:latin typeface="Proxima Nova Rg" panose="02000506030000020004" pitchFamily="2" charset="0"/>
              </a:rPr>
              <a:t> – outputs that display results based on the inputs to the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Controls and indicators are located on the </a:t>
            </a:r>
            <a:r>
              <a:rPr lang="en-US" sz="2400" dirty="0">
                <a:latin typeface="Proxima Nova Lt" panose="02000506030000020004" pitchFamily="50" charset="0"/>
              </a:rPr>
              <a:t>controls palette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3CCB96D-7FC9-4044-92F6-869DE48B4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79" y="1864526"/>
            <a:ext cx="3683725" cy="37325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CFD9D2-D825-4CE7-A55D-6FF80F6DEA7D}"/>
              </a:ext>
            </a:extLst>
          </p:cNvPr>
          <p:cNvSpPr/>
          <p:nvPr/>
        </p:nvSpPr>
        <p:spPr>
          <a:xfrm>
            <a:off x="4939704" y="5596735"/>
            <a:ext cx="7540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Controls and Indicators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National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374879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04" y="1923350"/>
            <a:ext cx="596075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 panel (aka block diagram):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Terminals</a:t>
            </a:r>
            <a:r>
              <a:rPr lang="en-US" sz="2400" dirty="0">
                <a:latin typeface="Proxima Nova Rg" panose="02000506030000020004" pitchFamily="2" charset="0"/>
              </a:rPr>
              <a:t> – objects placed on the front panel appear on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Functions and structures</a:t>
            </a:r>
            <a:r>
              <a:rPr lang="en-US" sz="2400" dirty="0">
                <a:latin typeface="Proxima Nova Rg" panose="02000506030000020004" pitchFamily="2" charset="0"/>
              </a:rPr>
              <a:t> – perform operations on controls and supply data to indicators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Functions and structures are located on the </a:t>
            </a:r>
            <a:r>
              <a:rPr lang="en-US" sz="2400" dirty="0">
                <a:latin typeface="Proxima Nova Lt" panose="02000506030000020004" pitchFamily="50" charset="0"/>
              </a:rPr>
              <a:t>functions palette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733602" y="5112774"/>
            <a:ext cx="4979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Terminals and Functions Courtesy of National Instruments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AFC9FE-5CD2-4764-A55C-3F9C22D39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03" y="2232589"/>
            <a:ext cx="4979167" cy="28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704497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Tools palette </a:t>
            </a:r>
            <a:r>
              <a:rPr lang="en-US" dirty="0">
                <a:latin typeface="Proxima Nova Rg" panose="02000506030000020004" pitchFamily="2" charset="0"/>
              </a:rPr>
              <a:t>– helps in navigating the environment of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Operating tool</a:t>
            </a:r>
            <a:r>
              <a:rPr lang="en-US" sz="2400" dirty="0">
                <a:latin typeface="Proxima Nova Rg" panose="02000506030000020004" pitchFamily="2" charset="0"/>
              </a:rPr>
              <a:t> – changes values of controls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Proxima Nova Rg" panose="02000506030000020004" pitchFamily="2" charset="0"/>
              </a:rPr>
              <a:t>Positioning tool </a:t>
            </a:r>
            <a:r>
              <a:rPr lang="en-US" sz="2400" dirty="0">
                <a:latin typeface="Proxima Nova Rg" panose="02000506030000020004" pitchFamily="2" charset="0"/>
              </a:rPr>
              <a:t>– positions, resizes, selects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Proxima Nova Rg" panose="02000506030000020004" pitchFamily="2" charset="0"/>
              </a:rPr>
              <a:t>Labeling tool </a:t>
            </a:r>
            <a:r>
              <a:rPr lang="en-US" sz="2400" dirty="0">
                <a:latin typeface="Proxima Nova Rg" panose="02000506030000020004" pitchFamily="2" charset="0"/>
              </a:rPr>
              <a:t>– creates and edits text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Proxima Nova Rg" panose="02000506030000020004" pitchFamily="2" charset="0"/>
              </a:rPr>
              <a:t>Wiring tool</a:t>
            </a:r>
            <a:r>
              <a:rPr lang="en-US" sz="2400" dirty="0">
                <a:latin typeface="Proxima Nova Rg" panose="02000506030000020004" pitchFamily="2" charset="0"/>
              </a:rPr>
              <a:t> – wires nodes on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Proxima Nova Rg" panose="02000506030000020004" pitchFamily="2" charset="0"/>
              </a:rPr>
              <a:t>Scrolling tool</a:t>
            </a:r>
            <a:r>
              <a:rPr lang="en-US" sz="2400" dirty="0">
                <a:latin typeface="Proxima Nova Rg" panose="02000506030000020004" pitchFamily="2" charset="0"/>
              </a:rPr>
              <a:t> – used to scroll in the window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0" name="Picture 9" descr="C:\Users\Recitation\Documents\Amanda\Tools Palette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441" y="2174381"/>
            <a:ext cx="1918502" cy="323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713532" y="3187655"/>
            <a:ext cx="398424" cy="425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56909" y="3183735"/>
            <a:ext cx="398424" cy="4255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06179" y="3177557"/>
            <a:ext cx="398424" cy="4255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13532" y="3643883"/>
            <a:ext cx="398424" cy="4255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07614" y="3643883"/>
            <a:ext cx="398424" cy="42558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912299" y="5401289"/>
            <a:ext cx="30301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Tools Palette</a:t>
            </a:r>
          </a:p>
        </p:txBody>
      </p:sp>
    </p:spTree>
    <p:extLst>
      <p:ext uri="{BB962C8B-B14F-4D97-AF65-F5344CB8AC3E}">
        <p14:creationId xmlns:p14="http://schemas.microsoft.com/office/powerpoint/2010/main" val="63166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1675</Words>
  <Application>Microsoft Office PowerPoint</Application>
  <PresentationFormat>Widescreen</PresentationFormat>
  <Paragraphs>349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Gotham Medium</vt:lpstr>
      <vt:lpstr>Cambria Math</vt:lpstr>
      <vt:lpstr>Calibri Light</vt:lpstr>
      <vt:lpstr>Arial</vt:lpstr>
      <vt:lpstr>Calibri</vt:lpstr>
      <vt:lpstr>Proxima Nova Lt</vt:lpstr>
      <vt:lpstr>Proxima Nova Rg</vt:lpstr>
      <vt:lpstr>Office Theme</vt:lpstr>
      <vt:lpstr>Bitmap Image</vt:lpstr>
      <vt:lpstr>INTRODUCTION TO LABVIEW &amp; DIGITAL LOGIC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PROCEDURE</vt:lpstr>
      <vt:lpstr>PROCEDURE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71</cp:revision>
  <dcterms:created xsi:type="dcterms:W3CDTF">2019-06-25T23:10:16Z</dcterms:created>
  <dcterms:modified xsi:type="dcterms:W3CDTF">2020-07-26T20:21:11Z</dcterms:modified>
  <cp:contentStatus/>
</cp:coreProperties>
</file>