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98" r:id="rId3"/>
    <p:sldId id="258" r:id="rId4"/>
    <p:sldId id="299" r:id="rId5"/>
    <p:sldId id="318" r:id="rId6"/>
    <p:sldId id="302" r:id="rId7"/>
    <p:sldId id="319" r:id="rId8"/>
    <p:sldId id="320" r:id="rId9"/>
    <p:sldId id="331" r:id="rId10"/>
    <p:sldId id="332" r:id="rId11"/>
    <p:sldId id="317" r:id="rId12"/>
    <p:sldId id="323" r:id="rId13"/>
    <p:sldId id="326" r:id="rId14"/>
    <p:sldId id="333" r:id="rId15"/>
    <p:sldId id="329" r:id="rId16"/>
    <p:sldId id="321" r:id="rId17"/>
    <p:sldId id="330" r:id="rId18"/>
    <p:sldId id="322" r:id="rId19"/>
    <p:sldId id="324" r:id="rId20"/>
    <p:sldId id="285" r:id="rId21"/>
    <p:sldId id="334" r:id="rId22"/>
  </p:sldIdLst>
  <p:sldSz cx="12192000" cy="6858000"/>
  <p:notesSz cx="6858000" cy="9144000"/>
  <p:embeddedFontLst>
    <p:embeddedFont>
      <p:font typeface="Gotham Medium" panose="02000604030000020004" pitchFamily="50" charset="0"/>
      <p:regular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MS PGothic" panose="020B0600070205080204" pitchFamily="3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Proxima Nova Rg" panose="02000506030000020004" pitchFamily="2" charset="0"/>
      <p:regular r:id="rId36"/>
      <p:bold r:id="rId37"/>
      <p:italic r:id="rId38"/>
      <p:boldItalic r:id="rId39"/>
    </p:embeddedFont>
    <p:embeddedFont>
      <p:font typeface="MS PGothic" panose="020B0600070205080204" pitchFamily="34" charset="-128"/>
      <p:regular r:id="rId29"/>
    </p:embeddedFont>
    <p:embeddedFont>
      <p:font typeface="Tahoma" panose="020B0604030504040204" pitchFamily="34" charset="0"/>
      <p:regular r:id="rId40"/>
      <p:bold r:id="rId41"/>
    </p:embeddedFont>
    <p:embeddedFont>
      <p:font typeface="Proxima Nova Lt" panose="0200050603000002000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2" autoAdjust="0"/>
    <p:restoredTop sz="94679"/>
  </p:normalViewPr>
  <p:slideViewPr>
    <p:cSldViewPr snapToGrid="0">
      <p:cViewPr varScale="1">
        <p:scale>
          <a:sx n="83" d="100"/>
          <a:sy n="83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**Have students brainstorm for one minute and then share with a group for two minutes. Ask for the best idea in the group to be shared with the class** </a:t>
            </a:r>
          </a:p>
          <a:p>
            <a:endParaRPr lang="en-US" baseline="0" dirty="0"/>
          </a:p>
          <a:p>
            <a:r>
              <a:rPr lang="en-US" baseline="0" dirty="0"/>
              <a:t>What’s mindset have to do with flight? Turns out, a lot! Guess which person most companies like to hire? A person with just a skillset, one with mindset, or one with both? </a:t>
            </a:r>
          </a:p>
          <a:p>
            <a:endParaRPr lang="en-US" baseline="0" dirty="0"/>
          </a:p>
          <a:p>
            <a:r>
              <a:rPr lang="en-US" baseline="0" dirty="0"/>
              <a:t>By the way, Boeing 707 was Boeing’s first commercial aircraft which had jet engines.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1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Skillset. The Boston Dynamics team clearly has an excellent and diverse skillset to create such an advanced robot.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0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Mindset. Elizabeth Holmes was successful in growing a large startup on the premise of having invented a process to expedite and make blood testing more accessible. </a:t>
            </a:r>
            <a:r>
              <a:rPr lang="en-US" dirty="0" err="1"/>
              <a:t>Theranos</a:t>
            </a:r>
            <a:r>
              <a:rPr lang="en-US" dirty="0"/>
              <a:t> employed 800 people in 2015 before news of the scandal had broken. In 2014, </a:t>
            </a:r>
            <a:r>
              <a:rPr lang="en-US" dirty="0" err="1"/>
              <a:t>Theranos</a:t>
            </a:r>
            <a:r>
              <a:rPr lang="en-US" dirty="0"/>
              <a:t> had a valuation of 9 billion dollars and a large retail partnership with </a:t>
            </a:r>
            <a:r>
              <a:rPr lang="en-US" dirty="0" err="1"/>
              <a:t>Wallgreens</a:t>
            </a:r>
            <a:r>
              <a:rPr lang="en-US" dirty="0"/>
              <a:t>. Elizabeth clearly had an entrepreneurial mindset, but not the skillset to have made any scientific progress.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60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6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4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8/26/2020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271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ZHvRpuemgk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yqeSPzduqI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13 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20866" y="569514"/>
            <a:ext cx="11950267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DESIGN PROCESS</a:t>
            </a:r>
          </a:p>
        </p:txBody>
      </p:sp>
      <p:pic>
        <p:nvPicPr>
          <p:cNvPr id="14" name="Picture 2" descr="Engineering Design Process">
            <a:extLst>
              <a:ext uri="{FF2B5EF4-FFF2-40B4-BE49-F238E27FC236}">
                <a16:creationId xmlns:a16="http://schemas.microsoft.com/office/drawing/2014/main" id="{6FED6BD3-63EF-124C-9320-CE9F162B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20" y="1604272"/>
            <a:ext cx="4655286" cy="42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532376-7F06-BE42-BCFB-D5C795F3A9D8}"/>
              </a:ext>
            </a:extLst>
          </p:cNvPr>
          <p:cNvSpPr/>
          <p:nvPr/>
        </p:nvSpPr>
        <p:spPr>
          <a:xfrm>
            <a:off x="2456305" y="5870738"/>
            <a:ext cx="696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Engineering design cycle courtesy of Teach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4030000020004" pitchFamily="50" charset="0"/>
              </a:rPr>
              <a:t>PROJECT-BASED </a:t>
            </a:r>
            <a:r>
              <a:rPr lang="en-US" sz="5400" dirty="0">
                <a:latin typeface="Gotham Medium" panose="02000604030000020004" pitchFamily="50" charset="0"/>
              </a:rPr>
              <a:t>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363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2: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51" name="椭圆 4">
            <a:extLst>
              <a:ext uri="{FF2B5EF4-FFF2-40B4-BE49-F238E27FC236}">
                <a16:creationId xmlns:a16="http://schemas.microsoft.com/office/drawing/2014/main" id="{D399ABE5-DBE0-B84B-A757-F33A9ACE5BE9}"/>
              </a:ext>
            </a:extLst>
          </p:cNvPr>
          <p:cNvSpPr/>
          <p:nvPr/>
        </p:nvSpPr>
        <p:spPr>
          <a:xfrm>
            <a:off x="9007679" y="4499594"/>
            <a:ext cx="1592079" cy="1112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CE35D9C-32A0-8643-9CD4-67996BB79458}"/>
              </a:ext>
            </a:extLst>
          </p:cNvPr>
          <p:cNvSpPr txBox="1">
            <a:spLocks/>
          </p:cNvSpPr>
          <p:nvPr/>
        </p:nvSpPr>
        <p:spPr>
          <a:xfrm>
            <a:off x="107521" y="1217976"/>
            <a:ext cx="1197695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GREAT PROBLEMS IN ENGINEERING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B73D83D9-55FD-524E-B92F-41230F9BC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51498"/>
              </p:ext>
            </p:extLst>
          </p:nvPr>
        </p:nvGraphicFramePr>
        <p:xfrm>
          <a:off x="1682249" y="2321661"/>
          <a:ext cx="8917509" cy="3929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2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2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000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9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 Grand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Challenges</a:t>
                      </a: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Big Ideas</a:t>
                      </a: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United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Nations Goals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9" name="Picture 6" descr="Image result for national academy of engineering logo">
            <a:extLst>
              <a:ext uri="{FF2B5EF4-FFF2-40B4-BE49-F238E27FC236}">
                <a16:creationId xmlns:a16="http://schemas.microsoft.com/office/drawing/2014/main" id="{087492D2-7A0D-4746-A893-5FF6DDB2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8" y="2245724"/>
            <a:ext cx="2711998" cy="2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9EB338D-FFFE-3B4A-B55F-B837155A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2689" r="41583" b="50586"/>
          <a:stretch/>
        </p:blipFill>
        <p:spPr>
          <a:xfrm>
            <a:off x="1806461" y="2552836"/>
            <a:ext cx="748955" cy="364357"/>
          </a:xfrm>
          <a:prstGeom prst="rect">
            <a:avLst/>
          </a:prstGeom>
        </p:spPr>
      </p:pic>
      <p:sp>
        <p:nvSpPr>
          <p:cNvPr id="71" name="椭圆 5">
            <a:extLst>
              <a:ext uri="{FF2B5EF4-FFF2-40B4-BE49-F238E27FC236}">
                <a16:creationId xmlns:a16="http://schemas.microsoft.com/office/drawing/2014/main" id="{E014D77E-ECD8-5347-81A1-C548BDF4CCB7}"/>
              </a:ext>
            </a:extLst>
          </p:cNvPr>
          <p:cNvSpPr/>
          <p:nvPr/>
        </p:nvSpPr>
        <p:spPr>
          <a:xfrm>
            <a:off x="1820981" y="3563421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2" name="椭圆 4">
            <a:extLst>
              <a:ext uri="{FF2B5EF4-FFF2-40B4-BE49-F238E27FC236}">
                <a16:creationId xmlns:a16="http://schemas.microsoft.com/office/drawing/2014/main" id="{3C6B331E-7161-1842-93EB-11BCCFB686DA}"/>
              </a:ext>
            </a:extLst>
          </p:cNvPr>
          <p:cNvSpPr/>
          <p:nvPr/>
        </p:nvSpPr>
        <p:spPr>
          <a:xfrm>
            <a:off x="2016196" y="3764370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Cyber Security</a:t>
            </a:r>
          </a:p>
        </p:txBody>
      </p:sp>
      <p:sp>
        <p:nvSpPr>
          <p:cNvPr id="73" name="椭圆 13">
            <a:extLst>
              <a:ext uri="{FF2B5EF4-FFF2-40B4-BE49-F238E27FC236}">
                <a16:creationId xmlns:a16="http://schemas.microsoft.com/office/drawing/2014/main" id="{871FAA4C-FCA0-CD4E-845A-E699EE7FEA07}"/>
              </a:ext>
            </a:extLst>
          </p:cNvPr>
          <p:cNvSpPr/>
          <p:nvPr/>
        </p:nvSpPr>
        <p:spPr>
          <a:xfrm>
            <a:off x="4845837" y="360136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74" name="椭圆 4">
            <a:extLst>
              <a:ext uri="{FF2B5EF4-FFF2-40B4-BE49-F238E27FC236}">
                <a16:creationId xmlns:a16="http://schemas.microsoft.com/office/drawing/2014/main" id="{2811A774-3B55-744F-B08D-1A0527264160}"/>
              </a:ext>
            </a:extLst>
          </p:cNvPr>
          <p:cNvSpPr/>
          <p:nvPr/>
        </p:nvSpPr>
        <p:spPr>
          <a:xfrm>
            <a:off x="5041052" y="380231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Harness</a:t>
            </a:r>
            <a:b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椭圆 16">
            <a:extLst>
              <a:ext uri="{FF2B5EF4-FFF2-40B4-BE49-F238E27FC236}">
                <a16:creationId xmlns:a16="http://schemas.microsoft.com/office/drawing/2014/main" id="{40D28C6F-C3F6-0B46-8334-569D78917264}"/>
              </a:ext>
            </a:extLst>
          </p:cNvPr>
          <p:cNvSpPr/>
          <p:nvPr/>
        </p:nvSpPr>
        <p:spPr>
          <a:xfrm>
            <a:off x="7842859" y="3636311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alpha val="50000"/>
              <a:hueOff val="-1455363"/>
              <a:satOff val="-83928"/>
              <a:lumOff val="8628"/>
              <a:alphaOff val="0"/>
            </a:schemeClr>
          </a:effectRef>
          <a:fontRef idx="minor">
            <a:schemeClr val="tx1"/>
          </a:fontRef>
        </p:style>
      </p:sp>
      <p:sp>
        <p:nvSpPr>
          <p:cNvPr id="76" name="椭圆 4">
            <a:extLst>
              <a:ext uri="{FF2B5EF4-FFF2-40B4-BE49-F238E27FC236}">
                <a16:creationId xmlns:a16="http://schemas.microsoft.com/office/drawing/2014/main" id="{93FB5EA6-67FA-1B42-8F86-B1B72D581ACB}"/>
              </a:ext>
            </a:extLst>
          </p:cNvPr>
          <p:cNvSpPr/>
          <p:nvPr/>
        </p:nvSpPr>
        <p:spPr>
          <a:xfrm>
            <a:off x="8038074" y="383726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Zero Hunger</a:t>
            </a:r>
          </a:p>
        </p:txBody>
      </p:sp>
      <p:sp>
        <p:nvSpPr>
          <p:cNvPr id="77" name="椭圆 19">
            <a:extLst>
              <a:ext uri="{FF2B5EF4-FFF2-40B4-BE49-F238E27FC236}">
                <a16:creationId xmlns:a16="http://schemas.microsoft.com/office/drawing/2014/main" id="{C6E7ED5C-EC5C-6E4E-8E19-1A01667AFBB7}"/>
              </a:ext>
            </a:extLst>
          </p:cNvPr>
          <p:cNvSpPr/>
          <p:nvPr/>
        </p:nvSpPr>
        <p:spPr>
          <a:xfrm>
            <a:off x="1820981" y="4845383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242561"/>
              <a:satOff val="-13988"/>
              <a:lumOff val="1438"/>
              <a:alphaOff val="0"/>
            </a:schemeClr>
          </a:fillRef>
          <a:effectRef idx="0">
            <a:schemeClr val="accent2">
              <a:alpha val="50000"/>
              <a:hueOff val="-242561"/>
              <a:satOff val="-13988"/>
              <a:lumOff val="1438"/>
              <a:alphaOff val="0"/>
            </a:schemeClr>
          </a:effectRef>
          <a:fontRef idx="minor">
            <a:schemeClr val="tx1"/>
          </a:fontRef>
        </p:style>
      </p:sp>
      <p:sp>
        <p:nvSpPr>
          <p:cNvPr id="78" name="椭圆 4">
            <a:extLst>
              <a:ext uri="{FF2B5EF4-FFF2-40B4-BE49-F238E27FC236}">
                <a16:creationId xmlns:a16="http://schemas.microsoft.com/office/drawing/2014/main" id="{5A8DCFF0-FAB0-9A48-98CE-31880CD85550}"/>
              </a:ext>
            </a:extLst>
          </p:cNvPr>
          <p:cNvSpPr/>
          <p:nvPr/>
        </p:nvSpPr>
        <p:spPr>
          <a:xfrm>
            <a:off x="2016196" y="5046332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Virtual Reality</a:t>
            </a:r>
          </a:p>
        </p:txBody>
      </p:sp>
      <p:sp>
        <p:nvSpPr>
          <p:cNvPr id="79" name="椭圆 25">
            <a:extLst>
              <a:ext uri="{FF2B5EF4-FFF2-40B4-BE49-F238E27FC236}">
                <a16:creationId xmlns:a16="http://schemas.microsoft.com/office/drawing/2014/main" id="{1A7E8B21-F9BB-6948-9008-EBD2BDD9FCA2}"/>
              </a:ext>
            </a:extLst>
          </p:cNvPr>
          <p:cNvSpPr/>
          <p:nvPr/>
        </p:nvSpPr>
        <p:spPr>
          <a:xfrm>
            <a:off x="7817499" y="4854385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0" name="椭圆 4">
            <a:extLst>
              <a:ext uri="{FF2B5EF4-FFF2-40B4-BE49-F238E27FC236}">
                <a16:creationId xmlns:a16="http://schemas.microsoft.com/office/drawing/2014/main" id="{598B8510-1EF3-C441-B0D1-B6F96FF224B4}"/>
              </a:ext>
            </a:extLst>
          </p:cNvPr>
          <p:cNvSpPr/>
          <p:nvPr/>
        </p:nvSpPr>
        <p:spPr>
          <a:xfrm>
            <a:off x="7824999" y="5055334"/>
            <a:ext cx="131801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Clean Energy</a:t>
            </a:r>
          </a:p>
        </p:txBody>
      </p:sp>
      <p:sp>
        <p:nvSpPr>
          <p:cNvPr id="81" name="椭圆 10">
            <a:extLst>
              <a:ext uri="{FF2B5EF4-FFF2-40B4-BE49-F238E27FC236}">
                <a16:creationId xmlns:a16="http://schemas.microsoft.com/office/drawing/2014/main" id="{BA283AD1-7B2F-754C-9C43-3D86AC13C03C}"/>
              </a:ext>
            </a:extLst>
          </p:cNvPr>
          <p:cNvSpPr/>
          <p:nvPr/>
        </p:nvSpPr>
        <p:spPr>
          <a:xfrm>
            <a:off x="3071647" y="4832917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82" name="椭圆 4">
            <a:extLst>
              <a:ext uri="{FF2B5EF4-FFF2-40B4-BE49-F238E27FC236}">
                <a16:creationId xmlns:a16="http://schemas.microsoft.com/office/drawing/2014/main" id="{45DDA6BE-1104-E742-BF1C-7FF40A7B12E0}"/>
              </a:ext>
            </a:extLst>
          </p:cNvPr>
          <p:cNvSpPr/>
          <p:nvPr/>
        </p:nvSpPr>
        <p:spPr>
          <a:xfrm>
            <a:off x="3223649" y="5033866"/>
            <a:ext cx="1029012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Fusion Energy</a:t>
            </a:r>
          </a:p>
        </p:txBody>
      </p:sp>
      <p:sp>
        <p:nvSpPr>
          <p:cNvPr id="83" name="椭圆 25">
            <a:extLst>
              <a:ext uri="{FF2B5EF4-FFF2-40B4-BE49-F238E27FC236}">
                <a16:creationId xmlns:a16="http://schemas.microsoft.com/office/drawing/2014/main" id="{3C209C69-85B3-744A-9728-C4C91771C2ED}"/>
              </a:ext>
            </a:extLst>
          </p:cNvPr>
          <p:cNvSpPr/>
          <p:nvPr/>
        </p:nvSpPr>
        <p:spPr>
          <a:xfrm>
            <a:off x="9117656" y="4845382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4" name="椭圆 4">
            <a:extLst>
              <a:ext uri="{FF2B5EF4-FFF2-40B4-BE49-F238E27FC236}">
                <a16:creationId xmlns:a16="http://schemas.microsoft.com/office/drawing/2014/main" id="{F3C7286F-5AC7-1E4E-A10E-FB8E60AD9615}"/>
              </a:ext>
            </a:extLst>
          </p:cNvPr>
          <p:cNvSpPr/>
          <p:nvPr/>
        </p:nvSpPr>
        <p:spPr>
          <a:xfrm>
            <a:off x="9083581" y="5046331"/>
            <a:ext cx="140116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椭圆 13">
            <a:extLst>
              <a:ext uri="{FF2B5EF4-FFF2-40B4-BE49-F238E27FC236}">
                <a16:creationId xmlns:a16="http://schemas.microsoft.com/office/drawing/2014/main" id="{7CA78EBA-73A2-954D-AEBB-3791CDF887C6}"/>
              </a:ext>
            </a:extLst>
          </p:cNvPr>
          <p:cNvSpPr/>
          <p:nvPr/>
        </p:nvSpPr>
        <p:spPr>
          <a:xfrm>
            <a:off x="6083912" y="3662624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86" name="椭圆 4">
            <a:extLst>
              <a:ext uri="{FF2B5EF4-FFF2-40B4-BE49-F238E27FC236}">
                <a16:creationId xmlns:a16="http://schemas.microsoft.com/office/drawing/2014/main" id="{D2AD0F36-F437-8245-8532-3C85DE200044}"/>
              </a:ext>
            </a:extLst>
          </p:cNvPr>
          <p:cNvSpPr/>
          <p:nvPr/>
        </p:nvSpPr>
        <p:spPr>
          <a:xfrm>
            <a:off x="6062182" y="3863573"/>
            <a:ext cx="137647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Urban Infrastructure</a:t>
            </a:r>
          </a:p>
        </p:txBody>
      </p:sp>
      <p:sp>
        <p:nvSpPr>
          <p:cNvPr id="87" name="椭圆 25">
            <a:extLst>
              <a:ext uri="{FF2B5EF4-FFF2-40B4-BE49-F238E27FC236}">
                <a16:creationId xmlns:a16="http://schemas.microsoft.com/office/drawing/2014/main" id="{93AAC506-7EF0-F14E-97CD-FEF189795DCF}"/>
              </a:ext>
            </a:extLst>
          </p:cNvPr>
          <p:cNvSpPr/>
          <p:nvPr/>
        </p:nvSpPr>
        <p:spPr>
          <a:xfrm>
            <a:off x="9102664" y="3627308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8" name="椭圆 4">
            <a:extLst>
              <a:ext uri="{FF2B5EF4-FFF2-40B4-BE49-F238E27FC236}">
                <a16:creationId xmlns:a16="http://schemas.microsoft.com/office/drawing/2014/main" id="{84D7BF58-2286-214C-A6A9-BDD411189A03}"/>
              </a:ext>
            </a:extLst>
          </p:cNvPr>
          <p:cNvSpPr/>
          <p:nvPr/>
        </p:nvSpPr>
        <p:spPr>
          <a:xfrm>
            <a:off x="9087672" y="3828257"/>
            <a:ext cx="136300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Sustainable Communities</a:t>
            </a:r>
          </a:p>
        </p:txBody>
      </p:sp>
      <p:sp>
        <p:nvSpPr>
          <p:cNvPr id="89" name="椭圆 10">
            <a:extLst>
              <a:ext uri="{FF2B5EF4-FFF2-40B4-BE49-F238E27FC236}">
                <a16:creationId xmlns:a16="http://schemas.microsoft.com/office/drawing/2014/main" id="{67034598-0FED-A746-96D6-6131D5272F15}"/>
              </a:ext>
            </a:extLst>
          </p:cNvPr>
          <p:cNvSpPr/>
          <p:nvPr/>
        </p:nvSpPr>
        <p:spPr>
          <a:xfrm>
            <a:off x="3076702" y="3578327"/>
            <a:ext cx="1333017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90" name="椭圆 4">
            <a:extLst>
              <a:ext uri="{FF2B5EF4-FFF2-40B4-BE49-F238E27FC236}">
                <a16:creationId xmlns:a16="http://schemas.microsoft.com/office/drawing/2014/main" id="{C39771E4-309B-C344-A754-1AA0A9DB922E}"/>
              </a:ext>
            </a:extLst>
          </p:cNvPr>
          <p:cNvSpPr/>
          <p:nvPr/>
        </p:nvSpPr>
        <p:spPr>
          <a:xfrm>
            <a:off x="3041154" y="3779277"/>
            <a:ext cx="1404112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</a:p>
        </p:txBody>
      </p:sp>
      <p:sp>
        <p:nvSpPr>
          <p:cNvPr id="91" name="椭圆 22">
            <a:extLst>
              <a:ext uri="{FF2B5EF4-FFF2-40B4-BE49-F238E27FC236}">
                <a16:creationId xmlns:a16="http://schemas.microsoft.com/office/drawing/2014/main" id="{A33C4F65-7BEA-DA4B-A136-D273E3657364}"/>
              </a:ext>
            </a:extLst>
          </p:cNvPr>
          <p:cNvSpPr/>
          <p:nvPr/>
        </p:nvSpPr>
        <p:spPr>
          <a:xfrm>
            <a:off x="4853434" y="4854385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alpha val="50000"/>
              <a:hueOff val="-727682"/>
              <a:satOff val="-41964"/>
              <a:lumOff val="4314"/>
              <a:alphaOff val="0"/>
            </a:schemeClr>
          </a:effectRef>
          <a:fontRef idx="minor">
            <a:schemeClr val="tx1"/>
          </a:fontRef>
        </p:style>
      </p:sp>
      <p:sp>
        <p:nvSpPr>
          <p:cNvPr id="92" name="椭圆 4">
            <a:extLst>
              <a:ext uri="{FF2B5EF4-FFF2-40B4-BE49-F238E27FC236}">
                <a16:creationId xmlns:a16="http://schemas.microsoft.com/office/drawing/2014/main" id="{2649E46A-C272-0B46-AAB2-A8A4376FF387}"/>
              </a:ext>
            </a:extLst>
          </p:cNvPr>
          <p:cNvSpPr/>
          <p:nvPr/>
        </p:nvSpPr>
        <p:spPr>
          <a:xfrm>
            <a:off x="4957516" y="5055333"/>
            <a:ext cx="112485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Human Computer Interaction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椭圆 13">
            <a:extLst>
              <a:ext uri="{FF2B5EF4-FFF2-40B4-BE49-F238E27FC236}">
                <a16:creationId xmlns:a16="http://schemas.microsoft.com/office/drawing/2014/main" id="{72E6CAB3-C1C6-1F4A-9B5D-43794F3EA80F}"/>
              </a:ext>
            </a:extLst>
          </p:cNvPr>
          <p:cNvSpPr/>
          <p:nvPr/>
        </p:nvSpPr>
        <p:spPr>
          <a:xfrm>
            <a:off x="6075406" y="487320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94" name="椭圆 4">
            <a:extLst>
              <a:ext uri="{FF2B5EF4-FFF2-40B4-BE49-F238E27FC236}">
                <a16:creationId xmlns:a16="http://schemas.microsoft.com/office/drawing/2014/main" id="{1B3EBC17-91F4-CA47-B057-4D957B5A461B}"/>
              </a:ext>
            </a:extLst>
          </p:cNvPr>
          <p:cNvSpPr/>
          <p:nvPr/>
        </p:nvSpPr>
        <p:spPr>
          <a:xfrm>
            <a:off x="6038796" y="5074150"/>
            <a:ext cx="140623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Quantum Computing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BCD6682-C5C4-A742-96B8-5E4C5E18028F}"/>
              </a:ext>
            </a:extLst>
          </p:cNvPr>
          <p:cNvGrpSpPr/>
          <p:nvPr/>
        </p:nvGrpSpPr>
        <p:grpSpPr>
          <a:xfrm>
            <a:off x="4772182" y="2120382"/>
            <a:ext cx="2755608" cy="915730"/>
            <a:chOff x="340420" y="1691849"/>
            <a:chExt cx="3350868" cy="1113544"/>
          </a:xfrm>
        </p:grpSpPr>
        <p:pic>
          <p:nvPicPr>
            <p:cNvPr id="96" name="Picture 8" descr="Image result for nsf">
              <a:extLst>
                <a:ext uri="{FF2B5EF4-FFF2-40B4-BE49-F238E27FC236}">
                  <a16:creationId xmlns:a16="http://schemas.microsoft.com/office/drawing/2014/main" id="{18466EB7-6697-234F-90F6-5CC855D1E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20" y="1691849"/>
              <a:ext cx="1113544" cy="1113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1C3199F-E75A-7544-B924-55D246F76B7E}"/>
                </a:ext>
              </a:extLst>
            </p:cNvPr>
            <p:cNvSpPr/>
            <p:nvPr/>
          </p:nvSpPr>
          <p:spPr>
            <a:xfrm>
              <a:off x="1335725" y="1893072"/>
              <a:ext cx="2355563" cy="711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Ten Big Ideas for </a:t>
              </a:r>
              <a:b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</a:b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Future Investment</a:t>
              </a:r>
              <a:endPara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pic>
        <p:nvPicPr>
          <p:cNvPr id="98" name="Picture 8" descr="Image result for united nations">
            <a:extLst>
              <a:ext uri="{FF2B5EF4-FFF2-40B4-BE49-F238E27FC236}">
                <a16:creationId xmlns:a16="http://schemas.microsoft.com/office/drawing/2014/main" id="{50E5B44B-56AD-174E-A535-56E3FE48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38" y="2326032"/>
            <a:ext cx="2617742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60C135A-CDEF-634A-9674-8A72259B8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6"/>
          <a:stretch/>
        </p:blipFill>
        <p:spPr>
          <a:xfrm>
            <a:off x="2560739" y="2513045"/>
            <a:ext cx="1863957" cy="3815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  <p:bldP spid="92" grpId="0"/>
      <p:bldP spid="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4297647" y="295702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500" dirty="0" smtClean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6500" baseline="30000" dirty="0" smtClean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6500" dirty="0" smtClean="0">
                <a:latin typeface="Gotham Medium" panose="02000604030000020004" pitchFamily="50" charset="0"/>
                <a:cs typeface="Tahoma" pitchFamily="34" charset="0"/>
              </a:rPr>
              <a:t>e</a:t>
            </a:r>
            <a:endParaRPr lang="en-US" altLang="en-US" sz="6500" dirty="0">
              <a:latin typeface="Gotham Medium" panose="02000604030000020004" pitchFamily="50" charset="0"/>
              <a:cs typeface="Tahoma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C72063-D5ED-F04C-852E-449D7F5A0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9515"/>
            <a:ext cx="7467081" cy="5740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SKILLSETS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27903" y="1883152"/>
            <a:ext cx="793303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Software and programming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Design and reverse engineering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Quality control and improvement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Forces and motion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3D modeling and 3D printing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Energy production and electrical circuits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Stress and strain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Conductors and insulators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MINDSETS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89687" y="2137067"/>
            <a:ext cx="79330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Working in teams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Giving public presentations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Writing technical reports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Building a resume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Managing projects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Teaching yourself new material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Applying ethics to your profession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Thank You</a:t>
            </a:r>
          </a:p>
        </p:txBody>
      </p:sp>
      <p:pic>
        <p:nvPicPr>
          <p:cNvPr id="1026" name="Picture 2" descr="Image result for looney toons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Entrepreneurial Mindset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 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185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ENTREPREURIAL MINDSET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4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WZHvRpuemgk">
            <a:extLst>
              <a:ext uri="{FF2B5EF4-FFF2-40B4-BE49-F238E27FC236}">
                <a16:creationId xmlns:a16="http://schemas.microsoft.com/office/drawing/2014/main" id="{63C93F6E-4C66-0644-B642-66ACEC8B1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6456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KERN ENTREPRENEURIAL ENGIEERING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0DB541-77D0-7545-9DF2-159525325454}"/>
              </a:ext>
            </a:extLst>
          </p:cNvPr>
          <p:cNvSpPr/>
          <p:nvPr/>
        </p:nvSpPr>
        <p:spPr>
          <a:xfrm>
            <a:off x="1877905" y="2415777"/>
            <a:ext cx="922578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KEEN mission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Curiosity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Connections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Creating value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Entrepreneurial mindset vs. entrepreneurship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latin typeface="Proxima Nova Rg" panose="02000506030000020004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“We help create entrepreneurs not companies.” </a:t>
            </a: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– Bill </a:t>
            </a:r>
            <a:r>
              <a:rPr lang="en-US" altLang="en-US" sz="2000" i="1" dirty="0" err="1">
                <a:latin typeface="Proxima Nova Rg" panose="02000506030000020004" pitchFamily="2" charset="77"/>
              </a:rPr>
              <a:t>Aulet</a:t>
            </a:r>
            <a:r>
              <a:rPr lang="en-US" altLang="en-US" sz="2000" i="1" dirty="0">
                <a:latin typeface="Proxima Nova Rg" panose="02000506030000020004" pitchFamily="2" charset="77"/>
              </a:rPr>
              <a:t>, Managing Director, The Martin Trust Center for MIT Entrepreneurship</a:t>
            </a:r>
            <a:r>
              <a:rPr lang="en-US" altLang="en-US" sz="2000" dirty="0">
                <a:latin typeface="Proxima Nova Rg" panose="02000506030000020004" pitchFamily="2" charset="77"/>
              </a:rPr>
              <a:t> </a:t>
            </a:r>
          </a:p>
        </p:txBody>
      </p:sp>
      <p:pic>
        <p:nvPicPr>
          <p:cNvPr id="14" name="Picture 2" descr="Image result for keen engineering">
            <a:extLst>
              <a:ext uri="{FF2B5EF4-FFF2-40B4-BE49-F238E27FC236}">
                <a16:creationId xmlns:a16="http://schemas.microsoft.com/office/drawing/2014/main" id="{5892131D-435B-8741-9722-EC768573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8" y="2291796"/>
            <a:ext cx="3440107" cy="18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347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ENTREPRENEURIAL MINDSET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1DB5B2-D7FA-D844-8773-3253AA0011E7}"/>
              </a:ext>
            </a:extLst>
          </p:cNvPr>
          <p:cNvSpPr/>
          <p:nvPr/>
        </p:nvSpPr>
        <p:spPr>
          <a:xfrm>
            <a:off x="564107" y="1631974"/>
            <a:ext cx="1148303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Curiosity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DEMONSTRATE</a:t>
            </a:r>
            <a:r>
              <a:rPr lang="en-US" altLang="en-US" sz="2700" dirty="0">
                <a:latin typeface="Proxima Nova Rg" panose="02000506030000020004" pitchFamily="2" charset="77"/>
              </a:rPr>
              <a:t> constant curiosity about our changing world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EXPLORE</a:t>
            </a:r>
            <a:r>
              <a:rPr lang="en-US" altLang="en-US" sz="2700" dirty="0">
                <a:latin typeface="Proxima Nova Rg" panose="02000506030000020004" pitchFamily="2" charset="77"/>
              </a:rPr>
              <a:t> a contrarian view of accepted solutions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Connections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INTEGRATE</a:t>
            </a:r>
            <a:r>
              <a:rPr lang="en-US" altLang="en-US" sz="2700" dirty="0">
                <a:latin typeface="Proxima Nova Rg" panose="02000506030000020004" pitchFamily="2" charset="77"/>
              </a:rPr>
              <a:t> information from many sources to gain insight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ASSESS</a:t>
            </a:r>
            <a:r>
              <a:rPr lang="en-US" altLang="en-US" sz="2700" dirty="0">
                <a:latin typeface="Proxima Nova Rg" panose="02000506030000020004" pitchFamily="2" charset="77"/>
              </a:rPr>
              <a:t> and </a:t>
            </a: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MANAGE RISK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Creating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IDENTIFY</a:t>
            </a:r>
            <a:r>
              <a:rPr lang="en-US" sz="2700" dirty="0">
                <a:latin typeface="Proxima Nova Rg" panose="02000506030000020004" pitchFamily="2" charset="77"/>
              </a:rPr>
              <a:t> unexpected opportunities to create extraordinary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PERSIST</a:t>
            </a:r>
            <a:r>
              <a:rPr lang="en-US" sz="2700" dirty="0">
                <a:latin typeface="Proxima Nova Rg" panose="02000506030000020004" pitchFamily="2" charset="77"/>
              </a:rPr>
              <a:t> through and learn from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9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82444" y="632724"/>
            <a:ext cx="11827112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4030000020004" pitchFamily="50" charset="0"/>
              </a:rPr>
              <a:t>ACTIVITY - </a:t>
            </a:r>
            <a:r>
              <a:rPr lang="en-US" sz="5400" dirty="0" smtClean="0">
                <a:latin typeface="Gotham Medium" panose="02000604030000020004" pitchFamily="50" charset="0"/>
              </a:rPr>
              <a:t>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2FF89-9A4D-5645-BC72-11CE04F37D1F}"/>
              </a:ext>
            </a:extLst>
          </p:cNvPr>
          <p:cNvSpPr txBox="1"/>
          <p:nvPr/>
        </p:nvSpPr>
        <p:spPr>
          <a:xfrm>
            <a:off x="576385" y="1993589"/>
            <a:ext cx="11039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Imagine you own a Boeing 707 airplane and you have all the money in the world to spend on the airplane.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/>
            </a:r>
            <a:b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</a:br>
            <a:r>
              <a:rPr lang="en-US" sz="4800" dirty="0" smtClean="0">
                <a:solidFill>
                  <a:srgbClr val="57068C"/>
                </a:solidFill>
                <a:latin typeface="Proxima Nova Lt" panose="02000506030000020004" pitchFamily="2" charset="77"/>
              </a:rPr>
              <a:t>What </a:t>
            </a: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would you do with the airplane?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8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1yqeSPzduqI">
            <a:extLst>
              <a:ext uri="{FF2B5EF4-FFF2-40B4-BE49-F238E27FC236}">
                <a16:creationId xmlns:a16="http://schemas.microsoft.com/office/drawing/2014/main" id="{6407A010-838C-FF47-AF30-F681C6BE31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B0D1AC-0EDB-3544-88E6-5C87428C8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898" y="-877223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pic>
        <p:nvPicPr>
          <p:cNvPr id="13" name="Picture 2" descr="https://images-na.ssl-images-amazon.com/images/I/41tmqEUIbSL._SX329_BO1,204,203,200_.jpg">
            <a:extLst>
              <a:ext uri="{FF2B5EF4-FFF2-40B4-BE49-F238E27FC236}">
                <a16:creationId xmlns:a16="http://schemas.microsoft.com/office/drawing/2014/main" id="{50729E85-7B24-8C46-A5D1-F27382CA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69" y="2416792"/>
            <a:ext cx="2452925" cy="36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the inventor out for blood movie">
            <a:extLst>
              <a:ext uri="{FF2B5EF4-FFF2-40B4-BE49-F238E27FC236}">
                <a16:creationId xmlns:a16="http://schemas.microsoft.com/office/drawing/2014/main" id="{21C5707B-A9F8-FB4E-89CF-B45BF3690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7" y="2292811"/>
            <a:ext cx="2554133" cy="38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8832" y="1454734"/>
            <a:ext cx="482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THERANOS</a:t>
            </a:r>
            <a:endParaRPr lang="en-US" sz="4000" dirty="0">
              <a:latin typeface="Gotham Medium" panose="02000604030000020004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475</Words>
  <Application>Microsoft Office PowerPoint</Application>
  <PresentationFormat>Widescreen</PresentationFormat>
  <Paragraphs>114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Gotham Medium</vt:lpstr>
      <vt:lpstr>Georgia</vt:lpstr>
      <vt:lpstr>MS PGothic</vt:lpstr>
      <vt:lpstr>Calibri</vt:lpstr>
      <vt:lpstr>Arial</vt:lpstr>
      <vt:lpstr>Calibri Light</vt:lpstr>
      <vt:lpstr>Proxima Nova Rg</vt:lpstr>
      <vt:lpstr>MS PGothic</vt:lpstr>
      <vt:lpstr>Tahoma</vt:lpstr>
      <vt:lpstr>Proxima Nova Lt</vt:lpstr>
      <vt:lpstr>Office Theme</vt:lpstr>
      <vt:lpstr>Custom Design</vt:lpstr>
      <vt:lpstr>RECITATION 13 </vt:lpstr>
      <vt:lpstr>AGENDA</vt:lpstr>
      <vt:lpstr>ENTREPREURIAL MINDSET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MINDSET</vt:lpstr>
      <vt:lpstr>QUESTIONS?</vt:lpstr>
      <vt:lpstr>SEMESTER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13</dc:title>
  <dc:creator>Diya</dc:creator>
  <cp:lastModifiedBy>Diya Mulay</cp:lastModifiedBy>
  <cp:revision>10</cp:revision>
  <dcterms:created xsi:type="dcterms:W3CDTF">2020-08-25T07:09:32Z</dcterms:created>
  <dcterms:modified xsi:type="dcterms:W3CDTF">2020-08-26T07:31:28Z</dcterms:modified>
  <cp:contentStatus/>
</cp:coreProperties>
</file>